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75"/>
  </p:notesMasterIdLst>
  <p:sldIdLst>
    <p:sldId id="322" r:id="rId2"/>
    <p:sldId id="277" r:id="rId3"/>
    <p:sldId id="266" r:id="rId4"/>
    <p:sldId id="335" r:id="rId5"/>
    <p:sldId id="337" r:id="rId6"/>
    <p:sldId id="426" r:id="rId7"/>
    <p:sldId id="366" r:id="rId8"/>
    <p:sldId id="392" r:id="rId9"/>
    <p:sldId id="369" r:id="rId10"/>
    <p:sldId id="409" r:id="rId11"/>
    <p:sldId id="370" r:id="rId12"/>
    <p:sldId id="398" r:id="rId13"/>
    <p:sldId id="399" r:id="rId14"/>
    <p:sldId id="408" r:id="rId15"/>
    <p:sldId id="371" r:id="rId16"/>
    <p:sldId id="452" r:id="rId17"/>
    <p:sldId id="397" r:id="rId18"/>
    <p:sldId id="339" r:id="rId19"/>
    <p:sldId id="418" r:id="rId20"/>
    <p:sldId id="417" r:id="rId21"/>
    <p:sldId id="453" r:id="rId22"/>
    <p:sldId id="340" r:id="rId23"/>
    <p:sldId id="465" r:id="rId24"/>
    <p:sldId id="342" r:id="rId25"/>
    <p:sldId id="424" r:id="rId26"/>
    <p:sldId id="425" r:id="rId27"/>
    <p:sldId id="404" r:id="rId28"/>
    <p:sldId id="421" r:id="rId29"/>
    <p:sldId id="405" r:id="rId30"/>
    <p:sldId id="387" r:id="rId31"/>
    <p:sldId id="389" r:id="rId32"/>
    <p:sldId id="393" r:id="rId33"/>
    <p:sldId id="454" r:id="rId34"/>
    <p:sldId id="423" r:id="rId35"/>
    <p:sldId id="455" r:id="rId36"/>
    <p:sldId id="396" r:id="rId37"/>
    <p:sldId id="456" r:id="rId38"/>
    <p:sldId id="457" r:id="rId39"/>
    <p:sldId id="361" r:id="rId40"/>
    <p:sldId id="458" r:id="rId41"/>
    <p:sldId id="363" r:id="rId42"/>
    <p:sldId id="364" r:id="rId43"/>
    <p:sldId id="365" r:id="rId44"/>
    <p:sldId id="459" r:id="rId45"/>
    <p:sldId id="402" r:id="rId46"/>
    <p:sldId id="403" r:id="rId47"/>
    <p:sldId id="419" r:id="rId48"/>
    <p:sldId id="289" r:id="rId49"/>
    <p:sldId id="460" r:id="rId50"/>
    <p:sldId id="461" r:id="rId51"/>
    <p:sldId id="462" r:id="rId52"/>
    <p:sldId id="463" r:id="rId53"/>
    <p:sldId id="343" r:id="rId54"/>
    <p:sldId id="344" r:id="rId55"/>
    <p:sldId id="345" r:id="rId56"/>
    <p:sldId id="346" r:id="rId57"/>
    <p:sldId id="347" r:id="rId58"/>
    <p:sldId id="348" r:id="rId59"/>
    <p:sldId id="410" r:id="rId60"/>
    <p:sldId id="411" r:id="rId61"/>
    <p:sldId id="412" r:id="rId62"/>
    <p:sldId id="413" r:id="rId63"/>
    <p:sldId id="414" r:id="rId64"/>
    <p:sldId id="415" r:id="rId65"/>
    <p:sldId id="379" r:id="rId66"/>
    <p:sldId id="464" r:id="rId67"/>
    <p:sldId id="380" r:id="rId68"/>
    <p:sldId id="381" r:id="rId69"/>
    <p:sldId id="382" r:id="rId70"/>
    <p:sldId id="383" r:id="rId71"/>
    <p:sldId id="384" r:id="rId72"/>
    <p:sldId id="385" r:id="rId73"/>
    <p:sldId id="406" r:id="rId7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C709"/>
    <a:srgbClr val="40404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983" autoAdjust="0"/>
    <p:restoredTop sz="84477" autoAdjust="0"/>
  </p:normalViewPr>
  <p:slideViewPr>
    <p:cSldViewPr snapToGrid="0">
      <p:cViewPr varScale="1">
        <p:scale>
          <a:sx n="108" d="100"/>
          <a:sy n="108" d="100"/>
        </p:scale>
        <p:origin x="1374" y="102"/>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err="1"/>
              <a:t>Visitas</a:t>
            </a:r>
            <a:r>
              <a:rPr lang="en-US"/>
              <a:t> a</a:t>
            </a:r>
            <a:r>
              <a:rPr lang="en-US" baseline="0"/>
              <a:t> la </a:t>
            </a:r>
            <a:r>
              <a:rPr lang="en-US" baseline="0" err="1"/>
              <a:t>sala</a:t>
            </a:r>
            <a:r>
              <a:rPr lang="en-US" baseline="0"/>
              <a:t> de </a:t>
            </a:r>
            <a:r>
              <a:rPr lang="en-US" baseline="0" err="1"/>
              <a:t>emergencia</a:t>
            </a:r>
            <a:r>
              <a:rPr lang="en-US" baseline="0"/>
              <a:t> </a:t>
            </a:r>
            <a:r>
              <a:rPr lang="en-US" baseline="0" err="1"/>
              <a:t>relacionadas</a:t>
            </a:r>
            <a:r>
              <a:rPr lang="en-US" baseline="0"/>
              <a:t> a la marihuana </a:t>
            </a:r>
            <a:r>
              <a:rPr lang="en-US" baseline="0" err="1"/>
              <a:t>en</a:t>
            </a:r>
            <a:r>
              <a:rPr lang="en-US" baseline="0"/>
              <a:t> Colorado</a:t>
            </a:r>
            <a:endParaRPr lang="en-US"/>
          </a:p>
        </c:rich>
      </c:tx>
      <c:overlay val="0"/>
    </c:title>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General</c:formatCode>
                <c:ptCount val="2"/>
                <c:pt idx="0">
                  <c:v>2005</c:v>
                </c:pt>
                <c:pt idx="1">
                  <c:v>2014</c:v>
                </c:pt>
              </c:numCache>
            </c:numRef>
          </c:cat>
          <c:val>
            <c:numRef>
              <c:f>Sheet1!$B$2:$B$3</c:f>
              <c:numCache>
                <c:formatCode>General</c:formatCode>
                <c:ptCount val="2"/>
                <c:pt idx="0">
                  <c:v>146</c:v>
                </c:pt>
                <c:pt idx="1">
                  <c:v>639</c:v>
                </c:pt>
              </c:numCache>
            </c:numRef>
          </c:val>
          <c:extLst>
            <c:ext xmlns:c16="http://schemas.microsoft.com/office/drawing/2014/chart" uri="{C3380CC4-5D6E-409C-BE32-E72D297353CC}">
              <c16:uniqueId val="{00000000-C1F5-EE46-8615-4089C70571C1}"/>
            </c:ext>
          </c:extLst>
        </c:ser>
        <c:dLbls>
          <c:showLegendKey val="0"/>
          <c:showVal val="0"/>
          <c:showCatName val="0"/>
          <c:showSerName val="0"/>
          <c:showPercent val="0"/>
          <c:showBubbleSize val="0"/>
        </c:dLbls>
        <c:gapWidth val="150"/>
        <c:axId val="165190656"/>
        <c:axId val="165192448"/>
      </c:barChart>
      <c:catAx>
        <c:axId val="165190656"/>
        <c:scaling>
          <c:orientation val="minMax"/>
        </c:scaling>
        <c:delete val="0"/>
        <c:axPos val="b"/>
        <c:numFmt formatCode="General" sourceLinked="1"/>
        <c:majorTickMark val="out"/>
        <c:minorTickMark val="none"/>
        <c:tickLblPos val="nextTo"/>
        <c:crossAx val="165192448"/>
        <c:crosses val="autoZero"/>
        <c:auto val="1"/>
        <c:lblAlgn val="ctr"/>
        <c:lblOffset val="100"/>
        <c:noMultiLvlLbl val="0"/>
      </c:catAx>
      <c:valAx>
        <c:axId val="165192448"/>
        <c:scaling>
          <c:orientation val="minMax"/>
        </c:scaling>
        <c:delete val="0"/>
        <c:axPos val="l"/>
        <c:majorGridlines/>
        <c:numFmt formatCode="General" sourceLinked="1"/>
        <c:majorTickMark val="out"/>
        <c:minorTickMark val="none"/>
        <c:tickLblPos val="nextTo"/>
        <c:crossAx val="165190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 de</a:t>
            </a:r>
            <a:r>
              <a:rPr lang="en-US" baseline="0"/>
              <a:t> </a:t>
            </a:r>
            <a:r>
              <a:rPr lang="en-US" baseline="0" dirty="0" err="1"/>
              <a:t>visitas</a:t>
            </a:r>
            <a:r>
              <a:rPr lang="en-US" baseline="0" dirty="0"/>
              <a:t> a la </a:t>
            </a:r>
            <a:r>
              <a:rPr lang="en-US" baseline="0" dirty="0" err="1"/>
              <a:t>sala</a:t>
            </a:r>
            <a:r>
              <a:rPr lang="en-US" baseline="0" dirty="0"/>
              <a:t> de </a:t>
            </a:r>
            <a:r>
              <a:rPr lang="en-US" baseline="0" dirty="0" err="1"/>
              <a:t>emergencia</a:t>
            </a:r>
            <a:r>
              <a:rPr lang="en-US" baseline="0" dirty="0"/>
              <a:t> </a:t>
            </a:r>
            <a:r>
              <a:rPr lang="en-US" baseline="0" dirty="0" err="1"/>
              <a:t>relacionadas</a:t>
            </a:r>
            <a:r>
              <a:rPr lang="en-US" baseline="0" dirty="0"/>
              <a:t> a la marihuana que </a:t>
            </a:r>
            <a:r>
              <a:rPr lang="en-US" baseline="0" dirty="0" err="1"/>
              <a:t>necesitaron</a:t>
            </a:r>
            <a:r>
              <a:rPr lang="en-US" baseline="0" dirty="0"/>
              <a:t> </a:t>
            </a:r>
            <a:r>
              <a:rPr lang="en-US" baseline="0" dirty="0" err="1"/>
              <a:t>evaluación</a:t>
            </a:r>
            <a:r>
              <a:rPr lang="en-US" baseline="0" dirty="0"/>
              <a:t> </a:t>
            </a:r>
            <a:r>
              <a:rPr lang="en-US" baseline="0" dirty="0" err="1"/>
              <a:t>psiquiátrica</a:t>
            </a:r>
            <a:endParaRPr lang="en-US" dirty="0"/>
          </a:p>
        </c:rich>
      </c:tx>
      <c:overlay val="0"/>
    </c:title>
    <c:autoTitleDeleted val="0"/>
    <c:plotArea>
      <c:layout/>
      <c:pieChart>
        <c:varyColors val="1"/>
        <c:ser>
          <c:idx val="0"/>
          <c:order val="0"/>
          <c:tx>
            <c:strRef>
              <c:f>Sheet1!$B$1</c:f>
              <c:strCache>
                <c:ptCount val="1"/>
                <c:pt idx="0">
                  <c:v>Sales</c:v>
                </c:pt>
              </c:strCache>
            </c:strRef>
          </c:tx>
          <c:dLbls>
            <c:dLbl>
              <c:idx val="0"/>
              <c:layout>
                <c:manualLayout>
                  <c:x val="-0.161538595096371"/>
                  <c:y val="9.8972055145999299E-2"/>
                </c:manualLayout>
              </c:layout>
              <c:tx>
                <c:rich>
                  <a:bodyPr/>
                  <a:lstStyle/>
                  <a:p>
                    <a:r>
                      <a:rPr lang="en-US"/>
                      <a:t>34%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C61-6D44-BA93-C8077C4E4301}"/>
                </c:ext>
              </c:extLst>
            </c:dLbl>
            <c:dLbl>
              <c:idx val="1"/>
              <c:layout>
                <c:manualLayout>
                  <c:x val="0.18167969156934299"/>
                  <c:y val="-0.12751327055192499"/>
                </c:manualLayout>
              </c:layout>
              <c:tx>
                <c:rich>
                  <a:bodyPr/>
                  <a:lstStyle/>
                  <a:p>
                    <a:r>
                      <a:rPr lang="en-US"/>
                      <a:t>66%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C61-6D44-BA93-C8077C4E4301}"/>
                </c:ext>
              </c:extLst>
            </c:dLbl>
            <c:spPr>
              <a:noFill/>
              <a:ln>
                <a:noFill/>
              </a:ln>
              <a:effectLst/>
            </c:spPr>
            <c:showLegendKey val="0"/>
            <c:showVal val="1"/>
            <c:showCatName val="0"/>
            <c:showSerName val="0"/>
            <c:showPercent val="0"/>
            <c:showBubbleSize val="0"/>
            <c:showLeaderLines val="1"/>
            <c:extLst>
              <c:ext xmlns:c15="http://schemas.microsoft.com/office/drawing/2012/chart" uri="{CE6537A1-D6FC-4f65-9D91-7224C49458BB}"/>
            </c:extLst>
          </c:dLbls>
          <c:cat>
            <c:strRef>
              <c:f>Sheet1!$A$2:$A$3</c:f>
              <c:strCache>
                <c:ptCount val="2"/>
                <c:pt idx="0">
                  <c:v>Sin Evaluación Psiquiátrica</c:v>
                </c:pt>
                <c:pt idx="1">
                  <c:v>Evaluación Psiquiátrica</c:v>
                </c:pt>
              </c:strCache>
            </c:strRef>
          </c:cat>
          <c:val>
            <c:numRef>
              <c:f>Sheet1!$B$2:$B$3</c:f>
              <c:numCache>
                <c:formatCode>General</c:formatCode>
                <c:ptCount val="2"/>
                <c:pt idx="0">
                  <c:v>34</c:v>
                </c:pt>
                <c:pt idx="1">
                  <c:v>66</c:v>
                </c:pt>
              </c:numCache>
            </c:numRef>
          </c:val>
          <c:extLst>
            <c:ext xmlns:c16="http://schemas.microsoft.com/office/drawing/2014/chart" uri="{C3380CC4-5D6E-409C-BE32-E72D297353CC}">
              <c16:uniqueId val="{00000002-7C61-6D44-BA93-C8077C4E4301}"/>
            </c:ext>
          </c:extLst>
        </c:ser>
        <c:dLbls>
          <c:showLegendKey val="0"/>
          <c:showVal val="0"/>
          <c:showCatName val="0"/>
          <c:showSerName val="0"/>
          <c:showPercent val="0"/>
          <c:showBubbleSize val="0"/>
          <c:showLeaderLines val="1"/>
        </c:dLbls>
        <c:firstSliceAng val="0"/>
      </c:pieChart>
    </c:plotArea>
    <c:legend>
      <c:legendPos val="r"/>
      <c:legendEntry>
        <c:idx val="0"/>
        <c:txPr>
          <a:bodyPr/>
          <a:lstStyle/>
          <a:p>
            <a:pPr>
              <a:defRPr sz="1600"/>
            </a:pPr>
            <a:endParaRPr lang="en-US"/>
          </a:p>
        </c:txPr>
      </c:legendEntry>
      <c:legendEntry>
        <c:idx val="1"/>
        <c:txPr>
          <a:bodyPr/>
          <a:lstStyle/>
          <a:p>
            <a:pPr>
              <a:defRPr sz="1600"/>
            </a:pPr>
            <a:endParaRPr lang="en-US"/>
          </a:p>
        </c:txPr>
      </c:legendEntry>
      <c:overlay val="0"/>
    </c:legend>
    <c:plotVisOnly val="1"/>
    <c:dispBlanksAs val="gap"/>
    <c:showDLblsOverMax val="0"/>
  </c:chart>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73FD853-AAD2-4AE6-9F11-CE09CFCD5FF2}" type="doc">
      <dgm:prSet loTypeId="urn:microsoft.com/office/officeart/2005/8/layout/vList5" loCatId="list" qsTypeId="urn:microsoft.com/office/officeart/2005/8/quickstyle/simple4" qsCatId="simple" csTypeId="urn:microsoft.com/office/officeart/2005/8/colors/colorful5" csCatId="colorful" phldr="1"/>
      <dgm:spPr/>
      <dgm:t>
        <a:bodyPr/>
        <a:lstStyle/>
        <a:p>
          <a:endParaRPr lang="en-US"/>
        </a:p>
      </dgm:t>
    </dgm:pt>
    <dgm:pt modelId="{C512DF83-3058-4106-AC4E-F90FA0C2C812}">
      <dgm:prSet phldrT="[Text]"/>
      <dgm:spPr/>
      <dgm:t>
        <a:bodyPr/>
        <a:lstStyle/>
        <a:p>
          <a:r>
            <a:rPr lang="en-US" err="1"/>
            <a:t>Presión</a:t>
          </a:r>
          <a:r>
            <a:rPr lang="en-US"/>
            <a:t> de </a:t>
          </a:r>
          <a:r>
            <a:rPr lang="en-US" err="1"/>
            <a:t>los</a:t>
          </a:r>
          <a:r>
            <a:rPr lang="en-US"/>
            <a:t> </a:t>
          </a:r>
          <a:r>
            <a:rPr lang="en-US" err="1"/>
            <a:t>compañeros</a:t>
          </a:r>
          <a:endParaRPr lang="en-US"/>
        </a:p>
      </dgm:t>
    </dgm:pt>
    <dgm:pt modelId="{431D3949-826D-458E-8BA2-67BF409AD101}" type="parTrans" cxnId="{64666AF1-F912-47BD-A7FF-F2059CE5311B}">
      <dgm:prSet/>
      <dgm:spPr/>
      <dgm:t>
        <a:bodyPr/>
        <a:lstStyle/>
        <a:p>
          <a:endParaRPr lang="en-US"/>
        </a:p>
      </dgm:t>
    </dgm:pt>
    <dgm:pt modelId="{6FDAB4F2-8E74-4D50-9D10-1FEF119F09E2}" type="sibTrans" cxnId="{64666AF1-F912-47BD-A7FF-F2059CE5311B}">
      <dgm:prSet/>
      <dgm:spPr/>
      <dgm:t>
        <a:bodyPr/>
        <a:lstStyle/>
        <a:p>
          <a:endParaRPr lang="en-US"/>
        </a:p>
      </dgm:t>
    </dgm:pt>
    <dgm:pt modelId="{97ACB923-003E-4B10-8F8A-08F4DD59623C}">
      <dgm:prSet phldrT="[Text]"/>
      <dgm:spPr/>
      <dgm:t>
        <a:bodyPr/>
        <a:lstStyle/>
        <a:p>
          <a:r>
            <a:rPr lang="en-US" err="1"/>
            <a:t>Psicológico</a:t>
          </a:r>
          <a:endParaRPr lang="en-US"/>
        </a:p>
      </dgm:t>
    </dgm:pt>
    <dgm:pt modelId="{2D0FBB29-D8B6-4508-98FE-EBECD654120B}" type="parTrans" cxnId="{7B134249-3AEC-4F94-84EB-1A2130F76ADF}">
      <dgm:prSet/>
      <dgm:spPr/>
      <dgm:t>
        <a:bodyPr/>
        <a:lstStyle/>
        <a:p>
          <a:endParaRPr lang="en-US"/>
        </a:p>
      </dgm:t>
    </dgm:pt>
    <dgm:pt modelId="{EF41592C-7C62-4E62-8C1F-B21FC50DC0DF}" type="sibTrans" cxnId="{7B134249-3AEC-4F94-84EB-1A2130F76ADF}">
      <dgm:prSet/>
      <dgm:spPr/>
      <dgm:t>
        <a:bodyPr/>
        <a:lstStyle/>
        <a:p>
          <a:endParaRPr lang="en-US"/>
        </a:p>
      </dgm:t>
    </dgm:pt>
    <dgm:pt modelId="{59B9BC1E-9609-49B7-9589-92C84DB6B043}">
      <dgm:prSet custT="1"/>
      <dgm:spPr/>
      <dgm:t>
        <a:bodyPr/>
        <a:lstStyle/>
        <a:p>
          <a:r>
            <a:rPr lang="es-ES_tradnl" sz="1700" noProof="0"/>
            <a:t>En un ambiente social, puede ser aceptable usar drogas y abusar a las sustancias.</a:t>
          </a:r>
        </a:p>
      </dgm:t>
    </dgm:pt>
    <dgm:pt modelId="{C543A1D0-BFE4-4821-BA14-14B0C24AD7C1}" type="parTrans" cxnId="{AD8F4CEC-8A6A-4CAA-BFC0-8E845006041D}">
      <dgm:prSet/>
      <dgm:spPr/>
      <dgm:t>
        <a:bodyPr/>
        <a:lstStyle/>
        <a:p>
          <a:endParaRPr lang="en-US"/>
        </a:p>
      </dgm:t>
    </dgm:pt>
    <dgm:pt modelId="{3A442526-99CA-4C00-8D47-64CE2D5BD742}" type="sibTrans" cxnId="{AD8F4CEC-8A6A-4CAA-BFC0-8E845006041D}">
      <dgm:prSet/>
      <dgm:spPr/>
      <dgm:t>
        <a:bodyPr/>
        <a:lstStyle/>
        <a:p>
          <a:endParaRPr lang="en-US"/>
        </a:p>
      </dgm:t>
    </dgm:pt>
    <dgm:pt modelId="{AFBA9458-8F2F-4943-A512-2B33B562C2B4}">
      <dgm:prSet/>
      <dgm:spPr/>
      <dgm:t>
        <a:bodyPr/>
        <a:lstStyle/>
        <a:p>
          <a:r>
            <a:rPr lang="es-ES_tradnl" noProof="0"/>
            <a:t>Algunas personas usan las sustancias ilegales para escapar de la realidad y sus problemas, incluso la depresión y la ansiedad.</a:t>
          </a:r>
        </a:p>
      </dgm:t>
    </dgm:pt>
    <dgm:pt modelId="{164A028F-4484-4F73-A0FA-0A05A9A3CAA8}" type="parTrans" cxnId="{62D7A126-5D82-4968-BBEF-467FC693A54F}">
      <dgm:prSet/>
      <dgm:spPr/>
      <dgm:t>
        <a:bodyPr/>
        <a:lstStyle/>
        <a:p>
          <a:endParaRPr lang="en-US"/>
        </a:p>
      </dgm:t>
    </dgm:pt>
    <dgm:pt modelId="{7FDB58B5-BD4C-4918-8E4A-796BE0747F06}" type="sibTrans" cxnId="{62D7A126-5D82-4968-BBEF-467FC693A54F}">
      <dgm:prSet/>
      <dgm:spPr/>
      <dgm:t>
        <a:bodyPr/>
        <a:lstStyle/>
        <a:p>
          <a:endParaRPr lang="en-US"/>
        </a:p>
      </dgm:t>
    </dgm:pt>
    <dgm:pt modelId="{DEDE090D-FEBB-4705-9D15-2B9F45DB388E}">
      <dgm:prSet/>
      <dgm:spPr/>
      <dgm:t>
        <a:bodyPr/>
        <a:lstStyle/>
        <a:p>
          <a:r>
            <a:rPr lang="en-US"/>
            <a:t>Familia</a:t>
          </a:r>
        </a:p>
      </dgm:t>
    </dgm:pt>
    <dgm:pt modelId="{F9A1D2A3-235F-4FE7-94E6-113748239013}" type="parTrans" cxnId="{F2CE9D60-5A62-48AF-B427-C0777762EC3F}">
      <dgm:prSet/>
      <dgm:spPr/>
      <dgm:t>
        <a:bodyPr/>
        <a:lstStyle/>
        <a:p>
          <a:endParaRPr lang="en-US"/>
        </a:p>
      </dgm:t>
    </dgm:pt>
    <dgm:pt modelId="{9955C3F5-D795-4AC2-AC53-63F7C4C95458}" type="sibTrans" cxnId="{F2CE9D60-5A62-48AF-B427-C0777762EC3F}">
      <dgm:prSet/>
      <dgm:spPr/>
      <dgm:t>
        <a:bodyPr/>
        <a:lstStyle/>
        <a:p>
          <a:endParaRPr lang="en-US"/>
        </a:p>
      </dgm:t>
    </dgm:pt>
    <dgm:pt modelId="{CE818F4D-9C80-4FDA-ADD5-12A3C33F598E}">
      <dgm:prSet/>
      <dgm:spPr/>
      <dgm:t>
        <a:bodyPr/>
        <a:lstStyle/>
        <a:p>
          <a:r>
            <a:rPr lang="es-ES_tradnl" noProof="0"/>
            <a:t>Algunos individuos tienen familiares, como por ejemplo hermanos, hermanas, padres, o primos, que abusan a las drogas. Estos individuos pueden ver esto constantemente y pueden empezar a creer que es algo normal.</a:t>
          </a:r>
        </a:p>
      </dgm:t>
    </dgm:pt>
    <dgm:pt modelId="{56FFEBAB-0478-42EA-860C-26147A73C4BE}" type="parTrans" cxnId="{6CF3571A-C49B-4B74-91AE-FF1BD5FFA44F}">
      <dgm:prSet/>
      <dgm:spPr/>
      <dgm:t>
        <a:bodyPr/>
        <a:lstStyle/>
        <a:p>
          <a:endParaRPr lang="en-US"/>
        </a:p>
      </dgm:t>
    </dgm:pt>
    <dgm:pt modelId="{A1E77B99-2A03-44C9-AD8F-AC0A27BA458A}" type="sibTrans" cxnId="{6CF3571A-C49B-4B74-91AE-FF1BD5FFA44F}">
      <dgm:prSet/>
      <dgm:spPr/>
      <dgm:t>
        <a:bodyPr/>
        <a:lstStyle/>
        <a:p>
          <a:endParaRPr lang="en-US"/>
        </a:p>
      </dgm:t>
    </dgm:pt>
    <dgm:pt modelId="{8C6AFDDE-74CE-4138-8F11-008463DB28DB}">
      <dgm:prSet custT="1"/>
      <dgm:spPr/>
      <dgm:t>
        <a:bodyPr/>
        <a:lstStyle/>
        <a:p>
          <a:r>
            <a:rPr lang="es-ES_tradnl" sz="1700" noProof="0"/>
            <a:t>La mentalidad es que porque todo el mundo, incluso los amigos, están haciéndolo, debe ser bueno.</a:t>
          </a:r>
        </a:p>
      </dgm:t>
    </dgm:pt>
    <dgm:pt modelId="{BCE8EF20-B7AA-4DF1-9B16-4CF7249B1ADC}" type="parTrans" cxnId="{37764D3A-3EF4-4929-BEA0-6F81A690B565}">
      <dgm:prSet/>
      <dgm:spPr/>
      <dgm:t>
        <a:bodyPr/>
        <a:lstStyle/>
        <a:p>
          <a:endParaRPr lang="en-US"/>
        </a:p>
      </dgm:t>
    </dgm:pt>
    <dgm:pt modelId="{3EB2FC77-EB6E-4517-85D6-B1DE58790BD0}" type="sibTrans" cxnId="{37764D3A-3EF4-4929-BEA0-6F81A690B565}">
      <dgm:prSet/>
      <dgm:spPr/>
      <dgm:t>
        <a:bodyPr/>
        <a:lstStyle/>
        <a:p>
          <a:endParaRPr lang="en-US"/>
        </a:p>
      </dgm:t>
    </dgm:pt>
    <dgm:pt modelId="{14E65CB9-16F8-407D-BF3B-52DAA2020E6C}">
      <dgm:prSet/>
      <dgm:spPr/>
      <dgm:t>
        <a:bodyPr/>
        <a:lstStyle/>
        <a:p>
          <a:r>
            <a:rPr lang="es-ES_tradnl" noProof="0" dirty="0"/>
            <a:t>Las personas que abusan a las drogas pueden creer que tienen que endrogarse solo para sobrevivir y funcionar normalmente. </a:t>
          </a:r>
        </a:p>
      </dgm:t>
    </dgm:pt>
    <dgm:pt modelId="{1E07BB89-1D32-4890-B289-11BFC3C267AB}" type="parTrans" cxnId="{AF25DA38-B489-4104-A2FA-56F7D2B90300}">
      <dgm:prSet/>
      <dgm:spPr/>
      <dgm:t>
        <a:bodyPr/>
        <a:lstStyle/>
        <a:p>
          <a:endParaRPr lang="en-US"/>
        </a:p>
      </dgm:t>
    </dgm:pt>
    <dgm:pt modelId="{64D60871-199E-4851-9B9E-32CE0E0E268D}" type="sibTrans" cxnId="{AF25DA38-B489-4104-A2FA-56F7D2B90300}">
      <dgm:prSet/>
      <dgm:spPr/>
      <dgm:t>
        <a:bodyPr/>
        <a:lstStyle/>
        <a:p>
          <a:endParaRPr lang="en-US"/>
        </a:p>
      </dgm:t>
    </dgm:pt>
    <dgm:pt modelId="{1F1F599A-F030-4E05-93D4-0A242827CB96}" type="pres">
      <dgm:prSet presAssocID="{773FD853-AAD2-4AE6-9F11-CE09CFCD5FF2}" presName="Name0" presStyleCnt="0">
        <dgm:presLayoutVars>
          <dgm:dir/>
          <dgm:animLvl val="lvl"/>
          <dgm:resizeHandles val="exact"/>
        </dgm:presLayoutVars>
      </dgm:prSet>
      <dgm:spPr/>
    </dgm:pt>
    <dgm:pt modelId="{C168A35F-1353-4D54-81D9-34067C58EFAC}" type="pres">
      <dgm:prSet presAssocID="{C512DF83-3058-4106-AC4E-F90FA0C2C812}" presName="linNode" presStyleCnt="0"/>
      <dgm:spPr/>
    </dgm:pt>
    <dgm:pt modelId="{D58F5739-4B90-4908-9526-4F934E2F53DF}" type="pres">
      <dgm:prSet presAssocID="{C512DF83-3058-4106-AC4E-F90FA0C2C812}" presName="parentText" presStyleLbl="node1" presStyleIdx="0" presStyleCnt="3">
        <dgm:presLayoutVars>
          <dgm:chMax val="1"/>
          <dgm:bulletEnabled val="1"/>
        </dgm:presLayoutVars>
      </dgm:prSet>
      <dgm:spPr/>
    </dgm:pt>
    <dgm:pt modelId="{4C9CE95D-19FF-4341-BC30-0A5830A2EF72}" type="pres">
      <dgm:prSet presAssocID="{C512DF83-3058-4106-AC4E-F90FA0C2C812}" presName="descendantText" presStyleLbl="alignAccFollowNode1" presStyleIdx="0" presStyleCnt="3">
        <dgm:presLayoutVars>
          <dgm:bulletEnabled val="1"/>
        </dgm:presLayoutVars>
      </dgm:prSet>
      <dgm:spPr/>
    </dgm:pt>
    <dgm:pt modelId="{5D057BE8-5FCC-459B-B6DC-26DB95855272}" type="pres">
      <dgm:prSet presAssocID="{6FDAB4F2-8E74-4D50-9D10-1FEF119F09E2}" presName="sp" presStyleCnt="0"/>
      <dgm:spPr/>
    </dgm:pt>
    <dgm:pt modelId="{61713351-5241-410B-953A-B684F7A280B2}" type="pres">
      <dgm:prSet presAssocID="{97ACB923-003E-4B10-8F8A-08F4DD59623C}" presName="linNode" presStyleCnt="0"/>
      <dgm:spPr/>
    </dgm:pt>
    <dgm:pt modelId="{B413998D-B915-418B-BD56-E29CE15B05B6}" type="pres">
      <dgm:prSet presAssocID="{97ACB923-003E-4B10-8F8A-08F4DD59623C}" presName="parentText" presStyleLbl="node1" presStyleIdx="1" presStyleCnt="3">
        <dgm:presLayoutVars>
          <dgm:chMax val="1"/>
          <dgm:bulletEnabled val="1"/>
        </dgm:presLayoutVars>
      </dgm:prSet>
      <dgm:spPr/>
    </dgm:pt>
    <dgm:pt modelId="{9F32F664-25A1-43BE-AD45-0FC04F7FD60C}" type="pres">
      <dgm:prSet presAssocID="{97ACB923-003E-4B10-8F8A-08F4DD59623C}" presName="descendantText" presStyleLbl="alignAccFollowNode1" presStyleIdx="1" presStyleCnt="3">
        <dgm:presLayoutVars>
          <dgm:bulletEnabled val="1"/>
        </dgm:presLayoutVars>
      </dgm:prSet>
      <dgm:spPr/>
    </dgm:pt>
    <dgm:pt modelId="{B56976BC-3B04-477C-8FD2-AB608B5F5577}" type="pres">
      <dgm:prSet presAssocID="{EF41592C-7C62-4E62-8C1F-B21FC50DC0DF}" presName="sp" presStyleCnt="0"/>
      <dgm:spPr/>
    </dgm:pt>
    <dgm:pt modelId="{5DB3CF33-141D-4A25-A7E3-F90946A8671C}" type="pres">
      <dgm:prSet presAssocID="{DEDE090D-FEBB-4705-9D15-2B9F45DB388E}" presName="linNode" presStyleCnt="0"/>
      <dgm:spPr/>
    </dgm:pt>
    <dgm:pt modelId="{4876B9E8-0E78-40CF-B1F6-074ADE91A24C}" type="pres">
      <dgm:prSet presAssocID="{DEDE090D-FEBB-4705-9D15-2B9F45DB388E}" presName="parentText" presStyleLbl="node1" presStyleIdx="2" presStyleCnt="3">
        <dgm:presLayoutVars>
          <dgm:chMax val="1"/>
          <dgm:bulletEnabled val="1"/>
        </dgm:presLayoutVars>
      </dgm:prSet>
      <dgm:spPr/>
    </dgm:pt>
    <dgm:pt modelId="{687FC3CE-43F2-40B4-BC5E-0B629F5FC2A2}" type="pres">
      <dgm:prSet presAssocID="{DEDE090D-FEBB-4705-9D15-2B9F45DB388E}" presName="descendantText" presStyleLbl="alignAccFollowNode1" presStyleIdx="2" presStyleCnt="3">
        <dgm:presLayoutVars>
          <dgm:bulletEnabled val="1"/>
        </dgm:presLayoutVars>
      </dgm:prSet>
      <dgm:spPr/>
    </dgm:pt>
  </dgm:ptLst>
  <dgm:cxnLst>
    <dgm:cxn modelId="{F9EDBD0F-7E7D-47A6-88C4-C87A8583CD99}" type="presOf" srcId="{8C6AFDDE-74CE-4138-8F11-008463DB28DB}" destId="{4C9CE95D-19FF-4341-BC30-0A5830A2EF72}" srcOrd="0" destOrd="1" presId="urn:microsoft.com/office/officeart/2005/8/layout/vList5"/>
    <dgm:cxn modelId="{82462A17-13EF-4E28-BDCC-EF885C2E610E}" type="presOf" srcId="{14E65CB9-16F8-407D-BF3B-52DAA2020E6C}" destId="{9F32F664-25A1-43BE-AD45-0FC04F7FD60C}" srcOrd="0" destOrd="1" presId="urn:microsoft.com/office/officeart/2005/8/layout/vList5"/>
    <dgm:cxn modelId="{6CF3571A-C49B-4B74-91AE-FF1BD5FFA44F}" srcId="{DEDE090D-FEBB-4705-9D15-2B9F45DB388E}" destId="{CE818F4D-9C80-4FDA-ADD5-12A3C33F598E}" srcOrd="0" destOrd="0" parTransId="{56FFEBAB-0478-42EA-860C-26147A73C4BE}" sibTransId="{A1E77B99-2A03-44C9-AD8F-AC0A27BA458A}"/>
    <dgm:cxn modelId="{62D7A126-5D82-4968-BBEF-467FC693A54F}" srcId="{97ACB923-003E-4B10-8F8A-08F4DD59623C}" destId="{AFBA9458-8F2F-4943-A512-2B33B562C2B4}" srcOrd="0" destOrd="0" parTransId="{164A028F-4484-4F73-A0FA-0A05A9A3CAA8}" sibTransId="{7FDB58B5-BD4C-4918-8E4A-796BE0747F06}"/>
    <dgm:cxn modelId="{AF25DA38-B489-4104-A2FA-56F7D2B90300}" srcId="{97ACB923-003E-4B10-8F8A-08F4DD59623C}" destId="{14E65CB9-16F8-407D-BF3B-52DAA2020E6C}" srcOrd="1" destOrd="0" parTransId="{1E07BB89-1D32-4890-B289-11BFC3C267AB}" sibTransId="{64D60871-199E-4851-9B9E-32CE0E0E268D}"/>
    <dgm:cxn modelId="{37764D3A-3EF4-4929-BEA0-6F81A690B565}" srcId="{C512DF83-3058-4106-AC4E-F90FA0C2C812}" destId="{8C6AFDDE-74CE-4138-8F11-008463DB28DB}" srcOrd="1" destOrd="0" parTransId="{BCE8EF20-B7AA-4DF1-9B16-4CF7249B1ADC}" sibTransId="{3EB2FC77-EB6E-4517-85D6-B1DE58790BD0}"/>
    <dgm:cxn modelId="{6A1F963A-FEDB-4BB1-9468-C91AC8C299C9}" type="presOf" srcId="{C512DF83-3058-4106-AC4E-F90FA0C2C812}" destId="{D58F5739-4B90-4908-9526-4F934E2F53DF}" srcOrd="0" destOrd="0" presId="urn:microsoft.com/office/officeart/2005/8/layout/vList5"/>
    <dgm:cxn modelId="{F2CE9D60-5A62-48AF-B427-C0777762EC3F}" srcId="{773FD853-AAD2-4AE6-9F11-CE09CFCD5FF2}" destId="{DEDE090D-FEBB-4705-9D15-2B9F45DB388E}" srcOrd="2" destOrd="0" parTransId="{F9A1D2A3-235F-4FE7-94E6-113748239013}" sibTransId="{9955C3F5-D795-4AC2-AC53-63F7C4C95458}"/>
    <dgm:cxn modelId="{7C3A6365-62E3-478B-8D8D-9CE019D31F3C}" type="presOf" srcId="{DEDE090D-FEBB-4705-9D15-2B9F45DB388E}" destId="{4876B9E8-0E78-40CF-B1F6-074ADE91A24C}" srcOrd="0" destOrd="0" presId="urn:microsoft.com/office/officeart/2005/8/layout/vList5"/>
    <dgm:cxn modelId="{7B134249-3AEC-4F94-84EB-1A2130F76ADF}" srcId="{773FD853-AAD2-4AE6-9F11-CE09CFCD5FF2}" destId="{97ACB923-003E-4B10-8F8A-08F4DD59623C}" srcOrd="1" destOrd="0" parTransId="{2D0FBB29-D8B6-4508-98FE-EBECD654120B}" sibTransId="{EF41592C-7C62-4E62-8C1F-B21FC50DC0DF}"/>
    <dgm:cxn modelId="{D070C94F-2BD5-43D4-AC03-87E37D282DB7}" type="presOf" srcId="{59B9BC1E-9609-49B7-9589-92C84DB6B043}" destId="{4C9CE95D-19FF-4341-BC30-0A5830A2EF72}" srcOrd="0" destOrd="0" presId="urn:microsoft.com/office/officeart/2005/8/layout/vList5"/>
    <dgm:cxn modelId="{714E897C-7640-484D-8393-FA610C9E7BCC}" type="presOf" srcId="{97ACB923-003E-4B10-8F8A-08F4DD59623C}" destId="{B413998D-B915-418B-BD56-E29CE15B05B6}" srcOrd="0" destOrd="0" presId="urn:microsoft.com/office/officeart/2005/8/layout/vList5"/>
    <dgm:cxn modelId="{4EDCDAA3-E866-4815-AEB4-4616984B4B4B}" type="presOf" srcId="{AFBA9458-8F2F-4943-A512-2B33B562C2B4}" destId="{9F32F664-25A1-43BE-AD45-0FC04F7FD60C}" srcOrd="0" destOrd="0" presId="urn:microsoft.com/office/officeart/2005/8/layout/vList5"/>
    <dgm:cxn modelId="{4E164EC6-3090-4FAE-8A9D-A1593541651B}" type="presOf" srcId="{CE818F4D-9C80-4FDA-ADD5-12A3C33F598E}" destId="{687FC3CE-43F2-40B4-BC5E-0B629F5FC2A2}" srcOrd="0" destOrd="0" presId="urn:microsoft.com/office/officeart/2005/8/layout/vList5"/>
    <dgm:cxn modelId="{915E30E9-1D64-4C3E-9245-BD2E22F21C59}" type="presOf" srcId="{773FD853-AAD2-4AE6-9F11-CE09CFCD5FF2}" destId="{1F1F599A-F030-4E05-93D4-0A242827CB96}" srcOrd="0" destOrd="0" presId="urn:microsoft.com/office/officeart/2005/8/layout/vList5"/>
    <dgm:cxn modelId="{AD8F4CEC-8A6A-4CAA-BFC0-8E845006041D}" srcId="{C512DF83-3058-4106-AC4E-F90FA0C2C812}" destId="{59B9BC1E-9609-49B7-9589-92C84DB6B043}" srcOrd="0" destOrd="0" parTransId="{C543A1D0-BFE4-4821-BA14-14B0C24AD7C1}" sibTransId="{3A442526-99CA-4C00-8D47-64CE2D5BD742}"/>
    <dgm:cxn modelId="{64666AF1-F912-47BD-A7FF-F2059CE5311B}" srcId="{773FD853-AAD2-4AE6-9F11-CE09CFCD5FF2}" destId="{C512DF83-3058-4106-AC4E-F90FA0C2C812}" srcOrd="0" destOrd="0" parTransId="{431D3949-826D-458E-8BA2-67BF409AD101}" sibTransId="{6FDAB4F2-8E74-4D50-9D10-1FEF119F09E2}"/>
    <dgm:cxn modelId="{34AB5FBC-C34E-42D2-85E8-61E4CD08F25A}" type="presParOf" srcId="{1F1F599A-F030-4E05-93D4-0A242827CB96}" destId="{C168A35F-1353-4D54-81D9-34067C58EFAC}" srcOrd="0" destOrd="0" presId="urn:microsoft.com/office/officeart/2005/8/layout/vList5"/>
    <dgm:cxn modelId="{BE314652-AC22-419A-ABC8-1ADCEB410141}" type="presParOf" srcId="{C168A35F-1353-4D54-81D9-34067C58EFAC}" destId="{D58F5739-4B90-4908-9526-4F934E2F53DF}" srcOrd="0" destOrd="0" presId="urn:microsoft.com/office/officeart/2005/8/layout/vList5"/>
    <dgm:cxn modelId="{910405AE-2316-4587-9460-90D308D4500E}" type="presParOf" srcId="{C168A35F-1353-4D54-81D9-34067C58EFAC}" destId="{4C9CE95D-19FF-4341-BC30-0A5830A2EF72}" srcOrd="1" destOrd="0" presId="urn:microsoft.com/office/officeart/2005/8/layout/vList5"/>
    <dgm:cxn modelId="{3A66B724-B435-4922-A349-40662ACC5EC5}" type="presParOf" srcId="{1F1F599A-F030-4E05-93D4-0A242827CB96}" destId="{5D057BE8-5FCC-459B-B6DC-26DB95855272}" srcOrd="1" destOrd="0" presId="urn:microsoft.com/office/officeart/2005/8/layout/vList5"/>
    <dgm:cxn modelId="{30E895D1-5F5A-4E51-80C9-ACA7A1F73BBE}" type="presParOf" srcId="{1F1F599A-F030-4E05-93D4-0A242827CB96}" destId="{61713351-5241-410B-953A-B684F7A280B2}" srcOrd="2" destOrd="0" presId="urn:microsoft.com/office/officeart/2005/8/layout/vList5"/>
    <dgm:cxn modelId="{B0F102CC-D100-447F-8A74-A85614EF5B7A}" type="presParOf" srcId="{61713351-5241-410B-953A-B684F7A280B2}" destId="{B413998D-B915-418B-BD56-E29CE15B05B6}" srcOrd="0" destOrd="0" presId="urn:microsoft.com/office/officeart/2005/8/layout/vList5"/>
    <dgm:cxn modelId="{D0D304CA-2BC7-4BC8-BFC2-555E77BD4483}" type="presParOf" srcId="{61713351-5241-410B-953A-B684F7A280B2}" destId="{9F32F664-25A1-43BE-AD45-0FC04F7FD60C}" srcOrd="1" destOrd="0" presId="urn:microsoft.com/office/officeart/2005/8/layout/vList5"/>
    <dgm:cxn modelId="{5C5748B4-05A7-4488-9DB5-6622249199E8}" type="presParOf" srcId="{1F1F599A-F030-4E05-93D4-0A242827CB96}" destId="{B56976BC-3B04-477C-8FD2-AB608B5F5577}" srcOrd="3" destOrd="0" presId="urn:microsoft.com/office/officeart/2005/8/layout/vList5"/>
    <dgm:cxn modelId="{5308B3BA-537B-4C8C-9C5A-E8350E64A1F3}" type="presParOf" srcId="{1F1F599A-F030-4E05-93D4-0A242827CB96}" destId="{5DB3CF33-141D-4A25-A7E3-F90946A8671C}" srcOrd="4" destOrd="0" presId="urn:microsoft.com/office/officeart/2005/8/layout/vList5"/>
    <dgm:cxn modelId="{F5BCDA83-CC4C-48AD-9025-D2FBCD41F01E}" type="presParOf" srcId="{5DB3CF33-141D-4A25-A7E3-F90946A8671C}" destId="{4876B9E8-0E78-40CF-B1F6-074ADE91A24C}" srcOrd="0" destOrd="0" presId="urn:microsoft.com/office/officeart/2005/8/layout/vList5"/>
    <dgm:cxn modelId="{27357EFA-DABB-44AB-AF84-ACBC3B3D3528}" type="presParOf" srcId="{5DB3CF33-141D-4A25-A7E3-F90946A8671C}" destId="{687FC3CE-43F2-40B4-BC5E-0B629F5FC2A2}"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E22511E-3355-43B4-AB3C-082C2B99491A}" type="doc">
      <dgm:prSet loTypeId="urn:microsoft.com/office/officeart/2005/8/layout/vList3" loCatId="list" qsTypeId="urn:microsoft.com/office/officeart/2005/8/quickstyle/simple1" qsCatId="simple" csTypeId="urn:microsoft.com/office/officeart/2005/8/colors/accent1_2" csCatId="accent1" phldr="1"/>
      <dgm:spPr/>
    </dgm:pt>
    <dgm:pt modelId="{E9A1A855-41BF-4A2B-8EAE-EAD96B1C971B}">
      <dgm:prSet phldrT="[Text]"/>
      <dgm:spPr/>
      <dgm:t>
        <a:bodyPr/>
        <a:lstStyle/>
        <a:p>
          <a:r>
            <a:rPr lang="es-ES_tradnl" noProof="0" dirty="0"/>
            <a:t>Aproximadamente 1 de cada 3 adolescentes conoce a alguien que ha abusado de algún tipo de jarabe para la tos para drogarse</a:t>
          </a:r>
        </a:p>
      </dgm:t>
    </dgm:pt>
    <dgm:pt modelId="{704B7829-7AD2-4D18-B21E-E73AC31CDA77}" type="parTrans" cxnId="{2EAA1A55-3D06-4DDE-A823-1D3C775504B1}">
      <dgm:prSet/>
      <dgm:spPr/>
      <dgm:t>
        <a:bodyPr/>
        <a:lstStyle/>
        <a:p>
          <a:endParaRPr lang="en-US"/>
        </a:p>
      </dgm:t>
    </dgm:pt>
    <dgm:pt modelId="{660C38DB-E9F6-43AC-B8DF-55572DDDE8DF}" type="sibTrans" cxnId="{2EAA1A55-3D06-4DDE-A823-1D3C775504B1}">
      <dgm:prSet/>
      <dgm:spPr/>
      <dgm:t>
        <a:bodyPr/>
        <a:lstStyle/>
        <a:p>
          <a:endParaRPr lang="en-US"/>
        </a:p>
      </dgm:t>
    </dgm:pt>
    <dgm:pt modelId="{0DA042D4-D0B9-4543-8C2E-04AB6DCB558F}">
      <dgm:prSet phldrT="[Text]"/>
      <dgm:spPr/>
      <dgm:t>
        <a:bodyPr/>
        <a:lstStyle/>
        <a:p>
          <a:r>
            <a:rPr lang="es-ES_tradnl" noProof="0" dirty="0"/>
            <a:t>25% de adolescentes creen que no es peligroso usar jarabe para la tos sin receta para drogarse</a:t>
          </a:r>
        </a:p>
      </dgm:t>
    </dgm:pt>
    <dgm:pt modelId="{60B429A3-19BC-4C5F-B101-0E00A9859E79}" type="parTrans" cxnId="{9D7336D7-63B4-465F-B14E-9D1B36F29653}">
      <dgm:prSet/>
      <dgm:spPr/>
      <dgm:t>
        <a:bodyPr/>
        <a:lstStyle/>
        <a:p>
          <a:endParaRPr lang="en-US"/>
        </a:p>
      </dgm:t>
    </dgm:pt>
    <dgm:pt modelId="{915BF004-0356-46C2-926E-59BCD2BBD054}" type="sibTrans" cxnId="{9D7336D7-63B4-465F-B14E-9D1B36F29653}">
      <dgm:prSet/>
      <dgm:spPr/>
      <dgm:t>
        <a:bodyPr/>
        <a:lstStyle/>
        <a:p>
          <a:endParaRPr lang="en-US"/>
        </a:p>
      </dgm:t>
    </dgm:pt>
    <dgm:pt modelId="{2E0029B2-13B4-4A5B-AE5B-F93B7DC99F8A}">
      <dgm:prSet phldrT="[Text]"/>
      <dgm:spPr/>
      <dgm:t>
        <a:bodyPr/>
        <a:lstStyle/>
        <a:p>
          <a:r>
            <a:rPr lang="es-ES_tradnl" altLang="en-US" noProof="0" dirty="0"/>
            <a:t>En el 2006, 3.1 millones de personas de 12 a 25 años usaron algún medicamento para la tos o el resfrío sin receta para drogarse</a:t>
          </a:r>
          <a:endParaRPr lang="es-ES_tradnl" noProof="0" dirty="0"/>
        </a:p>
      </dgm:t>
    </dgm:pt>
    <dgm:pt modelId="{B43F9A25-CB29-42C4-B161-D5B57246DA08}" type="parTrans" cxnId="{51D2D2D9-6E7A-448D-946C-1FE3028DE6A0}">
      <dgm:prSet/>
      <dgm:spPr/>
      <dgm:t>
        <a:bodyPr/>
        <a:lstStyle/>
        <a:p>
          <a:endParaRPr lang="en-US"/>
        </a:p>
      </dgm:t>
    </dgm:pt>
    <dgm:pt modelId="{D4B296CB-0540-42E0-AD21-421FAF49ED72}" type="sibTrans" cxnId="{51D2D2D9-6E7A-448D-946C-1FE3028DE6A0}">
      <dgm:prSet/>
      <dgm:spPr/>
      <dgm:t>
        <a:bodyPr/>
        <a:lstStyle/>
        <a:p>
          <a:endParaRPr lang="en-US"/>
        </a:p>
      </dgm:t>
    </dgm:pt>
    <dgm:pt modelId="{D5F1EC5F-FEAE-4A17-9C13-F34D2D1CB77B}" type="pres">
      <dgm:prSet presAssocID="{7E22511E-3355-43B4-AB3C-082C2B99491A}" presName="linearFlow" presStyleCnt="0">
        <dgm:presLayoutVars>
          <dgm:dir/>
          <dgm:resizeHandles val="exact"/>
        </dgm:presLayoutVars>
      </dgm:prSet>
      <dgm:spPr/>
    </dgm:pt>
    <dgm:pt modelId="{853B413C-E89F-48D2-B392-11D497F41DF6}" type="pres">
      <dgm:prSet presAssocID="{E9A1A855-41BF-4A2B-8EAE-EAD96B1C971B}" presName="composite" presStyleCnt="0"/>
      <dgm:spPr/>
    </dgm:pt>
    <dgm:pt modelId="{F44938CC-CD88-4E55-A740-E6111717BB6B}" type="pres">
      <dgm:prSet presAssocID="{E9A1A855-41BF-4A2B-8EAE-EAD96B1C971B}" presName="imgShp" presStyleLbl="fgImgPlace1" presStyleIdx="0" presStyleCnt="3"/>
      <dgm:spPr/>
    </dgm:pt>
    <dgm:pt modelId="{58CAE827-E1CC-4AB8-B7A1-BD5BE6E5CCFC}" type="pres">
      <dgm:prSet presAssocID="{E9A1A855-41BF-4A2B-8EAE-EAD96B1C971B}" presName="txShp" presStyleLbl="node1" presStyleIdx="0" presStyleCnt="3">
        <dgm:presLayoutVars>
          <dgm:bulletEnabled val="1"/>
        </dgm:presLayoutVars>
      </dgm:prSet>
      <dgm:spPr/>
    </dgm:pt>
    <dgm:pt modelId="{C50CFE7E-BCC5-421A-B7BA-FB2C7397E881}" type="pres">
      <dgm:prSet presAssocID="{660C38DB-E9F6-43AC-B8DF-55572DDDE8DF}" presName="spacing" presStyleCnt="0"/>
      <dgm:spPr/>
    </dgm:pt>
    <dgm:pt modelId="{7A7B82B8-A335-4783-88E8-58E5F450C257}" type="pres">
      <dgm:prSet presAssocID="{0DA042D4-D0B9-4543-8C2E-04AB6DCB558F}" presName="composite" presStyleCnt="0"/>
      <dgm:spPr/>
    </dgm:pt>
    <dgm:pt modelId="{045DD480-EE08-49B4-A5F9-9A06D7A38DC9}" type="pres">
      <dgm:prSet presAssocID="{0DA042D4-D0B9-4543-8C2E-04AB6DCB558F}" presName="imgShp" presStyleLbl="fgImgPlace1" presStyleIdx="1" presStyleCnt="3"/>
      <dgm:spPr/>
    </dgm:pt>
    <dgm:pt modelId="{CF6708B8-2069-45F3-BBAC-3953F15D96F8}" type="pres">
      <dgm:prSet presAssocID="{0DA042D4-D0B9-4543-8C2E-04AB6DCB558F}" presName="txShp" presStyleLbl="node1" presStyleIdx="1" presStyleCnt="3">
        <dgm:presLayoutVars>
          <dgm:bulletEnabled val="1"/>
        </dgm:presLayoutVars>
      </dgm:prSet>
      <dgm:spPr/>
    </dgm:pt>
    <dgm:pt modelId="{4EA3C1B4-FF4B-4901-8C50-D19808AFBAC2}" type="pres">
      <dgm:prSet presAssocID="{915BF004-0356-46C2-926E-59BCD2BBD054}" presName="spacing" presStyleCnt="0"/>
      <dgm:spPr/>
    </dgm:pt>
    <dgm:pt modelId="{D4C0758E-1F34-47D5-8356-1E24A8759535}" type="pres">
      <dgm:prSet presAssocID="{2E0029B2-13B4-4A5B-AE5B-F93B7DC99F8A}" presName="composite" presStyleCnt="0"/>
      <dgm:spPr/>
    </dgm:pt>
    <dgm:pt modelId="{DCBD277A-E6C8-43B0-8751-EDEE00D63F56}" type="pres">
      <dgm:prSet presAssocID="{2E0029B2-13B4-4A5B-AE5B-F93B7DC99F8A}" presName="imgShp" presStyleLbl="fgImgPlace1" presStyleIdx="2" presStyleCnt="3"/>
      <dgm:spPr/>
    </dgm:pt>
    <dgm:pt modelId="{69B40195-A9F7-43DF-87F4-1F842C8B1280}" type="pres">
      <dgm:prSet presAssocID="{2E0029B2-13B4-4A5B-AE5B-F93B7DC99F8A}" presName="txShp" presStyleLbl="node1" presStyleIdx="2" presStyleCnt="3">
        <dgm:presLayoutVars>
          <dgm:bulletEnabled val="1"/>
        </dgm:presLayoutVars>
      </dgm:prSet>
      <dgm:spPr/>
    </dgm:pt>
  </dgm:ptLst>
  <dgm:cxnLst>
    <dgm:cxn modelId="{6C4C8C34-7F26-481A-82D1-F9F8C3EC8540}" type="presOf" srcId="{2E0029B2-13B4-4A5B-AE5B-F93B7DC99F8A}" destId="{69B40195-A9F7-43DF-87F4-1F842C8B1280}" srcOrd="0" destOrd="0" presId="urn:microsoft.com/office/officeart/2005/8/layout/vList3"/>
    <dgm:cxn modelId="{0C623E6E-432B-42C4-B575-CCE84702A859}" type="presOf" srcId="{7E22511E-3355-43B4-AB3C-082C2B99491A}" destId="{D5F1EC5F-FEAE-4A17-9C13-F34D2D1CB77B}" srcOrd="0" destOrd="0" presId="urn:microsoft.com/office/officeart/2005/8/layout/vList3"/>
    <dgm:cxn modelId="{2EAA1A55-3D06-4DDE-A823-1D3C775504B1}" srcId="{7E22511E-3355-43B4-AB3C-082C2B99491A}" destId="{E9A1A855-41BF-4A2B-8EAE-EAD96B1C971B}" srcOrd="0" destOrd="0" parTransId="{704B7829-7AD2-4D18-B21E-E73AC31CDA77}" sibTransId="{660C38DB-E9F6-43AC-B8DF-55572DDDE8DF}"/>
    <dgm:cxn modelId="{704BDC87-F72E-470E-BAB1-B4581282CAEC}" type="presOf" srcId="{E9A1A855-41BF-4A2B-8EAE-EAD96B1C971B}" destId="{58CAE827-E1CC-4AB8-B7A1-BD5BE6E5CCFC}" srcOrd="0" destOrd="0" presId="urn:microsoft.com/office/officeart/2005/8/layout/vList3"/>
    <dgm:cxn modelId="{E0C3EC9B-0296-48A0-956E-1968CC109EAE}" type="presOf" srcId="{0DA042D4-D0B9-4543-8C2E-04AB6DCB558F}" destId="{CF6708B8-2069-45F3-BBAC-3953F15D96F8}" srcOrd="0" destOrd="0" presId="urn:microsoft.com/office/officeart/2005/8/layout/vList3"/>
    <dgm:cxn modelId="{9D7336D7-63B4-465F-B14E-9D1B36F29653}" srcId="{7E22511E-3355-43B4-AB3C-082C2B99491A}" destId="{0DA042D4-D0B9-4543-8C2E-04AB6DCB558F}" srcOrd="1" destOrd="0" parTransId="{60B429A3-19BC-4C5F-B101-0E00A9859E79}" sibTransId="{915BF004-0356-46C2-926E-59BCD2BBD054}"/>
    <dgm:cxn modelId="{51D2D2D9-6E7A-448D-946C-1FE3028DE6A0}" srcId="{7E22511E-3355-43B4-AB3C-082C2B99491A}" destId="{2E0029B2-13B4-4A5B-AE5B-F93B7DC99F8A}" srcOrd="2" destOrd="0" parTransId="{B43F9A25-CB29-42C4-B161-D5B57246DA08}" sibTransId="{D4B296CB-0540-42E0-AD21-421FAF49ED72}"/>
    <dgm:cxn modelId="{BE532BC9-97F2-4461-B3AA-458C0AF02B46}" type="presParOf" srcId="{D5F1EC5F-FEAE-4A17-9C13-F34D2D1CB77B}" destId="{853B413C-E89F-48D2-B392-11D497F41DF6}" srcOrd="0" destOrd="0" presId="urn:microsoft.com/office/officeart/2005/8/layout/vList3"/>
    <dgm:cxn modelId="{12B314A3-8E47-4A83-BEF3-8F6AEF34AD3F}" type="presParOf" srcId="{853B413C-E89F-48D2-B392-11D497F41DF6}" destId="{F44938CC-CD88-4E55-A740-E6111717BB6B}" srcOrd="0" destOrd="0" presId="urn:microsoft.com/office/officeart/2005/8/layout/vList3"/>
    <dgm:cxn modelId="{AC1D167C-837F-4E2C-90AC-97DF31E4F3E2}" type="presParOf" srcId="{853B413C-E89F-48D2-B392-11D497F41DF6}" destId="{58CAE827-E1CC-4AB8-B7A1-BD5BE6E5CCFC}" srcOrd="1" destOrd="0" presId="urn:microsoft.com/office/officeart/2005/8/layout/vList3"/>
    <dgm:cxn modelId="{A5A39BEA-DE95-44B3-A4CE-133F7695B3DF}" type="presParOf" srcId="{D5F1EC5F-FEAE-4A17-9C13-F34D2D1CB77B}" destId="{C50CFE7E-BCC5-421A-B7BA-FB2C7397E881}" srcOrd="1" destOrd="0" presId="urn:microsoft.com/office/officeart/2005/8/layout/vList3"/>
    <dgm:cxn modelId="{355DC12A-3C23-4DC5-BC7E-61E5BC1FC698}" type="presParOf" srcId="{D5F1EC5F-FEAE-4A17-9C13-F34D2D1CB77B}" destId="{7A7B82B8-A335-4783-88E8-58E5F450C257}" srcOrd="2" destOrd="0" presId="urn:microsoft.com/office/officeart/2005/8/layout/vList3"/>
    <dgm:cxn modelId="{A856B888-94C1-470E-87E8-731E0AE40F6D}" type="presParOf" srcId="{7A7B82B8-A335-4783-88E8-58E5F450C257}" destId="{045DD480-EE08-49B4-A5F9-9A06D7A38DC9}" srcOrd="0" destOrd="0" presId="urn:microsoft.com/office/officeart/2005/8/layout/vList3"/>
    <dgm:cxn modelId="{C6BF44D8-AA43-4598-8A2D-96FB4458F4D3}" type="presParOf" srcId="{7A7B82B8-A335-4783-88E8-58E5F450C257}" destId="{CF6708B8-2069-45F3-BBAC-3953F15D96F8}" srcOrd="1" destOrd="0" presId="urn:microsoft.com/office/officeart/2005/8/layout/vList3"/>
    <dgm:cxn modelId="{FCEB1282-F08B-4E04-A842-89E6C76D8250}" type="presParOf" srcId="{D5F1EC5F-FEAE-4A17-9C13-F34D2D1CB77B}" destId="{4EA3C1B4-FF4B-4901-8C50-D19808AFBAC2}" srcOrd="3" destOrd="0" presId="urn:microsoft.com/office/officeart/2005/8/layout/vList3"/>
    <dgm:cxn modelId="{9A8BD71F-9A38-4578-8BBE-6D92017D73F0}" type="presParOf" srcId="{D5F1EC5F-FEAE-4A17-9C13-F34D2D1CB77B}" destId="{D4C0758E-1F34-47D5-8356-1E24A8759535}" srcOrd="4" destOrd="0" presId="urn:microsoft.com/office/officeart/2005/8/layout/vList3"/>
    <dgm:cxn modelId="{2B396809-4ABF-424B-BE92-FD2CAB2CBB03}" type="presParOf" srcId="{D4C0758E-1F34-47D5-8356-1E24A8759535}" destId="{DCBD277A-E6C8-43B0-8751-EDEE00D63F56}" srcOrd="0" destOrd="0" presId="urn:microsoft.com/office/officeart/2005/8/layout/vList3"/>
    <dgm:cxn modelId="{531FE16E-E1FA-4413-B9F8-C03EBB036BC1}" type="presParOf" srcId="{D4C0758E-1F34-47D5-8356-1E24A8759535}" destId="{69B40195-A9F7-43DF-87F4-1F842C8B1280}" srcOrd="1" destOrd="0" presId="urn:microsoft.com/office/officeart/2005/8/layout/v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EFC6CCE-CE8C-481D-8593-8DB383621059}" type="doc">
      <dgm:prSet loTypeId="urn:microsoft.com/office/officeart/2005/8/layout/equation1" loCatId="process" qsTypeId="urn:microsoft.com/office/officeart/2005/8/quickstyle/simple1" qsCatId="simple" csTypeId="urn:microsoft.com/office/officeart/2005/8/colors/colorful3" csCatId="colorful" phldr="1"/>
      <dgm:spPr/>
    </dgm:pt>
    <dgm:pt modelId="{9FCC3260-954D-4866-B1D5-591ACA1DDFC3}">
      <dgm:prSet phldrT="[Text]" custT="1"/>
      <dgm:spPr/>
      <dgm:t>
        <a:bodyPr/>
        <a:lstStyle/>
        <a:p>
          <a:r>
            <a:rPr lang="en-US" sz="2000"/>
            <a:t>Tabaco o cigarillos de marihuana </a:t>
          </a:r>
        </a:p>
      </dgm:t>
    </dgm:pt>
    <dgm:pt modelId="{2A94A041-46F1-4B25-971D-02EB101FEF9A}" type="parTrans" cxnId="{85CC05B2-D902-4FFB-B1D4-48D2D95BF462}">
      <dgm:prSet/>
      <dgm:spPr/>
      <dgm:t>
        <a:bodyPr/>
        <a:lstStyle/>
        <a:p>
          <a:endParaRPr lang="en-US"/>
        </a:p>
      </dgm:t>
    </dgm:pt>
    <dgm:pt modelId="{B01234E6-D861-4590-8576-7C3F10636788}" type="sibTrans" cxnId="{85CC05B2-D902-4FFB-B1D4-48D2D95BF462}">
      <dgm:prSet/>
      <dgm:spPr/>
      <dgm:t>
        <a:bodyPr/>
        <a:lstStyle/>
        <a:p>
          <a:endParaRPr lang="en-US"/>
        </a:p>
      </dgm:t>
    </dgm:pt>
    <dgm:pt modelId="{81571DD7-8F04-416E-8086-266FF135E53B}">
      <dgm:prSet phldrT="[Text]" custT="1"/>
      <dgm:spPr/>
      <dgm:t>
        <a:bodyPr/>
        <a:lstStyle/>
        <a:p>
          <a:r>
            <a:rPr lang="en-US" sz="1800" err="1"/>
            <a:t>Formalde-hído</a:t>
          </a:r>
          <a:r>
            <a:rPr lang="en-US" sz="1800"/>
            <a:t>, </a:t>
          </a:r>
          <a:r>
            <a:rPr lang="en-US" sz="1800" err="1"/>
            <a:t>etanol</a:t>
          </a:r>
          <a:r>
            <a:rPr lang="en-US" sz="1800"/>
            <a:t>, </a:t>
          </a:r>
          <a:r>
            <a:rPr lang="en-US" sz="1800" err="1"/>
            <a:t>metanol</a:t>
          </a:r>
          <a:r>
            <a:rPr lang="en-US" sz="1800"/>
            <a:t>, o PCP</a:t>
          </a:r>
        </a:p>
      </dgm:t>
    </dgm:pt>
    <dgm:pt modelId="{964922C6-C01A-4A72-9835-8A8E20FD5A7A}" type="parTrans" cxnId="{6E2F7770-1B85-4789-B87B-AAB1184860E5}">
      <dgm:prSet/>
      <dgm:spPr/>
      <dgm:t>
        <a:bodyPr/>
        <a:lstStyle/>
        <a:p>
          <a:endParaRPr lang="en-US"/>
        </a:p>
      </dgm:t>
    </dgm:pt>
    <dgm:pt modelId="{B169805E-E546-4562-8816-B284A9A853EE}" type="sibTrans" cxnId="{6E2F7770-1B85-4789-B87B-AAB1184860E5}">
      <dgm:prSet/>
      <dgm:spPr/>
      <dgm:t>
        <a:bodyPr/>
        <a:lstStyle/>
        <a:p>
          <a:endParaRPr lang="en-US"/>
        </a:p>
      </dgm:t>
    </dgm:pt>
    <dgm:pt modelId="{DA319CDB-1A95-4E74-9BA2-649809A79FA8}">
      <dgm:prSet phldrT="[Text]" custT="1"/>
      <dgm:spPr/>
      <dgm:t>
        <a:bodyPr/>
        <a:lstStyle/>
        <a:p>
          <a:r>
            <a:rPr lang="en-US" sz="1300" err="1"/>
            <a:t>Uso</a:t>
          </a:r>
          <a:r>
            <a:rPr lang="en-US" sz="1300"/>
            <a:t> de </a:t>
          </a:r>
          <a:r>
            <a:rPr lang="en-US" sz="1300" err="1"/>
            <a:t>embalsamamiento</a:t>
          </a:r>
          <a:r>
            <a:rPr lang="en-US" sz="1300"/>
            <a:t> </a:t>
          </a:r>
          <a:r>
            <a:rPr lang="en-US" sz="1300" err="1"/>
            <a:t>líquido</a:t>
          </a:r>
          <a:endParaRPr lang="en-US" sz="1300"/>
        </a:p>
      </dgm:t>
    </dgm:pt>
    <dgm:pt modelId="{7C7D24BB-FC95-47A2-B008-D055221F0BA1}" type="parTrans" cxnId="{641EBE31-F823-4810-909B-49D4940B1403}">
      <dgm:prSet/>
      <dgm:spPr/>
      <dgm:t>
        <a:bodyPr/>
        <a:lstStyle/>
        <a:p>
          <a:endParaRPr lang="en-US"/>
        </a:p>
      </dgm:t>
    </dgm:pt>
    <dgm:pt modelId="{34E6CDED-BC94-4B01-9E5C-21E672A51FE3}" type="sibTrans" cxnId="{641EBE31-F823-4810-909B-49D4940B1403}">
      <dgm:prSet/>
      <dgm:spPr/>
      <dgm:t>
        <a:bodyPr/>
        <a:lstStyle/>
        <a:p>
          <a:endParaRPr lang="en-US"/>
        </a:p>
      </dgm:t>
    </dgm:pt>
    <dgm:pt modelId="{0019EE25-9497-47CB-92D7-BD047DF00CEA}" type="pres">
      <dgm:prSet presAssocID="{9EFC6CCE-CE8C-481D-8593-8DB383621059}" presName="linearFlow" presStyleCnt="0">
        <dgm:presLayoutVars>
          <dgm:dir/>
          <dgm:resizeHandles val="exact"/>
        </dgm:presLayoutVars>
      </dgm:prSet>
      <dgm:spPr/>
    </dgm:pt>
    <dgm:pt modelId="{3317E19B-2E92-4BB9-AD8C-F485DBABF639}" type="pres">
      <dgm:prSet presAssocID="{9FCC3260-954D-4866-B1D5-591ACA1DDFC3}" presName="node" presStyleLbl="node1" presStyleIdx="0" presStyleCnt="3">
        <dgm:presLayoutVars>
          <dgm:bulletEnabled val="1"/>
        </dgm:presLayoutVars>
      </dgm:prSet>
      <dgm:spPr/>
    </dgm:pt>
    <dgm:pt modelId="{A6D914FF-735F-42FF-9CC4-C3073872D198}" type="pres">
      <dgm:prSet presAssocID="{B01234E6-D861-4590-8576-7C3F10636788}" presName="spacerL" presStyleCnt="0"/>
      <dgm:spPr/>
    </dgm:pt>
    <dgm:pt modelId="{85E4F44D-62BF-4ABF-84FD-9D803EEC2F84}" type="pres">
      <dgm:prSet presAssocID="{B01234E6-D861-4590-8576-7C3F10636788}" presName="sibTrans" presStyleLbl="sibTrans2D1" presStyleIdx="0" presStyleCnt="2"/>
      <dgm:spPr/>
    </dgm:pt>
    <dgm:pt modelId="{EB3B58F6-EA96-43D4-811D-8D7B6B59ECCC}" type="pres">
      <dgm:prSet presAssocID="{B01234E6-D861-4590-8576-7C3F10636788}" presName="spacerR" presStyleCnt="0"/>
      <dgm:spPr/>
    </dgm:pt>
    <dgm:pt modelId="{A222DAAC-B200-4A42-BBE8-1B5F39D7841E}" type="pres">
      <dgm:prSet presAssocID="{81571DD7-8F04-416E-8086-266FF135E53B}" presName="node" presStyleLbl="node1" presStyleIdx="1" presStyleCnt="3">
        <dgm:presLayoutVars>
          <dgm:bulletEnabled val="1"/>
        </dgm:presLayoutVars>
      </dgm:prSet>
      <dgm:spPr/>
    </dgm:pt>
    <dgm:pt modelId="{DD5F3AD0-98D2-4AD6-B966-42B41B6428EF}" type="pres">
      <dgm:prSet presAssocID="{B169805E-E546-4562-8816-B284A9A853EE}" presName="spacerL" presStyleCnt="0"/>
      <dgm:spPr/>
    </dgm:pt>
    <dgm:pt modelId="{248E9D60-582D-4B8A-8824-B629F0F972AA}" type="pres">
      <dgm:prSet presAssocID="{B169805E-E546-4562-8816-B284A9A853EE}" presName="sibTrans" presStyleLbl="sibTrans2D1" presStyleIdx="1" presStyleCnt="2"/>
      <dgm:spPr/>
    </dgm:pt>
    <dgm:pt modelId="{D3AC2F7B-FF25-49B2-95FF-4EE4B7BFAADD}" type="pres">
      <dgm:prSet presAssocID="{B169805E-E546-4562-8816-B284A9A853EE}" presName="spacerR" presStyleCnt="0"/>
      <dgm:spPr/>
    </dgm:pt>
    <dgm:pt modelId="{34DC66A9-1E9C-44A0-9756-BF020F67F674}" type="pres">
      <dgm:prSet presAssocID="{DA319CDB-1A95-4E74-9BA2-649809A79FA8}" presName="node" presStyleLbl="node1" presStyleIdx="2" presStyleCnt="3">
        <dgm:presLayoutVars>
          <dgm:bulletEnabled val="1"/>
        </dgm:presLayoutVars>
      </dgm:prSet>
      <dgm:spPr/>
    </dgm:pt>
  </dgm:ptLst>
  <dgm:cxnLst>
    <dgm:cxn modelId="{641EBE31-F823-4810-909B-49D4940B1403}" srcId="{9EFC6CCE-CE8C-481D-8593-8DB383621059}" destId="{DA319CDB-1A95-4E74-9BA2-649809A79FA8}" srcOrd="2" destOrd="0" parTransId="{7C7D24BB-FC95-47A2-B008-D055221F0BA1}" sibTransId="{34E6CDED-BC94-4B01-9E5C-21E672A51FE3}"/>
    <dgm:cxn modelId="{83D3A160-F4EE-47CD-B3EB-CC203B1C1935}" type="presOf" srcId="{81571DD7-8F04-416E-8086-266FF135E53B}" destId="{A222DAAC-B200-4A42-BBE8-1B5F39D7841E}" srcOrd="0" destOrd="0" presId="urn:microsoft.com/office/officeart/2005/8/layout/equation1"/>
    <dgm:cxn modelId="{6E2F7770-1B85-4789-B87B-AAB1184860E5}" srcId="{9EFC6CCE-CE8C-481D-8593-8DB383621059}" destId="{81571DD7-8F04-416E-8086-266FF135E53B}" srcOrd="1" destOrd="0" parTransId="{964922C6-C01A-4A72-9835-8A8E20FD5A7A}" sibTransId="{B169805E-E546-4562-8816-B284A9A853EE}"/>
    <dgm:cxn modelId="{3C83CC94-0A04-4FF6-8010-884D95473DF9}" type="presOf" srcId="{DA319CDB-1A95-4E74-9BA2-649809A79FA8}" destId="{34DC66A9-1E9C-44A0-9756-BF020F67F674}" srcOrd="0" destOrd="0" presId="urn:microsoft.com/office/officeart/2005/8/layout/equation1"/>
    <dgm:cxn modelId="{4A634FA4-7DB2-4C77-B0E8-77299AE0E2B2}" type="presOf" srcId="{9FCC3260-954D-4866-B1D5-591ACA1DDFC3}" destId="{3317E19B-2E92-4BB9-AD8C-F485DBABF639}" srcOrd="0" destOrd="0" presId="urn:microsoft.com/office/officeart/2005/8/layout/equation1"/>
    <dgm:cxn modelId="{85CC05B2-D902-4FFB-B1D4-48D2D95BF462}" srcId="{9EFC6CCE-CE8C-481D-8593-8DB383621059}" destId="{9FCC3260-954D-4866-B1D5-591ACA1DDFC3}" srcOrd="0" destOrd="0" parTransId="{2A94A041-46F1-4B25-971D-02EB101FEF9A}" sibTransId="{B01234E6-D861-4590-8576-7C3F10636788}"/>
    <dgm:cxn modelId="{F235D7B3-D13B-415F-9793-E05B95BD6C44}" type="presOf" srcId="{B01234E6-D861-4590-8576-7C3F10636788}" destId="{85E4F44D-62BF-4ABF-84FD-9D803EEC2F84}" srcOrd="0" destOrd="0" presId="urn:microsoft.com/office/officeart/2005/8/layout/equation1"/>
    <dgm:cxn modelId="{682EDFEC-5088-4B0E-B18F-B63B23E9E44C}" type="presOf" srcId="{B169805E-E546-4562-8816-B284A9A853EE}" destId="{248E9D60-582D-4B8A-8824-B629F0F972AA}" srcOrd="0" destOrd="0" presId="urn:microsoft.com/office/officeart/2005/8/layout/equation1"/>
    <dgm:cxn modelId="{0CE2F4FE-8C3C-4D8A-A51A-C88052E073CD}" type="presOf" srcId="{9EFC6CCE-CE8C-481D-8593-8DB383621059}" destId="{0019EE25-9497-47CB-92D7-BD047DF00CEA}" srcOrd="0" destOrd="0" presId="urn:microsoft.com/office/officeart/2005/8/layout/equation1"/>
    <dgm:cxn modelId="{81F4A8BA-671D-4E96-AB76-370546880D9A}" type="presParOf" srcId="{0019EE25-9497-47CB-92D7-BD047DF00CEA}" destId="{3317E19B-2E92-4BB9-AD8C-F485DBABF639}" srcOrd="0" destOrd="0" presId="urn:microsoft.com/office/officeart/2005/8/layout/equation1"/>
    <dgm:cxn modelId="{F684E93E-B26E-497D-AED4-70F9B47F5C10}" type="presParOf" srcId="{0019EE25-9497-47CB-92D7-BD047DF00CEA}" destId="{A6D914FF-735F-42FF-9CC4-C3073872D198}" srcOrd="1" destOrd="0" presId="urn:microsoft.com/office/officeart/2005/8/layout/equation1"/>
    <dgm:cxn modelId="{BF10F35B-DC19-4580-AFBA-9674BE3775B6}" type="presParOf" srcId="{0019EE25-9497-47CB-92D7-BD047DF00CEA}" destId="{85E4F44D-62BF-4ABF-84FD-9D803EEC2F84}" srcOrd="2" destOrd="0" presId="urn:microsoft.com/office/officeart/2005/8/layout/equation1"/>
    <dgm:cxn modelId="{FFADF4C1-572D-431D-9D6B-BFD8CA801EB0}" type="presParOf" srcId="{0019EE25-9497-47CB-92D7-BD047DF00CEA}" destId="{EB3B58F6-EA96-43D4-811D-8D7B6B59ECCC}" srcOrd="3" destOrd="0" presId="urn:microsoft.com/office/officeart/2005/8/layout/equation1"/>
    <dgm:cxn modelId="{CBA89561-9633-4E06-9167-40A9074C4986}" type="presParOf" srcId="{0019EE25-9497-47CB-92D7-BD047DF00CEA}" destId="{A222DAAC-B200-4A42-BBE8-1B5F39D7841E}" srcOrd="4" destOrd="0" presId="urn:microsoft.com/office/officeart/2005/8/layout/equation1"/>
    <dgm:cxn modelId="{C0327E4E-FB5D-4BF8-A74A-320F88F6C5E0}" type="presParOf" srcId="{0019EE25-9497-47CB-92D7-BD047DF00CEA}" destId="{DD5F3AD0-98D2-4AD6-B966-42B41B6428EF}" srcOrd="5" destOrd="0" presId="urn:microsoft.com/office/officeart/2005/8/layout/equation1"/>
    <dgm:cxn modelId="{05BF6805-9262-444C-B95A-6DE03A4FCC7A}" type="presParOf" srcId="{0019EE25-9497-47CB-92D7-BD047DF00CEA}" destId="{248E9D60-582D-4B8A-8824-B629F0F972AA}" srcOrd="6" destOrd="0" presId="urn:microsoft.com/office/officeart/2005/8/layout/equation1"/>
    <dgm:cxn modelId="{65988E0E-D6D9-44E7-85EB-EAA63101CC9D}" type="presParOf" srcId="{0019EE25-9497-47CB-92D7-BD047DF00CEA}" destId="{D3AC2F7B-FF25-49B2-95FF-4EE4B7BFAADD}" srcOrd="7" destOrd="0" presId="urn:microsoft.com/office/officeart/2005/8/layout/equation1"/>
    <dgm:cxn modelId="{CBAE0275-E1DB-41EB-B5AB-C915232F18F0}" type="presParOf" srcId="{0019EE25-9497-47CB-92D7-BD047DF00CEA}" destId="{34DC66A9-1E9C-44A0-9756-BF020F67F674}" srcOrd="8" destOrd="0" presId="urn:microsoft.com/office/officeart/2005/8/layout/equati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71822BE-A9D7-4E69-85D8-F785F88B052A}" type="doc">
      <dgm:prSet loTypeId="urn:microsoft.com/office/officeart/2005/8/layout/pyramid4" loCatId="pyramid" qsTypeId="urn:microsoft.com/office/officeart/2005/8/quickstyle/simple1" qsCatId="simple" csTypeId="urn:microsoft.com/office/officeart/2005/8/colors/accent1_2" csCatId="accent1" phldr="1"/>
      <dgm:spPr/>
      <dgm:t>
        <a:bodyPr/>
        <a:lstStyle/>
        <a:p>
          <a:endParaRPr lang="en-US"/>
        </a:p>
      </dgm:t>
    </dgm:pt>
    <dgm:pt modelId="{769AD7AA-CA14-44BE-9F9D-A4E0306903A1}">
      <dgm:prSet phldrT="[Text]" custT="1"/>
      <dgm:spPr>
        <a:solidFill>
          <a:schemeClr val="accent1">
            <a:lumMod val="75000"/>
          </a:schemeClr>
        </a:solidFill>
        <a:ln w="28575">
          <a:solidFill>
            <a:schemeClr val="accent1">
              <a:lumMod val="75000"/>
            </a:schemeClr>
          </a:solidFill>
        </a:ln>
      </dgm:spPr>
      <dgm:t>
        <a:bodyPr/>
        <a:lstStyle/>
        <a:p>
          <a:r>
            <a:rPr lang="es-ES_tradnl" sz="1800" noProof="0">
              <a:solidFill>
                <a:schemeClr val="bg1"/>
              </a:solidFill>
            </a:rPr>
            <a:t>Alucinaciones, aires de grandeza, fiebre, pánico, convulsiones, delirio, coma</a:t>
          </a:r>
        </a:p>
      </dgm:t>
    </dgm:pt>
    <dgm:pt modelId="{71C79067-D9DD-428C-9C75-2F7A6EE1C405}" type="parTrans" cxnId="{D61D142C-11C8-48E9-9C1B-406E67E100C9}">
      <dgm:prSet/>
      <dgm:spPr/>
      <dgm:t>
        <a:bodyPr/>
        <a:lstStyle/>
        <a:p>
          <a:endParaRPr lang="en-US"/>
        </a:p>
      </dgm:t>
    </dgm:pt>
    <dgm:pt modelId="{85F721C9-8065-456F-8FA7-F114706C1350}" type="sibTrans" cxnId="{D61D142C-11C8-48E9-9C1B-406E67E100C9}">
      <dgm:prSet/>
      <dgm:spPr/>
      <dgm:t>
        <a:bodyPr/>
        <a:lstStyle/>
        <a:p>
          <a:endParaRPr lang="en-US"/>
        </a:p>
      </dgm:t>
    </dgm:pt>
    <dgm:pt modelId="{EC782847-AB82-4D9D-910D-69E571497677}">
      <dgm:prSet phldrT="[Text]" custT="1"/>
      <dgm:spPr>
        <a:solidFill>
          <a:schemeClr val="accent1">
            <a:lumMod val="75000"/>
          </a:schemeClr>
        </a:solidFill>
        <a:ln w="28575">
          <a:solidFill>
            <a:schemeClr val="accent1">
              <a:lumMod val="75000"/>
            </a:schemeClr>
          </a:solidFill>
        </a:ln>
      </dgm:spPr>
      <dgm:t>
        <a:bodyPr/>
        <a:lstStyle/>
        <a:p>
          <a:r>
            <a:rPr lang="es-ES_tradnl" sz="1900" noProof="0">
              <a:solidFill>
                <a:schemeClr val="bg1"/>
              </a:solidFill>
            </a:rPr>
            <a:t>Habla arrastrada, pérdida de coordinación, movimientos rápidos de los ojos</a:t>
          </a:r>
        </a:p>
      </dgm:t>
    </dgm:pt>
    <dgm:pt modelId="{867DBC3B-A386-4ECC-ADAB-70A7257ABAC6}" type="parTrans" cxnId="{5B52C68A-ACA5-46E3-85B3-52F6A46487E6}">
      <dgm:prSet/>
      <dgm:spPr/>
      <dgm:t>
        <a:bodyPr/>
        <a:lstStyle/>
        <a:p>
          <a:endParaRPr lang="en-US"/>
        </a:p>
      </dgm:t>
    </dgm:pt>
    <dgm:pt modelId="{B6C524EF-FED4-429D-80DB-3238BF92E7CB}" type="sibTrans" cxnId="{5B52C68A-ACA5-46E3-85B3-52F6A46487E6}">
      <dgm:prSet/>
      <dgm:spPr/>
      <dgm:t>
        <a:bodyPr/>
        <a:lstStyle/>
        <a:p>
          <a:endParaRPr lang="en-US"/>
        </a:p>
      </dgm:t>
    </dgm:pt>
    <dgm:pt modelId="{55F2ACFB-14DE-49DF-9C12-439D74BC25AA}">
      <dgm:prSet phldrT="[Text]" custT="1"/>
      <dgm:spPr>
        <a:solidFill>
          <a:schemeClr val="accent1">
            <a:lumMod val="50000"/>
          </a:schemeClr>
        </a:solidFill>
        <a:ln w="28575">
          <a:solidFill>
            <a:schemeClr val="accent1">
              <a:lumMod val="50000"/>
            </a:schemeClr>
          </a:solidFill>
        </a:ln>
      </dgm:spPr>
      <dgm:t>
        <a:bodyPr/>
        <a:lstStyle/>
        <a:p>
          <a:r>
            <a:rPr lang="es-ES_tradnl" sz="2000" noProof="0">
              <a:solidFill>
                <a:schemeClr val="bg1"/>
              </a:solidFill>
            </a:rPr>
            <a:t>Comportamiento agresivo, sensación de invencibilidad</a:t>
          </a:r>
        </a:p>
      </dgm:t>
    </dgm:pt>
    <dgm:pt modelId="{0A9F2C18-71FC-48FB-8243-991A27175A7C}" type="parTrans" cxnId="{8CC4E8F5-941B-4F64-A583-B0BD67ADACE8}">
      <dgm:prSet/>
      <dgm:spPr/>
      <dgm:t>
        <a:bodyPr/>
        <a:lstStyle/>
        <a:p>
          <a:endParaRPr lang="en-US"/>
        </a:p>
      </dgm:t>
    </dgm:pt>
    <dgm:pt modelId="{B3C1189A-9AD8-4060-8695-21369AE841F3}" type="sibTrans" cxnId="{8CC4E8F5-941B-4F64-A583-B0BD67ADACE8}">
      <dgm:prSet/>
      <dgm:spPr/>
      <dgm:t>
        <a:bodyPr/>
        <a:lstStyle/>
        <a:p>
          <a:endParaRPr lang="en-US"/>
        </a:p>
      </dgm:t>
    </dgm:pt>
    <dgm:pt modelId="{EBB98CA5-DB9C-46E2-A21B-9A471C18D06C}">
      <dgm:prSet phldrT="[Text]" custT="1"/>
      <dgm:spPr>
        <a:solidFill>
          <a:schemeClr val="accent1">
            <a:lumMod val="75000"/>
          </a:schemeClr>
        </a:solidFill>
        <a:ln w="28575">
          <a:solidFill>
            <a:schemeClr val="accent1">
              <a:lumMod val="75000"/>
            </a:schemeClr>
          </a:solidFill>
        </a:ln>
      </dgm:spPr>
      <dgm:t>
        <a:bodyPr/>
        <a:lstStyle/>
        <a:p>
          <a:r>
            <a:rPr lang="es-ES_tradnl" sz="2000" noProof="0">
              <a:solidFill>
                <a:schemeClr val="bg1"/>
              </a:solidFill>
            </a:rPr>
            <a:t>Adormecimiento, disociación, falta de juicio, pérdida de la memoria</a:t>
          </a:r>
        </a:p>
      </dgm:t>
    </dgm:pt>
    <dgm:pt modelId="{91EC5D24-3E1A-4EBF-A079-20F9921148A6}" type="parTrans" cxnId="{D8D86FDC-0CD6-44CF-AB70-A402FEAF076F}">
      <dgm:prSet/>
      <dgm:spPr/>
      <dgm:t>
        <a:bodyPr/>
        <a:lstStyle/>
        <a:p>
          <a:endParaRPr lang="en-US"/>
        </a:p>
      </dgm:t>
    </dgm:pt>
    <dgm:pt modelId="{F3B4CD6C-EC83-4C97-A093-DA7AE25C90AF}" type="sibTrans" cxnId="{D8D86FDC-0CD6-44CF-AB70-A402FEAF076F}">
      <dgm:prSet/>
      <dgm:spPr/>
      <dgm:t>
        <a:bodyPr/>
        <a:lstStyle/>
        <a:p>
          <a:endParaRPr lang="en-US"/>
        </a:p>
      </dgm:t>
    </dgm:pt>
    <dgm:pt modelId="{841E4C78-875B-460D-9300-ECDE7F39E913}" type="pres">
      <dgm:prSet presAssocID="{C71822BE-A9D7-4E69-85D8-F785F88B052A}" presName="compositeShape" presStyleCnt="0">
        <dgm:presLayoutVars>
          <dgm:chMax val="9"/>
          <dgm:dir/>
          <dgm:resizeHandles val="exact"/>
        </dgm:presLayoutVars>
      </dgm:prSet>
      <dgm:spPr/>
    </dgm:pt>
    <dgm:pt modelId="{F9FF8943-3E8D-4036-8D4A-22BA0B4BF607}" type="pres">
      <dgm:prSet presAssocID="{C71822BE-A9D7-4E69-85D8-F785F88B052A}" presName="triangle1" presStyleLbl="node1" presStyleIdx="0" presStyleCnt="4" custScaleX="142706">
        <dgm:presLayoutVars>
          <dgm:bulletEnabled val="1"/>
        </dgm:presLayoutVars>
      </dgm:prSet>
      <dgm:spPr/>
    </dgm:pt>
    <dgm:pt modelId="{B4CBC237-CD71-4D80-A759-134E25629D11}" type="pres">
      <dgm:prSet presAssocID="{C71822BE-A9D7-4E69-85D8-F785F88B052A}" presName="triangle2" presStyleLbl="node1" presStyleIdx="1" presStyleCnt="4" custScaleX="142620" custLinFactNeighborX="-21310">
        <dgm:presLayoutVars>
          <dgm:bulletEnabled val="1"/>
        </dgm:presLayoutVars>
      </dgm:prSet>
      <dgm:spPr/>
    </dgm:pt>
    <dgm:pt modelId="{5460679D-1B3E-489F-9B9B-A31990B2D85B}" type="pres">
      <dgm:prSet presAssocID="{C71822BE-A9D7-4E69-85D8-F785F88B052A}" presName="triangle3" presStyleLbl="node1" presStyleIdx="2" presStyleCnt="4" custScaleX="142706">
        <dgm:presLayoutVars>
          <dgm:bulletEnabled val="1"/>
        </dgm:presLayoutVars>
      </dgm:prSet>
      <dgm:spPr/>
    </dgm:pt>
    <dgm:pt modelId="{1E64D466-5F85-4841-BA22-9F3A1822C02D}" type="pres">
      <dgm:prSet presAssocID="{C71822BE-A9D7-4E69-85D8-F785F88B052A}" presName="triangle4" presStyleLbl="node1" presStyleIdx="3" presStyleCnt="4" custScaleX="142055" custLinFactNeighborX="21350">
        <dgm:presLayoutVars>
          <dgm:bulletEnabled val="1"/>
        </dgm:presLayoutVars>
      </dgm:prSet>
      <dgm:spPr/>
    </dgm:pt>
  </dgm:ptLst>
  <dgm:cxnLst>
    <dgm:cxn modelId="{D61D142C-11C8-48E9-9C1B-406E67E100C9}" srcId="{C71822BE-A9D7-4E69-85D8-F785F88B052A}" destId="{769AD7AA-CA14-44BE-9F9D-A4E0306903A1}" srcOrd="0" destOrd="0" parTransId="{71C79067-D9DD-428C-9C75-2F7A6EE1C405}" sibTransId="{85F721C9-8065-456F-8FA7-F114706C1350}"/>
    <dgm:cxn modelId="{6AAAE530-4099-4F78-BCC7-28CF077248D8}" type="presOf" srcId="{C71822BE-A9D7-4E69-85D8-F785F88B052A}" destId="{841E4C78-875B-460D-9300-ECDE7F39E913}" srcOrd="0" destOrd="0" presId="urn:microsoft.com/office/officeart/2005/8/layout/pyramid4"/>
    <dgm:cxn modelId="{6D26A435-BBEC-453C-B679-4833BDDE099C}" type="presOf" srcId="{EBB98CA5-DB9C-46E2-A21B-9A471C18D06C}" destId="{1E64D466-5F85-4841-BA22-9F3A1822C02D}" srcOrd="0" destOrd="0" presId="urn:microsoft.com/office/officeart/2005/8/layout/pyramid4"/>
    <dgm:cxn modelId="{4AE7924C-889D-41B2-A195-635DA041D28C}" type="presOf" srcId="{769AD7AA-CA14-44BE-9F9D-A4E0306903A1}" destId="{F9FF8943-3E8D-4036-8D4A-22BA0B4BF607}" srcOrd="0" destOrd="0" presId="urn:microsoft.com/office/officeart/2005/8/layout/pyramid4"/>
    <dgm:cxn modelId="{14A9F272-1564-4CF1-849E-FFBC09F3DAE9}" type="presOf" srcId="{55F2ACFB-14DE-49DF-9C12-439D74BC25AA}" destId="{5460679D-1B3E-489F-9B9B-A31990B2D85B}" srcOrd="0" destOrd="0" presId="urn:microsoft.com/office/officeart/2005/8/layout/pyramid4"/>
    <dgm:cxn modelId="{5B52C68A-ACA5-46E3-85B3-52F6A46487E6}" srcId="{C71822BE-A9D7-4E69-85D8-F785F88B052A}" destId="{EC782847-AB82-4D9D-910D-69E571497677}" srcOrd="1" destOrd="0" parTransId="{867DBC3B-A386-4ECC-ADAB-70A7257ABAC6}" sibTransId="{B6C524EF-FED4-429D-80DB-3238BF92E7CB}"/>
    <dgm:cxn modelId="{54978CA6-D453-44AB-8FDB-FDFCE8569A4D}" type="presOf" srcId="{EC782847-AB82-4D9D-910D-69E571497677}" destId="{B4CBC237-CD71-4D80-A759-134E25629D11}" srcOrd="0" destOrd="0" presId="urn:microsoft.com/office/officeart/2005/8/layout/pyramid4"/>
    <dgm:cxn modelId="{D8D86FDC-0CD6-44CF-AB70-A402FEAF076F}" srcId="{C71822BE-A9D7-4E69-85D8-F785F88B052A}" destId="{EBB98CA5-DB9C-46E2-A21B-9A471C18D06C}" srcOrd="3" destOrd="0" parTransId="{91EC5D24-3E1A-4EBF-A079-20F9921148A6}" sibTransId="{F3B4CD6C-EC83-4C97-A093-DA7AE25C90AF}"/>
    <dgm:cxn modelId="{8CC4E8F5-941B-4F64-A583-B0BD67ADACE8}" srcId="{C71822BE-A9D7-4E69-85D8-F785F88B052A}" destId="{55F2ACFB-14DE-49DF-9C12-439D74BC25AA}" srcOrd="2" destOrd="0" parTransId="{0A9F2C18-71FC-48FB-8243-991A27175A7C}" sibTransId="{B3C1189A-9AD8-4060-8695-21369AE841F3}"/>
    <dgm:cxn modelId="{B1EE6A9F-E446-4535-9D2C-C3CA4F9B27F3}" type="presParOf" srcId="{841E4C78-875B-460D-9300-ECDE7F39E913}" destId="{F9FF8943-3E8D-4036-8D4A-22BA0B4BF607}" srcOrd="0" destOrd="0" presId="urn:microsoft.com/office/officeart/2005/8/layout/pyramid4"/>
    <dgm:cxn modelId="{D8E11EA2-752D-4250-9601-B1C80E69B96D}" type="presParOf" srcId="{841E4C78-875B-460D-9300-ECDE7F39E913}" destId="{B4CBC237-CD71-4D80-A759-134E25629D11}" srcOrd="1" destOrd="0" presId="urn:microsoft.com/office/officeart/2005/8/layout/pyramid4"/>
    <dgm:cxn modelId="{2313F038-69E9-4489-BB25-2EBAB18CFEBD}" type="presParOf" srcId="{841E4C78-875B-460D-9300-ECDE7F39E913}" destId="{5460679D-1B3E-489F-9B9B-A31990B2D85B}" srcOrd="2" destOrd="0" presId="urn:microsoft.com/office/officeart/2005/8/layout/pyramid4"/>
    <dgm:cxn modelId="{A89169D1-FD41-46B9-B7D0-85F37DF09CA9}" type="presParOf" srcId="{841E4C78-875B-460D-9300-ECDE7F39E913}" destId="{1E64D466-5F85-4841-BA22-9F3A1822C02D}" srcOrd="3" destOrd="0" presId="urn:microsoft.com/office/officeart/2005/8/layout/pyramid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E22511E-3355-43B4-AB3C-082C2B99491A}" type="doc">
      <dgm:prSet loTypeId="urn:microsoft.com/office/officeart/2005/8/layout/vList3" loCatId="list" qsTypeId="urn:microsoft.com/office/officeart/2005/8/quickstyle/simple1" qsCatId="simple" csTypeId="urn:microsoft.com/office/officeart/2005/8/colors/accent1_2" csCatId="accent1" phldr="1"/>
      <dgm:spPr/>
    </dgm:pt>
    <dgm:pt modelId="{E9A1A855-41BF-4A2B-8EAE-EAD96B1C971B}">
      <dgm:prSet phldrT="[Text]"/>
      <dgm:spPr/>
      <dgm:t>
        <a:bodyPr/>
        <a:lstStyle/>
        <a:p>
          <a:r>
            <a:rPr lang="en-US" altLang="en-US" err="1"/>
            <a:t>En</a:t>
          </a:r>
          <a:r>
            <a:rPr lang="en-US" altLang="en-US"/>
            <a:t> el 2011, se </a:t>
          </a:r>
          <a:r>
            <a:rPr lang="en-US" altLang="en-US" err="1"/>
            <a:t>estima</a:t>
          </a:r>
          <a:r>
            <a:rPr lang="en-US" altLang="en-US"/>
            <a:t> que 22,498 </a:t>
          </a:r>
          <a:r>
            <a:rPr lang="en-US" altLang="en-US" err="1"/>
            <a:t>visitas</a:t>
          </a:r>
          <a:r>
            <a:rPr lang="en-US" altLang="en-US"/>
            <a:t> a la </a:t>
          </a:r>
          <a:r>
            <a:rPr lang="en-US" altLang="en-US" err="1"/>
            <a:t>sala</a:t>
          </a:r>
          <a:r>
            <a:rPr lang="en-US" altLang="en-US"/>
            <a:t> de </a:t>
          </a:r>
          <a:r>
            <a:rPr lang="en-US" altLang="en-US" err="1"/>
            <a:t>emergencia</a:t>
          </a:r>
          <a:r>
            <a:rPr lang="en-US" altLang="en-US"/>
            <a:t> </a:t>
          </a:r>
          <a:r>
            <a:rPr lang="en-US" altLang="en-US" err="1"/>
            <a:t>tuvieron</a:t>
          </a:r>
          <a:r>
            <a:rPr lang="en-US" altLang="en-US"/>
            <a:t> que </a:t>
          </a:r>
          <a:r>
            <a:rPr lang="en-US" altLang="en-US" err="1"/>
            <a:t>ver</a:t>
          </a:r>
          <a:r>
            <a:rPr lang="en-US" altLang="en-US"/>
            <a:t> con el </a:t>
          </a:r>
          <a:r>
            <a:rPr lang="en-US" altLang="en-US" err="1"/>
            <a:t>uso</a:t>
          </a:r>
          <a:r>
            <a:rPr lang="en-US" altLang="en-US"/>
            <a:t> del MDMA – con la </a:t>
          </a:r>
          <a:r>
            <a:rPr lang="en-US" altLang="en-US" err="1"/>
            <a:t>mayoría</a:t>
          </a:r>
          <a:r>
            <a:rPr lang="en-US" altLang="en-US"/>
            <a:t> de las </a:t>
          </a:r>
          <a:r>
            <a:rPr lang="en-US" altLang="en-US" err="1"/>
            <a:t>visitas</a:t>
          </a:r>
          <a:r>
            <a:rPr lang="en-US" altLang="en-US"/>
            <a:t> </a:t>
          </a:r>
          <a:r>
            <a:rPr lang="en-US" altLang="en-US" err="1"/>
            <a:t>occuriendo</a:t>
          </a:r>
          <a:r>
            <a:rPr lang="en-US" altLang="en-US"/>
            <a:t> </a:t>
          </a:r>
          <a:r>
            <a:rPr lang="en-US" altLang="en-US" err="1"/>
            <a:t>en</a:t>
          </a:r>
          <a:r>
            <a:rPr lang="en-US" altLang="en-US"/>
            <a:t> personas de 18 a 29 </a:t>
          </a:r>
          <a:r>
            <a:rPr lang="en-US" altLang="en-US" err="1"/>
            <a:t>años</a:t>
          </a:r>
          <a:endParaRPr lang="en-US"/>
        </a:p>
      </dgm:t>
    </dgm:pt>
    <dgm:pt modelId="{704B7829-7AD2-4D18-B21E-E73AC31CDA77}" type="parTrans" cxnId="{2EAA1A55-3D06-4DDE-A823-1D3C775504B1}">
      <dgm:prSet/>
      <dgm:spPr/>
      <dgm:t>
        <a:bodyPr/>
        <a:lstStyle/>
        <a:p>
          <a:endParaRPr lang="en-US"/>
        </a:p>
      </dgm:t>
    </dgm:pt>
    <dgm:pt modelId="{660C38DB-E9F6-43AC-B8DF-55572DDDE8DF}" type="sibTrans" cxnId="{2EAA1A55-3D06-4DDE-A823-1D3C775504B1}">
      <dgm:prSet/>
      <dgm:spPr/>
      <dgm:t>
        <a:bodyPr/>
        <a:lstStyle/>
        <a:p>
          <a:endParaRPr lang="en-US"/>
        </a:p>
      </dgm:t>
    </dgm:pt>
    <dgm:pt modelId="{0DA042D4-D0B9-4543-8C2E-04AB6DCB558F}">
      <dgm:prSet phldrT="[Text]"/>
      <dgm:spPr/>
      <dgm:t>
        <a:bodyPr/>
        <a:lstStyle/>
        <a:p>
          <a:r>
            <a:rPr lang="en-US" altLang="en-US" err="1"/>
            <a:t>Adultos</a:t>
          </a:r>
          <a:r>
            <a:rPr lang="en-US" altLang="en-US"/>
            <a:t> </a:t>
          </a:r>
          <a:r>
            <a:rPr lang="en-US" altLang="en-US" err="1"/>
            <a:t>jóvenes</a:t>
          </a:r>
          <a:r>
            <a:rPr lang="en-US" altLang="en-US"/>
            <a:t> de 18 a 25 </a:t>
          </a:r>
          <a:r>
            <a:rPr lang="en-US" altLang="en-US" err="1"/>
            <a:t>años</a:t>
          </a:r>
          <a:r>
            <a:rPr lang="en-US" altLang="en-US"/>
            <a:t> son el </a:t>
          </a:r>
          <a:r>
            <a:rPr lang="en-US" altLang="en-US" err="1"/>
            <a:t>porcentaje</a:t>
          </a:r>
          <a:r>
            <a:rPr lang="en-US" altLang="en-US"/>
            <a:t> </a:t>
          </a:r>
          <a:r>
            <a:rPr lang="en-US" altLang="en-US" err="1"/>
            <a:t>más</a:t>
          </a:r>
          <a:r>
            <a:rPr lang="en-US" altLang="en-US"/>
            <a:t> </a:t>
          </a:r>
          <a:r>
            <a:rPr lang="en-US" altLang="en-US" err="1"/>
            <a:t>grande</a:t>
          </a:r>
          <a:r>
            <a:rPr lang="en-US" altLang="en-US"/>
            <a:t> de </a:t>
          </a:r>
          <a:r>
            <a:rPr lang="en-US" altLang="en-US" err="1"/>
            <a:t>usuarios</a:t>
          </a:r>
          <a:r>
            <a:rPr lang="en-US" altLang="en-US"/>
            <a:t> del MDMA.</a:t>
          </a:r>
          <a:endParaRPr lang="en-US"/>
        </a:p>
      </dgm:t>
    </dgm:pt>
    <dgm:pt modelId="{60B429A3-19BC-4C5F-B101-0E00A9859E79}" type="parTrans" cxnId="{9D7336D7-63B4-465F-B14E-9D1B36F29653}">
      <dgm:prSet/>
      <dgm:spPr/>
      <dgm:t>
        <a:bodyPr/>
        <a:lstStyle/>
        <a:p>
          <a:endParaRPr lang="en-US"/>
        </a:p>
      </dgm:t>
    </dgm:pt>
    <dgm:pt modelId="{915BF004-0356-46C2-926E-59BCD2BBD054}" type="sibTrans" cxnId="{9D7336D7-63B4-465F-B14E-9D1B36F29653}">
      <dgm:prSet/>
      <dgm:spPr/>
      <dgm:t>
        <a:bodyPr/>
        <a:lstStyle/>
        <a:p>
          <a:endParaRPr lang="en-US"/>
        </a:p>
      </dgm:t>
    </dgm:pt>
    <dgm:pt modelId="{F13F33B1-560D-492B-8562-A5CA68250227}">
      <dgm:prSet phldrT="[Text]"/>
      <dgm:spPr/>
      <dgm:t>
        <a:bodyPr/>
        <a:lstStyle/>
        <a:p>
          <a:r>
            <a:rPr lang="en-US" altLang="en-US"/>
            <a:t>Se </a:t>
          </a:r>
          <a:r>
            <a:rPr lang="en-US" altLang="en-US" err="1"/>
            <a:t>estima</a:t>
          </a:r>
          <a:r>
            <a:rPr lang="en-US" altLang="en-US"/>
            <a:t> que 12% de </a:t>
          </a:r>
          <a:r>
            <a:rPr lang="en-US" altLang="en-US" err="1"/>
            <a:t>adultos</a:t>
          </a:r>
          <a:r>
            <a:rPr lang="en-US" altLang="en-US"/>
            <a:t> </a:t>
          </a:r>
          <a:r>
            <a:rPr lang="en-US" altLang="en-US" err="1"/>
            <a:t>jóvenes</a:t>
          </a:r>
          <a:r>
            <a:rPr lang="en-US" altLang="en-US"/>
            <a:t> </a:t>
          </a:r>
          <a:r>
            <a:rPr lang="en-US" altLang="en-US" err="1"/>
            <a:t>reportan</a:t>
          </a:r>
          <a:r>
            <a:rPr lang="en-US" altLang="en-US"/>
            <a:t> </a:t>
          </a:r>
          <a:r>
            <a:rPr lang="en-US" altLang="en-US" err="1"/>
            <a:t>haber</a:t>
          </a:r>
          <a:r>
            <a:rPr lang="en-US" altLang="en-US"/>
            <a:t> </a:t>
          </a:r>
          <a:r>
            <a:rPr lang="en-US" altLang="en-US" err="1"/>
            <a:t>usado</a:t>
          </a:r>
          <a:r>
            <a:rPr lang="en-US" altLang="en-US"/>
            <a:t> el MDMA </a:t>
          </a:r>
          <a:r>
            <a:rPr lang="en-US" altLang="en-US" err="1"/>
            <a:t>por</a:t>
          </a:r>
          <a:r>
            <a:rPr lang="en-US" altLang="en-US"/>
            <a:t> lo </a:t>
          </a:r>
          <a:r>
            <a:rPr lang="en-US" altLang="en-US" err="1"/>
            <a:t>menos</a:t>
          </a:r>
          <a:r>
            <a:rPr lang="en-US" altLang="en-US"/>
            <a:t> </a:t>
          </a:r>
          <a:r>
            <a:rPr lang="en-US" altLang="en-US" err="1"/>
            <a:t>una</a:t>
          </a:r>
          <a:r>
            <a:rPr lang="en-US" altLang="en-US"/>
            <a:t> </a:t>
          </a:r>
          <a:r>
            <a:rPr lang="en-US" altLang="en-US" err="1"/>
            <a:t>vez</a:t>
          </a:r>
          <a:r>
            <a:rPr lang="en-US" altLang="en-US"/>
            <a:t>.</a:t>
          </a:r>
          <a:endParaRPr lang="en-US"/>
        </a:p>
      </dgm:t>
    </dgm:pt>
    <dgm:pt modelId="{8B3A186D-5D9F-46AC-B687-A8E3CDF9949A}" type="parTrans" cxnId="{63F4AB32-BA3B-4DBC-9F9A-8DACA41156ED}">
      <dgm:prSet/>
      <dgm:spPr/>
      <dgm:t>
        <a:bodyPr/>
        <a:lstStyle/>
        <a:p>
          <a:endParaRPr lang="en-US"/>
        </a:p>
      </dgm:t>
    </dgm:pt>
    <dgm:pt modelId="{6008848E-6E9D-4102-A6E8-ED7B6A62AB06}" type="sibTrans" cxnId="{63F4AB32-BA3B-4DBC-9F9A-8DACA41156ED}">
      <dgm:prSet/>
      <dgm:spPr/>
      <dgm:t>
        <a:bodyPr/>
        <a:lstStyle/>
        <a:p>
          <a:endParaRPr lang="en-US"/>
        </a:p>
      </dgm:t>
    </dgm:pt>
    <dgm:pt modelId="{2E0029B2-13B4-4A5B-AE5B-F93B7DC99F8A}">
      <dgm:prSet phldrT="[Text]"/>
      <dgm:spPr/>
      <dgm:t>
        <a:bodyPr/>
        <a:lstStyle/>
        <a:p>
          <a:r>
            <a:rPr lang="en-US" b="0" i="0"/>
            <a:t>Más de medio </a:t>
          </a:r>
          <a:r>
            <a:rPr lang="en-US" b="0" i="0" err="1"/>
            <a:t>millón</a:t>
          </a:r>
          <a:r>
            <a:rPr lang="en-US" b="0" i="0"/>
            <a:t> de </a:t>
          </a:r>
          <a:r>
            <a:rPr lang="en-US" b="0" i="0" err="1"/>
            <a:t>adultos</a:t>
          </a:r>
          <a:r>
            <a:rPr lang="en-US" b="0" i="0"/>
            <a:t> </a:t>
          </a:r>
          <a:r>
            <a:rPr lang="en-US" b="0" i="0" err="1"/>
            <a:t>encuestados</a:t>
          </a:r>
          <a:r>
            <a:rPr lang="en-US" b="0" i="0"/>
            <a:t> </a:t>
          </a:r>
          <a:r>
            <a:rPr lang="en-US" b="0" i="0" err="1"/>
            <a:t>en</a:t>
          </a:r>
          <a:r>
            <a:rPr lang="en-US" b="0" i="0"/>
            <a:t> el 2014 </a:t>
          </a:r>
          <a:r>
            <a:rPr lang="en-US" b="0" i="0" err="1"/>
            <a:t>eran</a:t>
          </a:r>
          <a:r>
            <a:rPr lang="en-US" b="0" i="0"/>
            <a:t> </a:t>
          </a:r>
          <a:r>
            <a:rPr lang="en-US" b="0" i="0" err="1"/>
            <a:t>usuarios</a:t>
          </a:r>
          <a:r>
            <a:rPr lang="en-US" b="0" i="0"/>
            <a:t> </a:t>
          </a:r>
          <a:r>
            <a:rPr lang="en-US" b="0" i="0" err="1"/>
            <a:t>actuales</a:t>
          </a:r>
          <a:r>
            <a:rPr lang="en-US" b="0" i="0"/>
            <a:t> del MDMA. </a:t>
          </a:r>
          <a:r>
            <a:rPr lang="en-US" b="0" i="0" err="1"/>
            <a:t>Esto</a:t>
          </a:r>
          <a:r>
            <a:rPr lang="en-US" b="0" i="0"/>
            <a:t> </a:t>
          </a:r>
          <a:r>
            <a:rPr lang="en-US" b="0" i="0" err="1"/>
            <a:t>es</a:t>
          </a:r>
          <a:r>
            <a:rPr lang="en-US" b="0" i="0"/>
            <a:t> un </a:t>
          </a:r>
          <a:r>
            <a:rPr lang="en-US" b="0" i="0" err="1"/>
            <a:t>número</a:t>
          </a:r>
          <a:r>
            <a:rPr lang="en-US" b="0" i="0"/>
            <a:t> </a:t>
          </a:r>
          <a:r>
            <a:rPr lang="en-US" b="0" i="0" err="1"/>
            <a:t>alarmante</a:t>
          </a:r>
          <a:r>
            <a:rPr lang="en-US" b="0" i="0"/>
            <a:t>, </a:t>
          </a:r>
          <a:r>
            <a:rPr lang="en-US" b="0" i="0" err="1"/>
            <a:t>dada</a:t>
          </a:r>
          <a:r>
            <a:rPr lang="en-US" b="0" i="0"/>
            <a:t> la </a:t>
          </a:r>
          <a:r>
            <a:rPr lang="es-ES_tradnl" b="0" i="0" noProof="0"/>
            <a:t>potencial</a:t>
          </a:r>
          <a:r>
            <a:rPr lang="en-US" b="0" i="0"/>
            <a:t> </a:t>
          </a:r>
          <a:r>
            <a:rPr lang="en-US" b="0" i="0" err="1"/>
            <a:t>alta</a:t>
          </a:r>
          <a:r>
            <a:rPr lang="en-US" b="0" i="0"/>
            <a:t> de </a:t>
          </a:r>
          <a:r>
            <a:rPr lang="en-US" b="0" i="0" err="1"/>
            <a:t>adicción</a:t>
          </a:r>
          <a:r>
            <a:rPr lang="en-US" b="0" i="0"/>
            <a:t> de MDMA y </a:t>
          </a:r>
          <a:r>
            <a:rPr lang="en-US" b="0" i="0" err="1"/>
            <a:t>sus</a:t>
          </a:r>
          <a:r>
            <a:rPr lang="en-US" b="0" i="0"/>
            <a:t> </a:t>
          </a:r>
          <a:r>
            <a:rPr lang="en-US" b="0" i="0" err="1"/>
            <a:t>varios</a:t>
          </a:r>
          <a:r>
            <a:rPr lang="en-US" b="0" i="0"/>
            <a:t> </a:t>
          </a:r>
          <a:r>
            <a:rPr lang="en-US" b="0" i="0" err="1"/>
            <a:t>efectos</a:t>
          </a:r>
          <a:r>
            <a:rPr lang="en-US" b="0" i="0"/>
            <a:t> </a:t>
          </a:r>
          <a:r>
            <a:rPr lang="en-US" b="0" i="0" err="1"/>
            <a:t>negativos</a:t>
          </a:r>
          <a:r>
            <a:rPr lang="en-US" b="0" i="0"/>
            <a:t>.</a:t>
          </a:r>
          <a:endParaRPr lang="en-US"/>
        </a:p>
      </dgm:t>
    </dgm:pt>
    <dgm:pt modelId="{B43F9A25-CB29-42C4-B161-D5B57246DA08}" type="parTrans" cxnId="{51D2D2D9-6E7A-448D-946C-1FE3028DE6A0}">
      <dgm:prSet/>
      <dgm:spPr/>
      <dgm:t>
        <a:bodyPr/>
        <a:lstStyle/>
        <a:p>
          <a:endParaRPr lang="en-US"/>
        </a:p>
      </dgm:t>
    </dgm:pt>
    <dgm:pt modelId="{D4B296CB-0540-42E0-AD21-421FAF49ED72}" type="sibTrans" cxnId="{51D2D2D9-6E7A-448D-946C-1FE3028DE6A0}">
      <dgm:prSet/>
      <dgm:spPr/>
      <dgm:t>
        <a:bodyPr/>
        <a:lstStyle/>
        <a:p>
          <a:endParaRPr lang="en-US"/>
        </a:p>
      </dgm:t>
    </dgm:pt>
    <dgm:pt modelId="{D5F1EC5F-FEAE-4A17-9C13-F34D2D1CB77B}" type="pres">
      <dgm:prSet presAssocID="{7E22511E-3355-43B4-AB3C-082C2B99491A}" presName="linearFlow" presStyleCnt="0">
        <dgm:presLayoutVars>
          <dgm:dir/>
          <dgm:resizeHandles val="exact"/>
        </dgm:presLayoutVars>
      </dgm:prSet>
      <dgm:spPr/>
    </dgm:pt>
    <dgm:pt modelId="{853B413C-E89F-48D2-B392-11D497F41DF6}" type="pres">
      <dgm:prSet presAssocID="{E9A1A855-41BF-4A2B-8EAE-EAD96B1C971B}" presName="composite" presStyleCnt="0"/>
      <dgm:spPr/>
    </dgm:pt>
    <dgm:pt modelId="{F44938CC-CD88-4E55-A740-E6111717BB6B}" type="pres">
      <dgm:prSet presAssocID="{E9A1A855-41BF-4A2B-8EAE-EAD96B1C971B}" presName="imgShp" presStyleLbl="fgImgPlace1" presStyleIdx="0" presStyleCnt="4"/>
      <dgm:spPr/>
    </dgm:pt>
    <dgm:pt modelId="{58CAE827-E1CC-4AB8-B7A1-BD5BE6E5CCFC}" type="pres">
      <dgm:prSet presAssocID="{E9A1A855-41BF-4A2B-8EAE-EAD96B1C971B}" presName="txShp" presStyleLbl="node1" presStyleIdx="0" presStyleCnt="4">
        <dgm:presLayoutVars>
          <dgm:bulletEnabled val="1"/>
        </dgm:presLayoutVars>
      </dgm:prSet>
      <dgm:spPr/>
    </dgm:pt>
    <dgm:pt modelId="{C50CFE7E-BCC5-421A-B7BA-FB2C7397E881}" type="pres">
      <dgm:prSet presAssocID="{660C38DB-E9F6-43AC-B8DF-55572DDDE8DF}" presName="spacing" presStyleCnt="0"/>
      <dgm:spPr/>
    </dgm:pt>
    <dgm:pt modelId="{7A7B82B8-A335-4783-88E8-58E5F450C257}" type="pres">
      <dgm:prSet presAssocID="{0DA042D4-D0B9-4543-8C2E-04AB6DCB558F}" presName="composite" presStyleCnt="0"/>
      <dgm:spPr/>
    </dgm:pt>
    <dgm:pt modelId="{045DD480-EE08-49B4-A5F9-9A06D7A38DC9}" type="pres">
      <dgm:prSet presAssocID="{0DA042D4-D0B9-4543-8C2E-04AB6DCB558F}" presName="imgShp" presStyleLbl="fgImgPlace1" presStyleIdx="1" presStyleCnt="4"/>
      <dgm:spPr/>
    </dgm:pt>
    <dgm:pt modelId="{CF6708B8-2069-45F3-BBAC-3953F15D96F8}" type="pres">
      <dgm:prSet presAssocID="{0DA042D4-D0B9-4543-8C2E-04AB6DCB558F}" presName="txShp" presStyleLbl="node1" presStyleIdx="1" presStyleCnt="4">
        <dgm:presLayoutVars>
          <dgm:bulletEnabled val="1"/>
        </dgm:presLayoutVars>
      </dgm:prSet>
      <dgm:spPr/>
    </dgm:pt>
    <dgm:pt modelId="{4EA3C1B4-FF4B-4901-8C50-D19808AFBAC2}" type="pres">
      <dgm:prSet presAssocID="{915BF004-0356-46C2-926E-59BCD2BBD054}" presName="spacing" presStyleCnt="0"/>
      <dgm:spPr/>
    </dgm:pt>
    <dgm:pt modelId="{F7A86847-AE53-4D63-9A2F-71948A896A70}" type="pres">
      <dgm:prSet presAssocID="{F13F33B1-560D-492B-8562-A5CA68250227}" presName="composite" presStyleCnt="0"/>
      <dgm:spPr/>
    </dgm:pt>
    <dgm:pt modelId="{FE6EC683-0C9F-4049-A37C-B59FCFCC3EE6}" type="pres">
      <dgm:prSet presAssocID="{F13F33B1-560D-492B-8562-A5CA68250227}" presName="imgShp" presStyleLbl="fgImgPlace1" presStyleIdx="2" presStyleCnt="4"/>
      <dgm:spPr/>
    </dgm:pt>
    <dgm:pt modelId="{C9CCF0D8-EC66-4A6F-8F81-226EE26E95E6}" type="pres">
      <dgm:prSet presAssocID="{F13F33B1-560D-492B-8562-A5CA68250227}" presName="txShp" presStyleLbl="node1" presStyleIdx="2" presStyleCnt="4">
        <dgm:presLayoutVars>
          <dgm:bulletEnabled val="1"/>
        </dgm:presLayoutVars>
      </dgm:prSet>
      <dgm:spPr/>
    </dgm:pt>
    <dgm:pt modelId="{8BFDA461-D14B-4247-9986-2455BDE9AE92}" type="pres">
      <dgm:prSet presAssocID="{6008848E-6E9D-4102-A6E8-ED7B6A62AB06}" presName="spacing" presStyleCnt="0"/>
      <dgm:spPr/>
    </dgm:pt>
    <dgm:pt modelId="{D4C0758E-1F34-47D5-8356-1E24A8759535}" type="pres">
      <dgm:prSet presAssocID="{2E0029B2-13B4-4A5B-AE5B-F93B7DC99F8A}" presName="composite" presStyleCnt="0"/>
      <dgm:spPr/>
    </dgm:pt>
    <dgm:pt modelId="{DCBD277A-E6C8-43B0-8751-EDEE00D63F56}" type="pres">
      <dgm:prSet presAssocID="{2E0029B2-13B4-4A5B-AE5B-F93B7DC99F8A}" presName="imgShp" presStyleLbl="fgImgPlace1" presStyleIdx="3" presStyleCnt="4"/>
      <dgm:spPr/>
    </dgm:pt>
    <dgm:pt modelId="{69B40195-A9F7-43DF-87F4-1F842C8B1280}" type="pres">
      <dgm:prSet presAssocID="{2E0029B2-13B4-4A5B-AE5B-F93B7DC99F8A}" presName="txShp" presStyleLbl="node1" presStyleIdx="3" presStyleCnt="4">
        <dgm:presLayoutVars>
          <dgm:bulletEnabled val="1"/>
        </dgm:presLayoutVars>
      </dgm:prSet>
      <dgm:spPr/>
    </dgm:pt>
  </dgm:ptLst>
  <dgm:cxnLst>
    <dgm:cxn modelId="{C118B603-8EA4-4D0D-B742-05F7B217E476}" type="presOf" srcId="{F13F33B1-560D-492B-8562-A5CA68250227}" destId="{C9CCF0D8-EC66-4A6F-8F81-226EE26E95E6}" srcOrd="0" destOrd="0" presId="urn:microsoft.com/office/officeart/2005/8/layout/vList3"/>
    <dgm:cxn modelId="{63F4AB32-BA3B-4DBC-9F9A-8DACA41156ED}" srcId="{7E22511E-3355-43B4-AB3C-082C2B99491A}" destId="{F13F33B1-560D-492B-8562-A5CA68250227}" srcOrd="2" destOrd="0" parTransId="{8B3A186D-5D9F-46AC-B687-A8E3CDF9949A}" sibTransId="{6008848E-6E9D-4102-A6E8-ED7B6A62AB06}"/>
    <dgm:cxn modelId="{823DF93F-FF9C-481F-B64F-D107A771EEAF}" type="presOf" srcId="{2E0029B2-13B4-4A5B-AE5B-F93B7DC99F8A}" destId="{69B40195-A9F7-43DF-87F4-1F842C8B1280}" srcOrd="0" destOrd="0" presId="urn:microsoft.com/office/officeart/2005/8/layout/vList3"/>
    <dgm:cxn modelId="{2EAA1A55-3D06-4DDE-A823-1D3C775504B1}" srcId="{7E22511E-3355-43B4-AB3C-082C2B99491A}" destId="{E9A1A855-41BF-4A2B-8EAE-EAD96B1C971B}" srcOrd="0" destOrd="0" parTransId="{704B7829-7AD2-4D18-B21E-E73AC31CDA77}" sibTransId="{660C38DB-E9F6-43AC-B8DF-55572DDDE8DF}"/>
    <dgm:cxn modelId="{213DF95A-536D-477F-B049-0662E96C440A}" type="presOf" srcId="{0DA042D4-D0B9-4543-8C2E-04AB6DCB558F}" destId="{CF6708B8-2069-45F3-BBAC-3953F15D96F8}" srcOrd="0" destOrd="0" presId="urn:microsoft.com/office/officeart/2005/8/layout/vList3"/>
    <dgm:cxn modelId="{097F37A5-58A4-4677-9008-B26822C422E8}" type="presOf" srcId="{E9A1A855-41BF-4A2B-8EAE-EAD96B1C971B}" destId="{58CAE827-E1CC-4AB8-B7A1-BD5BE6E5CCFC}" srcOrd="0" destOrd="0" presId="urn:microsoft.com/office/officeart/2005/8/layout/vList3"/>
    <dgm:cxn modelId="{81C67CAB-4717-477E-A517-33AEE0A6F894}" type="presOf" srcId="{7E22511E-3355-43B4-AB3C-082C2B99491A}" destId="{D5F1EC5F-FEAE-4A17-9C13-F34D2D1CB77B}" srcOrd="0" destOrd="0" presId="urn:microsoft.com/office/officeart/2005/8/layout/vList3"/>
    <dgm:cxn modelId="{9D7336D7-63B4-465F-B14E-9D1B36F29653}" srcId="{7E22511E-3355-43B4-AB3C-082C2B99491A}" destId="{0DA042D4-D0B9-4543-8C2E-04AB6DCB558F}" srcOrd="1" destOrd="0" parTransId="{60B429A3-19BC-4C5F-B101-0E00A9859E79}" sibTransId="{915BF004-0356-46C2-926E-59BCD2BBD054}"/>
    <dgm:cxn modelId="{51D2D2D9-6E7A-448D-946C-1FE3028DE6A0}" srcId="{7E22511E-3355-43B4-AB3C-082C2B99491A}" destId="{2E0029B2-13B4-4A5B-AE5B-F93B7DC99F8A}" srcOrd="3" destOrd="0" parTransId="{B43F9A25-CB29-42C4-B161-D5B57246DA08}" sibTransId="{D4B296CB-0540-42E0-AD21-421FAF49ED72}"/>
    <dgm:cxn modelId="{EB849BE7-DB3C-47FF-A20D-464689F209A4}" type="presParOf" srcId="{D5F1EC5F-FEAE-4A17-9C13-F34D2D1CB77B}" destId="{853B413C-E89F-48D2-B392-11D497F41DF6}" srcOrd="0" destOrd="0" presId="urn:microsoft.com/office/officeart/2005/8/layout/vList3"/>
    <dgm:cxn modelId="{03831EBD-67DE-4016-9A48-4D3CBF1FDF0E}" type="presParOf" srcId="{853B413C-E89F-48D2-B392-11D497F41DF6}" destId="{F44938CC-CD88-4E55-A740-E6111717BB6B}" srcOrd="0" destOrd="0" presId="urn:microsoft.com/office/officeart/2005/8/layout/vList3"/>
    <dgm:cxn modelId="{73C6F41E-C34C-4299-A443-5DE7875CFA0D}" type="presParOf" srcId="{853B413C-E89F-48D2-B392-11D497F41DF6}" destId="{58CAE827-E1CC-4AB8-B7A1-BD5BE6E5CCFC}" srcOrd="1" destOrd="0" presId="urn:microsoft.com/office/officeart/2005/8/layout/vList3"/>
    <dgm:cxn modelId="{32B19842-F218-4BD6-A2D9-2E27E6B29DA1}" type="presParOf" srcId="{D5F1EC5F-FEAE-4A17-9C13-F34D2D1CB77B}" destId="{C50CFE7E-BCC5-421A-B7BA-FB2C7397E881}" srcOrd="1" destOrd="0" presId="urn:microsoft.com/office/officeart/2005/8/layout/vList3"/>
    <dgm:cxn modelId="{77E104AB-B1BE-4F67-A56B-1A8C5E3C176F}" type="presParOf" srcId="{D5F1EC5F-FEAE-4A17-9C13-F34D2D1CB77B}" destId="{7A7B82B8-A335-4783-88E8-58E5F450C257}" srcOrd="2" destOrd="0" presId="urn:microsoft.com/office/officeart/2005/8/layout/vList3"/>
    <dgm:cxn modelId="{E4B9849C-3F03-4767-A251-C5E011824191}" type="presParOf" srcId="{7A7B82B8-A335-4783-88E8-58E5F450C257}" destId="{045DD480-EE08-49B4-A5F9-9A06D7A38DC9}" srcOrd="0" destOrd="0" presId="urn:microsoft.com/office/officeart/2005/8/layout/vList3"/>
    <dgm:cxn modelId="{9C563E8D-0A7A-46FA-A976-0029F7C14927}" type="presParOf" srcId="{7A7B82B8-A335-4783-88E8-58E5F450C257}" destId="{CF6708B8-2069-45F3-BBAC-3953F15D96F8}" srcOrd="1" destOrd="0" presId="urn:microsoft.com/office/officeart/2005/8/layout/vList3"/>
    <dgm:cxn modelId="{B64158F8-6B1C-4455-A4FC-4CE023A6E842}" type="presParOf" srcId="{D5F1EC5F-FEAE-4A17-9C13-F34D2D1CB77B}" destId="{4EA3C1B4-FF4B-4901-8C50-D19808AFBAC2}" srcOrd="3" destOrd="0" presId="urn:microsoft.com/office/officeart/2005/8/layout/vList3"/>
    <dgm:cxn modelId="{F53D9570-AC8F-41E2-9419-C5386C585C57}" type="presParOf" srcId="{D5F1EC5F-FEAE-4A17-9C13-F34D2D1CB77B}" destId="{F7A86847-AE53-4D63-9A2F-71948A896A70}" srcOrd="4" destOrd="0" presId="urn:microsoft.com/office/officeart/2005/8/layout/vList3"/>
    <dgm:cxn modelId="{7A466030-C5E8-457B-A76B-F3CC07A0452E}" type="presParOf" srcId="{F7A86847-AE53-4D63-9A2F-71948A896A70}" destId="{FE6EC683-0C9F-4049-A37C-B59FCFCC3EE6}" srcOrd="0" destOrd="0" presId="urn:microsoft.com/office/officeart/2005/8/layout/vList3"/>
    <dgm:cxn modelId="{2A191993-46B3-4BB0-910C-E8E238901E0C}" type="presParOf" srcId="{F7A86847-AE53-4D63-9A2F-71948A896A70}" destId="{C9CCF0D8-EC66-4A6F-8F81-226EE26E95E6}" srcOrd="1" destOrd="0" presId="urn:microsoft.com/office/officeart/2005/8/layout/vList3"/>
    <dgm:cxn modelId="{C88F4BD6-C312-4198-A354-7F4703DA9304}" type="presParOf" srcId="{D5F1EC5F-FEAE-4A17-9C13-F34D2D1CB77B}" destId="{8BFDA461-D14B-4247-9986-2455BDE9AE92}" srcOrd="5" destOrd="0" presId="urn:microsoft.com/office/officeart/2005/8/layout/vList3"/>
    <dgm:cxn modelId="{09949993-90B3-4433-BEB6-C474FF2682D0}" type="presParOf" srcId="{D5F1EC5F-FEAE-4A17-9C13-F34D2D1CB77B}" destId="{D4C0758E-1F34-47D5-8356-1E24A8759535}" srcOrd="6" destOrd="0" presId="urn:microsoft.com/office/officeart/2005/8/layout/vList3"/>
    <dgm:cxn modelId="{9372B313-2EA4-4DBC-8CDA-4DDDD5A15C72}" type="presParOf" srcId="{D4C0758E-1F34-47D5-8356-1E24A8759535}" destId="{DCBD277A-E6C8-43B0-8751-EDEE00D63F56}" srcOrd="0" destOrd="0" presId="urn:microsoft.com/office/officeart/2005/8/layout/vList3"/>
    <dgm:cxn modelId="{21A67E6B-02D7-434F-8718-856AA67E8B5F}" type="presParOf" srcId="{D4C0758E-1F34-47D5-8356-1E24A8759535}" destId="{69B40195-A9F7-43DF-87F4-1F842C8B1280}"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9CE95D-19FF-4341-BC30-0A5830A2EF72}">
      <dsp:nvSpPr>
        <dsp:cNvPr id="0" name=""/>
        <dsp:cNvSpPr/>
      </dsp:nvSpPr>
      <dsp:spPr>
        <a:xfrm rot="5400000">
          <a:off x="5354994" y="-1979428"/>
          <a:ext cx="1380410" cy="5689600"/>
        </a:xfrm>
        <a:prstGeom prst="round2SameRect">
          <a:avLst/>
        </a:prstGeom>
        <a:solidFill>
          <a:schemeClr val="accent5">
            <a:tint val="40000"/>
            <a:alpha val="90000"/>
            <a:hueOff val="0"/>
            <a:satOff val="0"/>
            <a:lumOff val="0"/>
            <a:alphaOff val="0"/>
          </a:schemeClr>
        </a:solidFill>
        <a:ln w="6350" cap="flat" cmpd="sng" algn="ctr">
          <a:solidFill>
            <a:schemeClr val="accent5">
              <a:tint val="40000"/>
              <a:alpha val="90000"/>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06680" tIns="53340" rIns="106680" bIns="53340" numCol="1" spcCol="1270" anchor="ctr" anchorCtr="0">
          <a:noAutofit/>
        </a:bodyPr>
        <a:lstStyle/>
        <a:p>
          <a:pPr marL="171450" lvl="1" indent="-171450" algn="l" defTabSz="755650">
            <a:lnSpc>
              <a:spcPct val="90000"/>
            </a:lnSpc>
            <a:spcBef>
              <a:spcPct val="0"/>
            </a:spcBef>
            <a:spcAft>
              <a:spcPct val="15000"/>
            </a:spcAft>
            <a:buChar char="•"/>
          </a:pPr>
          <a:r>
            <a:rPr lang="es-ES_tradnl" sz="1700" kern="1200" noProof="0"/>
            <a:t>En un ambiente social, puede ser aceptable usar drogas y abusar a las sustancias.</a:t>
          </a:r>
        </a:p>
        <a:p>
          <a:pPr marL="171450" lvl="1" indent="-171450" algn="l" defTabSz="755650">
            <a:lnSpc>
              <a:spcPct val="90000"/>
            </a:lnSpc>
            <a:spcBef>
              <a:spcPct val="0"/>
            </a:spcBef>
            <a:spcAft>
              <a:spcPct val="15000"/>
            </a:spcAft>
            <a:buChar char="•"/>
          </a:pPr>
          <a:r>
            <a:rPr lang="es-ES_tradnl" sz="1700" kern="1200" noProof="0"/>
            <a:t>La mentalidad es que porque todo el mundo, incluso los amigos, están haciéndolo, debe ser bueno.</a:t>
          </a:r>
        </a:p>
      </dsp:txBody>
      <dsp:txXfrm rot="-5400000">
        <a:off x="3200399" y="242553"/>
        <a:ext cx="5622214" cy="1245638"/>
      </dsp:txXfrm>
    </dsp:sp>
    <dsp:sp modelId="{D58F5739-4B90-4908-9526-4F934E2F53DF}">
      <dsp:nvSpPr>
        <dsp:cNvPr id="0" name=""/>
        <dsp:cNvSpPr/>
      </dsp:nvSpPr>
      <dsp:spPr>
        <a:xfrm>
          <a:off x="0" y="2614"/>
          <a:ext cx="3200400" cy="1725513"/>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44780" tIns="72390" rIns="144780" bIns="72390" numCol="1" spcCol="1270" anchor="ctr" anchorCtr="0">
          <a:noAutofit/>
        </a:bodyPr>
        <a:lstStyle/>
        <a:p>
          <a:pPr marL="0" lvl="0" indent="0" algn="ctr" defTabSz="1689100">
            <a:lnSpc>
              <a:spcPct val="90000"/>
            </a:lnSpc>
            <a:spcBef>
              <a:spcPct val="0"/>
            </a:spcBef>
            <a:spcAft>
              <a:spcPct val="35000"/>
            </a:spcAft>
            <a:buNone/>
          </a:pPr>
          <a:r>
            <a:rPr lang="en-US" sz="3800" kern="1200" err="1"/>
            <a:t>Presión</a:t>
          </a:r>
          <a:r>
            <a:rPr lang="en-US" sz="3800" kern="1200"/>
            <a:t> de </a:t>
          </a:r>
          <a:r>
            <a:rPr lang="en-US" sz="3800" kern="1200" err="1"/>
            <a:t>los</a:t>
          </a:r>
          <a:r>
            <a:rPr lang="en-US" sz="3800" kern="1200"/>
            <a:t> </a:t>
          </a:r>
          <a:r>
            <a:rPr lang="en-US" sz="3800" kern="1200" err="1"/>
            <a:t>compañeros</a:t>
          </a:r>
          <a:endParaRPr lang="en-US" sz="3800" kern="1200"/>
        </a:p>
      </dsp:txBody>
      <dsp:txXfrm>
        <a:off x="84233" y="86847"/>
        <a:ext cx="3031934" cy="1557047"/>
      </dsp:txXfrm>
    </dsp:sp>
    <dsp:sp modelId="{9F32F664-25A1-43BE-AD45-0FC04F7FD60C}">
      <dsp:nvSpPr>
        <dsp:cNvPr id="0" name=""/>
        <dsp:cNvSpPr/>
      </dsp:nvSpPr>
      <dsp:spPr>
        <a:xfrm rot="5400000">
          <a:off x="5354994" y="-167640"/>
          <a:ext cx="1380410" cy="5689600"/>
        </a:xfrm>
        <a:prstGeom prst="round2SameRect">
          <a:avLst/>
        </a:prstGeom>
        <a:solidFill>
          <a:schemeClr val="accent5">
            <a:tint val="40000"/>
            <a:alpha val="90000"/>
            <a:hueOff val="-3695877"/>
            <a:satOff val="-6408"/>
            <a:lumOff val="-644"/>
            <a:alphaOff val="0"/>
          </a:schemeClr>
        </a:solidFill>
        <a:ln w="6350" cap="flat" cmpd="sng" algn="ctr">
          <a:solidFill>
            <a:schemeClr val="accent5">
              <a:tint val="40000"/>
              <a:alpha val="90000"/>
              <a:hueOff val="-3695877"/>
              <a:satOff val="-6408"/>
              <a:lumOff val="-644"/>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0960" tIns="30480" rIns="60960" bIns="30480" numCol="1" spcCol="1270" anchor="ctr" anchorCtr="0">
          <a:noAutofit/>
        </a:bodyPr>
        <a:lstStyle/>
        <a:p>
          <a:pPr marL="171450" lvl="1" indent="-171450" algn="l" defTabSz="711200">
            <a:lnSpc>
              <a:spcPct val="90000"/>
            </a:lnSpc>
            <a:spcBef>
              <a:spcPct val="0"/>
            </a:spcBef>
            <a:spcAft>
              <a:spcPct val="15000"/>
            </a:spcAft>
            <a:buChar char="•"/>
          </a:pPr>
          <a:r>
            <a:rPr lang="es-ES_tradnl" sz="1600" kern="1200" noProof="0"/>
            <a:t>Algunas personas usan las sustancias ilegales para escapar de la realidad y sus problemas, incluso la depresión y la ansiedad.</a:t>
          </a:r>
        </a:p>
        <a:p>
          <a:pPr marL="171450" lvl="1" indent="-171450" algn="l" defTabSz="711200">
            <a:lnSpc>
              <a:spcPct val="90000"/>
            </a:lnSpc>
            <a:spcBef>
              <a:spcPct val="0"/>
            </a:spcBef>
            <a:spcAft>
              <a:spcPct val="15000"/>
            </a:spcAft>
            <a:buChar char="•"/>
          </a:pPr>
          <a:r>
            <a:rPr lang="es-ES_tradnl" sz="1600" kern="1200" noProof="0" dirty="0"/>
            <a:t>Las personas que abusan a las drogas pueden creer que tienen que endrogarse solo para sobrevivir y funcionar normalmente. </a:t>
          </a:r>
        </a:p>
      </dsp:txBody>
      <dsp:txXfrm rot="-5400000">
        <a:off x="3200399" y="2054341"/>
        <a:ext cx="5622214" cy="1245638"/>
      </dsp:txXfrm>
    </dsp:sp>
    <dsp:sp modelId="{B413998D-B915-418B-BD56-E29CE15B05B6}">
      <dsp:nvSpPr>
        <dsp:cNvPr id="0" name=""/>
        <dsp:cNvSpPr/>
      </dsp:nvSpPr>
      <dsp:spPr>
        <a:xfrm>
          <a:off x="0" y="1814403"/>
          <a:ext cx="3200400" cy="1725513"/>
        </a:xfrm>
        <a:prstGeom prst="roundRect">
          <a:avLst/>
        </a:prstGeom>
        <a:gradFill rotWithShape="0">
          <a:gsLst>
            <a:gs pos="0">
              <a:schemeClr val="accent5">
                <a:hueOff val="-3676672"/>
                <a:satOff val="-5114"/>
                <a:lumOff val="-1961"/>
                <a:alphaOff val="0"/>
                <a:satMod val="103000"/>
                <a:lumMod val="102000"/>
                <a:tint val="94000"/>
              </a:schemeClr>
            </a:gs>
            <a:gs pos="50000">
              <a:schemeClr val="accent5">
                <a:hueOff val="-3676672"/>
                <a:satOff val="-5114"/>
                <a:lumOff val="-1961"/>
                <a:alphaOff val="0"/>
                <a:satMod val="110000"/>
                <a:lumMod val="100000"/>
                <a:shade val="100000"/>
              </a:schemeClr>
            </a:gs>
            <a:gs pos="100000">
              <a:schemeClr val="accent5">
                <a:hueOff val="-3676672"/>
                <a:satOff val="-5114"/>
                <a:lumOff val="-196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44780" tIns="72390" rIns="144780" bIns="72390" numCol="1" spcCol="1270" anchor="ctr" anchorCtr="0">
          <a:noAutofit/>
        </a:bodyPr>
        <a:lstStyle/>
        <a:p>
          <a:pPr marL="0" lvl="0" indent="0" algn="ctr" defTabSz="1689100">
            <a:lnSpc>
              <a:spcPct val="90000"/>
            </a:lnSpc>
            <a:spcBef>
              <a:spcPct val="0"/>
            </a:spcBef>
            <a:spcAft>
              <a:spcPct val="35000"/>
            </a:spcAft>
            <a:buNone/>
          </a:pPr>
          <a:r>
            <a:rPr lang="en-US" sz="3800" kern="1200" err="1"/>
            <a:t>Psicológico</a:t>
          </a:r>
          <a:endParaRPr lang="en-US" sz="3800" kern="1200"/>
        </a:p>
      </dsp:txBody>
      <dsp:txXfrm>
        <a:off x="84233" y="1898636"/>
        <a:ext cx="3031934" cy="1557047"/>
      </dsp:txXfrm>
    </dsp:sp>
    <dsp:sp modelId="{687FC3CE-43F2-40B4-BC5E-0B629F5FC2A2}">
      <dsp:nvSpPr>
        <dsp:cNvPr id="0" name=""/>
        <dsp:cNvSpPr/>
      </dsp:nvSpPr>
      <dsp:spPr>
        <a:xfrm rot="5400000">
          <a:off x="5354994" y="1644148"/>
          <a:ext cx="1380410" cy="5689600"/>
        </a:xfrm>
        <a:prstGeom prst="round2SameRect">
          <a:avLst/>
        </a:prstGeom>
        <a:solidFill>
          <a:schemeClr val="accent5">
            <a:tint val="40000"/>
            <a:alpha val="90000"/>
            <a:hueOff val="-7391755"/>
            <a:satOff val="-12816"/>
            <a:lumOff val="-1289"/>
            <a:alphaOff val="0"/>
          </a:schemeClr>
        </a:solidFill>
        <a:ln w="6350" cap="flat" cmpd="sng" algn="ctr">
          <a:solidFill>
            <a:schemeClr val="accent5">
              <a:tint val="40000"/>
              <a:alpha val="90000"/>
              <a:hueOff val="-7391755"/>
              <a:satOff val="-12816"/>
              <a:lumOff val="-1289"/>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0960" tIns="30480" rIns="60960" bIns="30480" numCol="1" spcCol="1270" anchor="ctr" anchorCtr="0">
          <a:noAutofit/>
        </a:bodyPr>
        <a:lstStyle/>
        <a:p>
          <a:pPr marL="171450" lvl="1" indent="-171450" algn="l" defTabSz="711200">
            <a:lnSpc>
              <a:spcPct val="90000"/>
            </a:lnSpc>
            <a:spcBef>
              <a:spcPct val="0"/>
            </a:spcBef>
            <a:spcAft>
              <a:spcPct val="15000"/>
            </a:spcAft>
            <a:buChar char="•"/>
          </a:pPr>
          <a:r>
            <a:rPr lang="es-ES_tradnl" sz="1600" kern="1200" noProof="0"/>
            <a:t>Algunos individuos tienen familiares, como por ejemplo hermanos, hermanas, padres, o primos, que abusan a las drogas. Estos individuos pueden ver esto constantemente y pueden empezar a creer que es algo normal.</a:t>
          </a:r>
        </a:p>
      </dsp:txBody>
      <dsp:txXfrm rot="-5400000">
        <a:off x="3200399" y="3866129"/>
        <a:ext cx="5622214" cy="1245638"/>
      </dsp:txXfrm>
    </dsp:sp>
    <dsp:sp modelId="{4876B9E8-0E78-40CF-B1F6-074ADE91A24C}">
      <dsp:nvSpPr>
        <dsp:cNvPr id="0" name=""/>
        <dsp:cNvSpPr/>
      </dsp:nvSpPr>
      <dsp:spPr>
        <a:xfrm>
          <a:off x="0" y="3626192"/>
          <a:ext cx="3200400" cy="1725513"/>
        </a:xfrm>
        <a:prstGeom prst="roundRect">
          <a:avLst/>
        </a:prstGeom>
        <a:gradFill rotWithShape="0">
          <a:gsLst>
            <a:gs pos="0">
              <a:schemeClr val="accent5">
                <a:hueOff val="-7353344"/>
                <a:satOff val="-10228"/>
                <a:lumOff val="-3922"/>
                <a:alphaOff val="0"/>
                <a:satMod val="103000"/>
                <a:lumMod val="102000"/>
                <a:tint val="94000"/>
              </a:schemeClr>
            </a:gs>
            <a:gs pos="50000">
              <a:schemeClr val="accent5">
                <a:hueOff val="-7353344"/>
                <a:satOff val="-10228"/>
                <a:lumOff val="-3922"/>
                <a:alphaOff val="0"/>
                <a:satMod val="110000"/>
                <a:lumMod val="100000"/>
                <a:shade val="100000"/>
              </a:schemeClr>
            </a:gs>
            <a:gs pos="100000">
              <a:schemeClr val="accent5">
                <a:hueOff val="-7353344"/>
                <a:satOff val="-10228"/>
                <a:lumOff val="-3922"/>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44780" tIns="72390" rIns="144780" bIns="72390" numCol="1" spcCol="1270" anchor="ctr" anchorCtr="0">
          <a:noAutofit/>
        </a:bodyPr>
        <a:lstStyle/>
        <a:p>
          <a:pPr marL="0" lvl="0" indent="0" algn="ctr" defTabSz="1689100">
            <a:lnSpc>
              <a:spcPct val="90000"/>
            </a:lnSpc>
            <a:spcBef>
              <a:spcPct val="0"/>
            </a:spcBef>
            <a:spcAft>
              <a:spcPct val="35000"/>
            </a:spcAft>
            <a:buNone/>
          </a:pPr>
          <a:r>
            <a:rPr lang="en-US" sz="3800" kern="1200"/>
            <a:t>Familia</a:t>
          </a:r>
        </a:p>
      </dsp:txBody>
      <dsp:txXfrm>
        <a:off x="84233" y="3710425"/>
        <a:ext cx="3031934" cy="155704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CAE827-E1CC-4AB8-B7A1-BD5BE6E5CCFC}">
      <dsp:nvSpPr>
        <dsp:cNvPr id="0" name=""/>
        <dsp:cNvSpPr/>
      </dsp:nvSpPr>
      <dsp:spPr>
        <a:xfrm rot="10800000">
          <a:off x="1980658" y="915"/>
          <a:ext cx="6434067" cy="1440191"/>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5084" tIns="87630" rIns="163576" bIns="87630" numCol="1" spcCol="1270" anchor="ctr" anchorCtr="0">
          <a:noAutofit/>
        </a:bodyPr>
        <a:lstStyle/>
        <a:p>
          <a:pPr marL="0" lvl="0" indent="0" algn="ctr" defTabSz="1022350">
            <a:lnSpc>
              <a:spcPct val="90000"/>
            </a:lnSpc>
            <a:spcBef>
              <a:spcPct val="0"/>
            </a:spcBef>
            <a:spcAft>
              <a:spcPct val="35000"/>
            </a:spcAft>
            <a:buNone/>
          </a:pPr>
          <a:r>
            <a:rPr lang="es-ES_tradnl" sz="2300" kern="1200" noProof="0" dirty="0"/>
            <a:t>Aproximadamente 1 de cada 3 adolescentes conoce a alguien que ha abusado de algún tipo de jarabe para la tos para drogarse</a:t>
          </a:r>
        </a:p>
      </dsp:txBody>
      <dsp:txXfrm rot="10800000">
        <a:off x="2340706" y="915"/>
        <a:ext cx="6074019" cy="1440191"/>
      </dsp:txXfrm>
    </dsp:sp>
    <dsp:sp modelId="{F44938CC-CD88-4E55-A740-E6111717BB6B}">
      <dsp:nvSpPr>
        <dsp:cNvPr id="0" name=""/>
        <dsp:cNvSpPr/>
      </dsp:nvSpPr>
      <dsp:spPr>
        <a:xfrm>
          <a:off x="1260563" y="915"/>
          <a:ext cx="1440191" cy="1440191"/>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F6708B8-2069-45F3-BBAC-3953F15D96F8}">
      <dsp:nvSpPr>
        <dsp:cNvPr id="0" name=""/>
        <dsp:cNvSpPr/>
      </dsp:nvSpPr>
      <dsp:spPr>
        <a:xfrm rot="10800000">
          <a:off x="1980658" y="1871014"/>
          <a:ext cx="6434067" cy="1440191"/>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5084" tIns="87630" rIns="163576" bIns="87630" numCol="1" spcCol="1270" anchor="ctr" anchorCtr="0">
          <a:noAutofit/>
        </a:bodyPr>
        <a:lstStyle/>
        <a:p>
          <a:pPr marL="0" lvl="0" indent="0" algn="ctr" defTabSz="1022350">
            <a:lnSpc>
              <a:spcPct val="90000"/>
            </a:lnSpc>
            <a:spcBef>
              <a:spcPct val="0"/>
            </a:spcBef>
            <a:spcAft>
              <a:spcPct val="35000"/>
            </a:spcAft>
            <a:buNone/>
          </a:pPr>
          <a:r>
            <a:rPr lang="es-ES_tradnl" sz="2300" kern="1200" noProof="0" dirty="0"/>
            <a:t>25% de adolescentes creen que no es peligroso usar jarabe para la tos sin receta para drogarse</a:t>
          </a:r>
        </a:p>
      </dsp:txBody>
      <dsp:txXfrm rot="10800000">
        <a:off x="2340706" y="1871014"/>
        <a:ext cx="6074019" cy="1440191"/>
      </dsp:txXfrm>
    </dsp:sp>
    <dsp:sp modelId="{045DD480-EE08-49B4-A5F9-9A06D7A38DC9}">
      <dsp:nvSpPr>
        <dsp:cNvPr id="0" name=""/>
        <dsp:cNvSpPr/>
      </dsp:nvSpPr>
      <dsp:spPr>
        <a:xfrm>
          <a:off x="1260563" y="1871014"/>
          <a:ext cx="1440191" cy="1440191"/>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9B40195-A9F7-43DF-87F4-1F842C8B1280}">
      <dsp:nvSpPr>
        <dsp:cNvPr id="0" name=""/>
        <dsp:cNvSpPr/>
      </dsp:nvSpPr>
      <dsp:spPr>
        <a:xfrm rot="10800000">
          <a:off x="1980658" y="3741114"/>
          <a:ext cx="6434067" cy="1440191"/>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5084" tIns="87630" rIns="163576" bIns="87630" numCol="1" spcCol="1270" anchor="ctr" anchorCtr="0">
          <a:noAutofit/>
        </a:bodyPr>
        <a:lstStyle/>
        <a:p>
          <a:pPr marL="0" lvl="0" indent="0" algn="ctr" defTabSz="1022350">
            <a:lnSpc>
              <a:spcPct val="90000"/>
            </a:lnSpc>
            <a:spcBef>
              <a:spcPct val="0"/>
            </a:spcBef>
            <a:spcAft>
              <a:spcPct val="35000"/>
            </a:spcAft>
            <a:buNone/>
          </a:pPr>
          <a:r>
            <a:rPr lang="es-ES_tradnl" altLang="en-US" sz="2300" kern="1200" noProof="0" dirty="0"/>
            <a:t>En el 2006, 3.1 millones de personas de 12 a 25 años usaron algún medicamento para la tos o el resfrío sin receta para drogarse</a:t>
          </a:r>
          <a:endParaRPr lang="es-ES_tradnl" sz="2300" kern="1200" noProof="0" dirty="0"/>
        </a:p>
      </dsp:txBody>
      <dsp:txXfrm rot="10800000">
        <a:off x="2340706" y="3741114"/>
        <a:ext cx="6074019" cy="1440191"/>
      </dsp:txXfrm>
    </dsp:sp>
    <dsp:sp modelId="{DCBD277A-E6C8-43B0-8751-EDEE00D63F56}">
      <dsp:nvSpPr>
        <dsp:cNvPr id="0" name=""/>
        <dsp:cNvSpPr/>
      </dsp:nvSpPr>
      <dsp:spPr>
        <a:xfrm>
          <a:off x="1260563" y="3741114"/>
          <a:ext cx="1440191" cy="1440191"/>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17E19B-2E92-4BB9-AD8C-F485DBABF639}">
      <dsp:nvSpPr>
        <dsp:cNvPr id="0" name=""/>
        <dsp:cNvSpPr/>
      </dsp:nvSpPr>
      <dsp:spPr>
        <a:xfrm>
          <a:off x="1383" y="187709"/>
          <a:ext cx="1834381" cy="1834381"/>
        </a:xfrm>
        <a:prstGeom prst="ellips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en-US" sz="2000" kern="1200"/>
            <a:t>Tabaco o cigarillos de marihuana </a:t>
          </a:r>
        </a:p>
      </dsp:txBody>
      <dsp:txXfrm>
        <a:off x="270022" y="456348"/>
        <a:ext cx="1297103" cy="1297103"/>
      </dsp:txXfrm>
    </dsp:sp>
    <dsp:sp modelId="{85E4F44D-62BF-4ABF-84FD-9D803EEC2F84}">
      <dsp:nvSpPr>
        <dsp:cNvPr id="0" name=""/>
        <dsp:cNvSpPr/>
      </dsp:nvSpPr>
      <dsp:spPr>
        <a:xfrm>
          <a:off x="1984716" y="572929"/>
          <a:ext cx="1063941" cy="1063941"/>
        </a:xfrm>
        <a:prstGeom prst="mathPlus">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55650">
            <a:lnSpc>
              <a:spcPct val="90000"/>
            </a:lnSpc>
            <a:spcBef>
              <a:spcPct val="0"/>
            </a:spcBef>
            <a:spcAft>
              <a:spcPct val="35000"/>
            </a:spcAft>
            <a:buNone/>
          </a:pPr>
          <a:endParaRPr lang="en-US" sz="1700" kern="1200"/>
        </a:p>
      </dsp:txBody>
      <dsp:txXfrm>
        <a:off x="2125741" y="979780"/>
        <a:ext cx="781891" cy="250239"/>
      </dsp:txXfrm>
    </dsp:sp>
    <dsp:sp modelId="{A222DAAC-B200-4A42-BBE8-1B5F39D7841E}">
      <dsp:nvSpPr>
        <dsp:cNvPr id="0" name=""/>
        <dsp:cNvSpPr/>
      </dsp:nvSpPr>
      <dsp:spPr>
        <a:xfrm>
          <a:off x="3197609" y="187709"/>
          <a:ext cx="1834381" cy="1834381"/>
        </a:xfrm>
        <a:prstGeom prst="ellipse">
          <a:avLst/>
        </a:prstGeom>
        <a:solidFill>
          <a:schemeClr val="accent3">
            <a:hueOff val="1355300"/>
            <a:satOff val="50000"/>
            <a:lumOff val="-735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kern="1200" err="1"/>
            <a:t>Formalde-hído</a:t>
          </a:r>
          <a:r>
            <a:rPr lang="en-US" sz="1800" kern="1200"/>
            <a:t>, </a:t>
          </a:r>
          <a:r>
            <a:rPr lang="en-US" sz="1800" kern="1200" err="1"/>
            <a:t>etanol</a:t>
          </a:r>
          <a:r>
            <a:rPr lang="en-US" sz="1800" kern="1200"/>
            <a:t>, </a:t>
          </a:r>
          <a:r>
            <a:rPr lang="en-US" sz="1800" kern="1200" err="1"/>
            <a:t>metanol</a:t>
          </a:r>
          <a:r>
            <a:rPr lang="en-US" sz="1800" kern="1200"/>
            <a:t>, o PCP</a:t>
          </a:r>
        </a:p>
      </dsp:txBody>
      <dsp:txXfrm>
        <a:off x="3466248" y="456348"/>
        <a:ext cx="1297103" cy="1297103"/>
      </dsp:txXfrm>
    </dsp:sp>
    <dsp:sp modelId="{248E9D60-582D-4B8A-8824-B629F0F972AA}">
      <dsp:nvSpPr>
        <dsp:cNvPr id="0" name=""/>
        <dsp:cNvSpPr/>
      </dsp:nvSpPr>
      <dsp:spPr>
        <a:xfrm>
          <a:off x="5180942" y="572929"/>
          <a:ext cx="1063941" cy="1063941"/>
        </a:xfrm>
        <a:prstGeom prst="mathEqual">
          <a:avLst/>
        </a:prstGeom>
        <a:solidFill>
          <a:schemeClr val="accent3">
            <a:hueOff val="2710599"/>
            <a:satOff val="100000"/>
            <a:lumOff val="-14706"/>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955800">
            <a:lnSpc>
              <a:spcPct val="90000"/>
            </a:lnSpc>
            <a:spcBef>
              <a:spcPct val="0"/>
            </a:spcBef>
            <a:spcAft>
              <a:spcPct val="35000"/>
            </a:spcAft>
            <a:buNone/>
          </a:pPr>
          <a:endParaRPr lang="en-US" sz="4400" kern="1200"/>
        </a:p>
      </dsp:txBody>
      <dsp:txXfrm>
        <a:off x="5321967" y="792101"/>
        <a:ext cx="781891" cy="625597"/>
      </dsp:txXfrm>
    </dsp:sp>
    <dsp:sp modelId="{34DC66A9-1E9C-44A0-9756-BF020F67F674}">
      <dsp:nvSpPr>
        <dsp:cNvPr id="0" name=""/>
        <dsp:cNvSpPr/>
      </dsp:nvSpPr>
      <dsp:spPr>
        <a:xfrm>
          <a:off x="6393835" y="187709"/>
          <a:ext cx="1834381" cy="1834381"/>
        </a:xfrm>
        <a:prstGeom prst="ellipse">
          <a:avLst/>
        </a:prstGeom>
        <a:solidFill>
          <a:schemeClr val="accent3">
            <a:hueOff val="2710599"/>
            <a:satOff val="100000"/>
            <a:lumOff val="-1470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577850">
            <a:lnSpc>
              <a:spcPct val="90000"/>
            </a:lnSpc>
            <a:spcBef>
              <a:spcPct val="0"/>
            </a:spcBef>
            <a:spcAft>
              <a:spcPct val="35000"/>
            </a:spcAft>
            <a:buNone/>
          </a:pPr>
          <a:r>
            <a:rPr lang="en-US" sz="1300" kern="1200" err="1"/>
            <a:t>Uso</a:t>
          </a:r>
          <a:r>
            <a:rPr lang="en-US" sz="1300" kern="1200"/>
            <a:t> de </a:t>
          </a:r>
          <a:r>
            <a:rPr lang="en-US" sz="1300" kern="1200" err="1"/>
            <a:t>embalsamamiento</a:t>
          </a:r>
          <a:r>
            <a:rPr lang="en-US" sz="1300" kern="1200"/>
            <a:t> </a:t>
          </a:r>
          <a:r>
            <a:rPr lang="en-US" sz="1300" kern="1200" err="1"/>
            <a:t>líquido</a:t>
          </a:r>
          <a:endParaRPr lang="en-US" sz="1300" kern="1200"/>
        </a:p>
      </dsp:txBody>
      <dsp:txXfrm>
        <a:off x="6662474" y="456348"/>
        <a:ext cx="1297103" cy="129710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FF8943-3E8D-4036-8D4A-22BA0B4BF607}">
      <dsp:nvSpPr>
        <dsp:cNvPr id="0" name=""/>
        <dsp:cNvSpPr/>
      </dsp:nvSpPr>
      <dsp:spPr>
        <a:xfrm>
          <a:off x="2823316" y="0"/>
          <a:ext cx="3962411" cy="2776626"/>
        </a:xfrm>
        <a:prstGeom prst="triangle">
          <a:avLst/>
        </a:prstGeom>
        <a:solidFill>
          <a:schemeClr val="accent1">
            <a:lumMod val="75000"/>
          </a:schemeClr>
        </a:solidFill>
        <a:ln w="28575" cap="flat" cmpd="sng" algn="ctr">
          <a:solidFill>
            <a:schemeClr val="accent1">
              <a:lumMod val="7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s-ES_tradnl" sz="1800" kern="1200" noProof="0">
              <a:solidFill>
                <a:schemeClr val="bg1"/>
              </a:solidFill>
            </a:rPr>
            <a:t>Alucinaciones, aires de grandeza, fiebre, pánico, convulsiones, delirio, coma</a:t>
          </a:r>
        </a:p>
      </dsp:txBody>
      <dsp:txXfrm>
        <a:off x="3813919" y="1388313"/>
        <a:ext cx="1981205" cy="1388313"/>
      </dsp:txXfrm>
    </dsp:sp>
    <dsp:sp modelId="{B4CBC237-CD71-4D80-A759-134E25629D11}">
      <dsp:nvSpPr>
        <dsp:cNvPr id="0" name=""/>
        <dsp:cNvSpPr/>
      </dsp:nvSpPr>
      <dsp:spPr>
        <a:xfrm>
          <a:off x="844497" y="2776626"/>
          <a:ext cx="3960024" cy="2776626"/>
        </a:xfrm>
        <a:prstGeom prst="triangle">
          <a:avLst/>
        </a:prstGeom>
        <a:solidFill>
          <a:schemeClr val="accent1">
            <a:lumMod val="75000"/>
          </a:schemeClr>
        </a:solidFill>
        <a:ln w="28575" cap="flat" cmpd="sng" algn="ctr">
          <a:solidFill>
            <a:schemeClr val="accent1">
              <a:lumMod val="7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s-ES_tradnl" sz="1900" kern="1200" noProof="0">
              <a:solidFill>
                <a:schemeClr val="bg1"/>
              </a:solidFill>
            </a:rPr>
            <a:t>Habla arrastrada, pérdida de coordinación, movimientos rápidos de los ojos</a:t>
          </a:r>
        </a:p>
      </dsp:txBody>
      <dsp:txXfrm>
        <a:off x="1834503" y="4164939"/>
        <a:ext cx="1980012" cy="1388313"/>
      </dsp:txXfrm>
    </dsp:sp>
    <dsp:sp modelId="{5460679D-1B3E-489F-9B9B-A31990B2D85B}">
      <dsp:nvSpPr>
        <dsp:cNvPr id="0" name=""/>
        <dsp:cNvSpPr/>
      </dsp:nvSpPr>
      <dsp:spPr>
        <a:xfrm rot="10800000">
          <a:off x="2823316" y="2776626"/>
          <a:ext cx="3962411" cy="2776626"/>
        </a:xfrm>
        <a:prstGeom prst="triangle">
          <a:avLst/>
        </a:prstGeom>
        <a:solidFill>
          <a:schemeClr val="accent1">
            <a:lumMod val="50000"/>
          </a:schemeClr>
        </a:solidFill>
        <a:ln w="28575"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s-ES_tradnl" sz="2000" kern="1200" noProof="0">
              <a:solidFill>
                <a:schemeClr val="bg1"/>
              </a:solidFill>
            </a:rPr>
            <a:t>Comportamiento agresivo, sensación de invencibilidad</a:t>
          </a:r>
        </a:p>
      </dsp:txBody>
      <dsp:txXfrm rot="10800000">
        <a:off x="3813919" y="2776626"/>
        <a:ext cx="1981205" cy="1388313"/>
      </dsp:txXfrm>
    </dsp:sp>
    <dsp:sp modelId="{1E64D466-5F85-4841-BA22-9F3A1822C02D}">
      <dsp:nvSpPr>
        <dsp:cNvPr id="0" name=""/>
        <dsp:cNvSpPr/>
      </dsp:nvSpPr>
      <dsp:spPr>
        <a:xfrm>
          <a:off x="4813476" y="2776626"/>
          <a:ext cx="3944336" cy="2776626"/>
        </a:xfrm>
        <a:prstGeom prst="triangle">
          <a:avLst/>
        </a:prstGeom>
        <a:solidFill>
          <a:schemeClr val="accent1">
            <a:lumMod val="75000"/>
          </a:schemeClr>
        </a:solidFill>
        <a:ln w="28575" cap="flat" cmpd="sng" algn="ctr">
          <a:solidFill>
            <a:schemeClr val="accent1">
              <a:lumMod val="7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s-ES_tradnl" sz="2000" kern="1200" noProof="0">
              <a:solidFill>
                <a:schemeClr val="bg1"/>
              </a:solidFill>
            </a:rPr>
            <a:t>Adormecimiento, disociación, falta de juicio, pérdida de la memoria</a:t>
          </a:r>
        </a:p>
      </dsp:txBody>
      <dsp:txXfrm>
        <a:off x="5799560" y="4164939"/>
        <a:ext cx="1972168" cy="138831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CAE827-E1CC-4AB8-B7A1-BD5BE6E5CCFC}">
      <dsp:nvSpPr>
        <dsp:cNvPr id="0" name=""/>
        <dsp:cNvSpPr/>
      </dsp:nvSpPr>
      <dsp:spPr>
        <a:xfrm rot="10800000">
          <a:off x="1884909" y="3348"/>
          <a:ext cx="6434067" cy="1057195"/>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66194" tIns="60960" rIns="113792" bIns="60960" numCol="1" spcCol="1270" anchor="ctr" anchorCtr="0">
          <a:noAutofit/>
        </a:bodyPr>
        <a:lstStyle/>
        <a:p>
          <a:pPr marL="0" lvl="0" indent="0" algn="ctr" defTabSz="711200">
            <a:lnSpc>
              <a:spcPct val="90000"/>
            </a:lnSpc>
            <a:spcBef>
              <a:spcPct val="0"/>
            </a:spcBef>
            <a:spcAft>
              <a:spcPct val="35000"/>
            </a:spcAft>
            <a:buNone/>
          </a:pPr>
          <a:r>
            <a:rPr lang="en-US" altLang="en-US" sz="1600" kern="1200" err="1"/>
            <a:t>En</a:t>
          </a:r>
          <a:r>
            <a:rPr lang="en-US" altLang="en-US" sz="1600" kern="1200"/>
            <a:t> el 2011, se </a:t>
          </a:r>
          <a:r>
            <a:rPr lang="en-US" altLang="en-US" sz="1600" kern="1200" err="1"/>
            <a:t>estima</a:t>
          </a:r>
          <a:r>
            <a:rPr lang="en-US" altLang="en-US" sz="1600" kern="1200"/>
            <a:t> que 22,498 </a:t>
          </a:r>
          <a:r>
            <a:rPr lang="en-US" altLang="en-US" sz="1600" kern="1200" err="1"/>
            <a:t>visitas</a:t>
          </a:r>
          <a:r>
            <a:rPr lang="en-US" altLang="en-US" sz="1600" kern="1200"/>
            <a:t> a la </a:t>
          </a:r>
          <a:r>
            <a:rPr lang="en-US" altLang="en-US" sz="1600" kern="1200" err="1"/>
            <a:t>sala</a:t>
          </a:r>
          <a:r>
            <a:rPr lang="en-US" altLang="en-US" sz="1600" kern="1200"/>
            <a:t> de </a:t>
          </a:r>
          <a:r>
            <a:rPr lang="en-US" altLang="en-US" sz="1600" kern="1200" err="1"/>
            <a:t>emergencia</a:t>
          </a:r>
          <a:r>
            <a:rPr lang="en-US" altLang="en-US" sz="1600" kern="1200"/>
            <a:t> </a:t>
          </a:r>
          <a:r>
            <a:rPr lang="en-US" altLang="en-US" sz="1600" kern="1200" err="1"/>
            <a:t>tuvieron</a:t>
          </a:r>
          <a:r>
            <a:rPr lang="en-US" altLang="en-US" sz="1600" kern="1200"/>
            <a:t> que </a:t>
          </a:r>
          <a:r>
            <a:rPr lang="en-US" altLang="en-US" sz="1600" kern="1200" err="1"/>
            <a:t>ver</a:t>
          </a:r>
          <a:r>
            <a:rPr lang="en-US" altLang="en-US" sz="1600" kern="1200"/>
            <a:t> con el </a:t>
          </a:r>
          <a:r>
            <a:rPr lang="en-US" altLang="en-US" sz="1600" kern="1200" err="1"/>
            <a:t>uso</a:t>
          </a:r>
          <a:r>
            <a:rPr lang="en-US" altLang="en-US" sz="1600" kern="1200"/>
            <a:t> del MDMA – con la </a:t>
          </a:r>
          <a:r>
            <a:rPr lang="en-US" altLang="en-US" sz="1600" kern="1200" err="1"/>
            <a:t>mayoría</a:t>
          </a:r>
          <a:r>
            <a:rPr lang="en-US" altLang="en-US" sz="1600" kern="1200"/>
            <a:t> de las </a:t>
          </a:r>
          <a:r>
            <a:rPr lang="en-US" altLang="en-US" sz="1600" kern="1200" err="1"/>
            <a:t>visitas</a:t>
          </a:r>
          <a:r>
            <a:rPr lang="en-US" altLang="en-US" sz="1600" kern="1200"/>
            <a:t> </a:t>
          </a:r>
          <a:r>
            <a:rPr lang="en-US" altLang="en-US" sz="1600" kern="1200" err="1"/>
            <a:t>occuriendo</a:t>
          </a:r>
          <a:r>
            <a:rPr lang="en-US" altLang="en-US" sz="1600" kern="1200"/>
            <a:t> </a:t>
          </a:r>
          <a:r>
            <a:rPr lang="en-US" altLang="en-US" sz="1600" kern="1200" err="1"/>
            <a:t>en</a:t>
          </a:r>
          <a:r>
            <a:rPr lang="en-US" altLang="en-US" sz="1600" kern="1200"/>
            <a:t> personas de 18 a 29 </a:t>
          </a:r>
          <a:r>
            <a:rPr lang="en-US" altLang="en-US" sz="1600" kern="1200" err="1"/>
            <a:t>años</a:t>
          </a:r>
          <a:endParaRPr lang="en-US" sz="1600" kern="1200"/>
        </a:p>
      </dsp:txBody>
      <dsp:txXfrm rot="10800000">
        <a:off x="2149208" y="3348"/>
        <a:ext cx="6169768" cy="1057195"/>
      </dsp:txXfrm>
    </dsp:sp>
    <dsp:sp modelId="{F44938CC-CD88-4E55-A740-E6111717BB6B}">
      <dsp:nvSpPr>
        <dsp:cNvPr id="0" name=""/>
        <dsp:cNvSpPr/>
      </dsp:nvSpPr>
      <dsp:spPr>
        <a:xfrm>
          <a:off x="1356312" y="3348"/>
          <a:ext cx="1057195" cy="1057195"/>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F6708B8-2069-45F3-BBAC-3953F15D96F8}">
      <dsp:nvSpPr>
        <dsp:cNvPr id="0" name=""/>
        <dsp:cNvSpPr/>
      </dsp:nvSpPr>
      <dsp:spPr>
        <a:xfrm rot="10800000">
          <a:off x="1884909" y="1376124"/>
          <a:ext cx="6434067" cy="1057195"/>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66194" tIns="60960" rIns="113792" bIns="60960" numCol="1" spcCol="1270" anchor="ctr" anchorCtr="0">
          <a:noAutofit/>
        </a:bodyPr>
        <a:lstStyle/>
        <a:p>
          <a:pPr marL="0" lvl="0" indent="0" algn="ctr" defTabSz="711200">
            <a:lnSpc>
              <a:spcPct val="90000"/>
            </a:lnSpc>
            <a:spcBef>
              <a:spcPct val="0"/>
            </a:spcBef>
            <a:spcAft>
              <a:spcPct val="35000"/>
            </a:spcAft>
            <a:buNone/>
          </a:pPr>
          <a:r>
            <a:rPr lang="en-US" altLang="en-US" sz="1600" kern="1200" err="1"/>
            <a:t>Adultos</a:t>
          </a:r>
          <a:r>
            <a:rPr lang="en-US" altLang="en-US" sz="1600" kern="1200"/>
            <a:t> </a:t>
          </a:r>
          <a:r>
            <a:rPr lang="en-US" altLang="en-US" sz="1600" kern="1200" err="1"/>
            <a:t>jóvenes</a:t>
          </a:r>
          <a:r>
            <a:rPr lang="en-US" altLang="en-US" sz="1600" kern="1200"/>
            <a:t> de 18 a 25 </a:t>
          </a:r>
          <a:r>
            <a:rPr lang="en-US" altLang="en-US" sz="1600" kern="1200" err="1"/>
            <a:t>años</a:t>
          </a:r>
          <a:r>
            <a:rPr lang="en-US" altLang="en-US" sz="1600" kern="1200"/>
            <a:t> son el </a:t>
          </a:r>
          <a:r>
            <a:rPr lang="en-US" altLang="en-US" sz="1600" kern="1200" err="1"/>
            <a:t>porcentaje</a:t>
          </a:r>
          <a:r>
            <a:rPr lang="en-US" altLang="en-US" sz="1600" kern="1200"/>
            <a:t> </a:t>
          </a:r>
          <a:r>
            <a:rPr lang="en-US" altLang="en-US" sz="1600" kern="1200" err="1"/>
            <a:t>más</a:t>
          </a:r>
          <a:r>
            <a:rPr lang="en-US" altLang="en-US" sz="1600" kern="1200"/>
            <a:t> </a:t>
          </a:r>
          <a:r>
            <a:rPr lang="en-US" altLang="en-US" sz="1600" kern="1200" err="1"/>
            <a:t>grande</a:t>
          </a:r>
          <a:r>
            <a:rPr lang="en-US" altLang="en-US" sz="1600" kern="1200"/>
            <a:t> de </a:t>
          </a:r>
          <a:r>
            <a:rPr lang="en-US" altLang="en-US" sz="1600" kern="1200" err="1"/>
            <a:t>usuarios</a:t>
          </a:r>
          <a:r>
            <a:rPr lang="en-US" altLang="en-US" sz="1600" kern="1200"/>
            <a:t> del MDMA.</a:t>
          </a:r>
          <a:endParaRPr lang="en-US" sz="1600" kern="1200"/>
        </a:p>
      </dsp:txBody>
      <dsp:txXfrm rot="10800000">
        <a:off x="2149208" y="1376124"/>
        <a:ext cx="6169768" cy="1057195"/>
      </dsp:txXfrm>
    </dsp:sp>
    <dsp:sp modelId="{045DD480-EE08-49B4-A5F9-9A06D7A38DC9}">
      <dsp:nvSpPr>
        <dsp:cNvPr id="0" name=""/>
        <dsp:cNvSpPr/>
      </dsp:nvSpPr>
      <dsp:spPr>
        <a:xfrm>
          <a:off x="1356312" y="1376124"/>
          <a:ext cx="1057195" cy="1057195"/>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9CCF0D8-EC66-4A6F-8F81-226EE26E95E6}">
      <dsp:nvSpPr>
        <dsp:cNvPr id="0" name=""/>
        <dsp:cNvSpPr/>
      </dsp:nvSpPr>
      <dsp:spPr>
        <a:xfrm rot="10800000">
          <a:off x="1884909" y="2748900"/>
          <a:ext cx="6434067" cy="1057195"/>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66194" tIns="60960" rIns="113792" bIns="60960" numCol="1" spcCol="1270" anchor="ctr" anchorCtr="0">
          <a:noAutofit/>
        </a:bodyPr>
        <a:lstStyle/>
        <a:p>
          <a:pPr marL="0" lvl="0" indent="0" algn="ctr" defTabSz="711200">
            <a:lnSpc>
              <a:spcPct val="90000"/>
            </a:lnSpc>
            <a:spcBef>
              <a:spcPct val="0"/>
            </a:spcBef>
            <a:spcAft>
              <a:spcPct val="35000"/>
            </a:spcAft>
            <a:buNone/>
          </a:pPr>
          <a:r>
            <a:rPr lang="en-US" altLang="en-US" sz="1600" kern="1200"/>
            <a:t>Se </a:t>
          </a:r>
          <a:r>
            <a:rPr lang="en-US" altLang="en-US" sz="1600" kern="1200" err="1"/>
            <a:t>estima</a:t>
          </a:r>
          <a:r>
            <a:rPr lang="en-US" altLang="en-US" sz="1600" kern="1200"/>
            <a:t> que 12% de </a:t>
          </a:r>
          <a:r>
            <a:rPr lang="en-US" altLang="en-US" sz="1600" kern="1200" err="1"/>
            <a:t>adultos</a:t>
          </a:r>
          <a:r>
            <a:rPr lang="en-US" altLang="en-US" sz="1600" kern="1200"/>
            <a:t> </a:t>
          </a:r>
          <a:r>
            <a:rPr lang="en-US" altLang="en-US" sz="1600" kern="1200" err="1"/>
            <a:t>jóvenes</a:t>
          </a:r>
          <a:r>
            <a:rPr lang="en-US" altLang="en-US" sz="1600" kern="1200"/>
            <a:t> </a:t>
          </a:r>
          <a:r>
            <a:rPr lang="en-US" altLang="en-US" sz="1600" kern="1200" err="1"/>
            <a:t>reportan</a:t>
          </a:r>
          <a:r>
            <a:rPr lang="en-US" altLang="en-US" sz="1600" kern="1200"/>
            <a:t> </a:t>
          </a:r>
          <a:r>
            <a:rPr lang="en-US" altLang="en-US" sz="1600" kern="1200" err="1"/>
            <a:t>haber</a:t>
          </a:r>
          <a:r>
            <a:rPr lang="en-US" altLang="en-US" sz="1600" kern="1200"/>
            <a:t> </a:t>
          </a:r>
          <a:r>
            <a:rPr lang="en-US" altLang="en-US" sz="1600" kern="1200" err="1"/>
            <a:t>usado</a:t>
          </a:r>
          <a:r>
            <a:rPr lang="en-US" altLang="en-US" sz="1600" kern="1200"/>
            <a:t> el MDMA </a:t>
          </a:r>
          <a:r>
            <a:rPr lang="en-US" altLang="en-US" sz="1600" kern="1200" err="1"/>
            <a:t>por</a:t>
          </a:r>
          <a:r>
            <a:rPr lang="en-US" altLang="en-US" sz="1600" kern="1200"/>
            <a:t> lo </a:t>
          </a:r>
          <a:r>
            <a:rPr lang="en-US" altLang="en-US" sz="1600" kern="1200" err="1"/>
            <a:t>menos</a:t>
          </a:r>
          <a:r>
            <a:rPr lang="en-US" altLang="en-US" sz="1600" kern="1200"/>
            <a:t> </a:t>
          </a:r>
          <a:r>
            <a:rPr lang="en-US" altLang="en-US" sz="1600" kern="1200" err="1"/>
            <a:t>una</a:t>
          </a:r>
          <a:r>
            <a:rPr lang="en-US" altLang="en-US" sz="1600" kern="1200"/>
            <a:t> </a:t>
          </a:r>
          <a:r>
            <a:rPr lang="en-US" altLang="en-US" sz="1600" kern="1200" err="1"/>
            <a:t>vez</a:t>
          </a:r>
          <a:r>
            <a:rPr lang="en-US" altLang="en-US" sz="1600" kern="1200"/>
            <a:t>.</a:t>
          </a:r>
          <a:endParaRPr lang="en-US" sz="1600" kern="1200"/>
        </a:p>
      </dsp:txBody>
      <dsp:txXfrm rot="10800000">
        <a:off x="2149208" y="2748900"/>
        <a:ext cx="6169768" cy="1057195"/>
      </dsp:txXfrm>
    </dsp:sp>
    <dsp:sp modelId="{FE6EC683-0C9F-4049-A37C-B59FCFCC3EE6}">
      <dsp:nvSpPr>
        <dsp:cNvPr id="0" name=""/>
        <dsp:cNvSpPr/>
      </dsp:nvSpPr>
      <dsp:spPr>
        <a:xfrm>
          <a:off x="1356312" y="2748900"/>
          <a:ext cx="1057195" cy="1057195"/>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9B40195-A9F7-43DF-87F4-1F842C8B1280}">
      <dsp:nvSpPr>
        <dsp:cNvPr id="0" name=""/>
        <dsp:cNvSpPr/>
      </dsp:nvSpPr>
      <dsp:spPr>
        <a:xfrm rot="10800000">
          <a:off x="1884909" y="4121676"/>
          <a:ext cx="6434067" cy="1057195"/>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66194" tIns="60960" rIns="113792" bIns="60960" numCol="1" spcCol="1270" anchor="ctr" anchorCtr="0">
          <a:noAutofit/>
        </a:bodyPr>
        <a:lstStyle/>
        <a:p>
          <a:pPr marL="0" lvl="0" indent="0" algn="ctr" defTabSz="711200">
            <a:lnSpc>
              <a:spcPct val="90000"/>
            </a:lnSpc>
            <a:spcBef>
              <a:spcPct val="0"/>
            </a:spcBef>
            <a:spcAft>
              <a:spcPct val="35000"/>
            </a:spcAft>
            <a:buNone/>
          </a:pPr>
          <a:r>
            <a:rPr lang="en-US" sz="1600" b="0" i="0" kern="1200"/>
            <a:t>Más de medio </a:t>
          </a:r>
          <a:r>
            <a:rPr lang="en-US" sz="1600" b="0" i="0" kern="1200" err="1"/>
            <a:t>millón</a:t>
          </a:r>
          <a:r>
            <a:rPr lang="en-US" sz="1600" b="0" i="0" kern="1200"/>
            <a:t> de </a:t>
          </a:r>
          <a:r>
            <a:rPr lang="en-US" sz="1600" b="0" i="0" kern="1200" err="1"/>
            <a:t>adultos</a:t>
          </a:r>
          <a:r>
            <a:rPr lang="en-US" sz="1600" b="0" i="0" kern="1200"/>
            <a:t> </a:t>
          </a:r>
          <a:r>
            <a:rPr lang="en-US" sz="1600" b="0" i="0" kern="1200" err="1"/>
            <a:t>encuestados</a:t>
          </a:r>
          <a:r>
            <a:rPr lang="en-US" sz="1600" b="0" i="0" kern="1200"/>
            <a:t> </a:t>
          </a:r>
          <a:r>
            <a:rPr lang="en-US" sz="1600" b="0" i="0" kern="1200" err="1"/>
            <a:t>en</a:t>
          </a:r>
          <a:r>
            <a:rPr lang="en-US" sz="1600" b="0" i="0" kern="1200"/>
            <a:t> el 2014 </a:t>
          </a:r>
          <a:r>
            <a:rPr lang="en-US" sz="1600" b="0" i="0" kern="1200" err="1"/>
            <a:t>eran</a:t>
          </a:r>
          <a:r>
            <a:rPr lang="en-US" sz="1600" b="0" i="0" kern="1200"/>
            <a:t> </a:t>
          </a:r>
          <a:r>
            <a:rPr lang="en-US" sz="1600" b="0" i="0" kern="1200" err="1"/>
            <a:t>usuarios</a:t>
          </a:r>
          <a:r>
            <a:rPr lang="en-US" sz="1600" b="0" i="0" kern="1200"/>
            <a:t> </a:t>
          </a:r>
          <a:r>
            <a:rPr lang="en-US" sz="1600" b="0" i="0" kern="1200" err="1"/>
            <a:t>actuales</a:t>
          </a:r>
          <a:r>
            <a:rPr lang="en-US" sz="1600" b="0" i="0" kern="1200"/>
            <a:t> del MDMA. </a:t>
          </a:r>
          <a:r>
            <a:rPr lang="en-US" sz="1600" b="0" i="0" kern="1200" err="1"/>
            <a:t>Esto</a:t>
          </a:r>
          <a:r>
            <a:rPr lang="en-US" sz="1600" b="0" i="0" kern="1200"/>
            <a:t> </a:t>
          </a:r>
          <a:r>
            <a:rPr lang="en-US" sz="1600" b="0" i="0" kern="1200" err="1"/>
            <a:t>es</a:t>
          </a:r>
          <a:r>
            <a:rPr lang="en-US" sz="1600" b="0" i="0" kern="1200"/>
            <a:t> un </a:t>
          </a:r>
          <a:r>
            <a:rPr lang="en-US" sz="1600" b="0" i="0" kern="1200" err="1"/>
            <a:t>número</a:t>
          </a:r>
          <a:r>
            <a:rPr lang="en-US" sz="1600" b="0" i="0" kern="1200"/>
            <a:t> </a:t>
          </a:r>
          <a:r>
            <a:rPr lang="en-US" sz="1600" b="0" i="0" kern="1200" err="1"/>
            <a:t>alarmante</a:t>
          </a:r>
          <a:r>
            <a:rPr lang="en-US" sz="1600" b="0" i="0" kern="1200"/>
            <a:t>, </a:t>
          </a:r>
          <a:r>
            <a:rPr lang="en-US" sz="1600" b="0" i="0" kern="1200" err="1"/>
            <a:t>dada</a:t>
          </a:r>
          <a:r>
            <a:rPr lang="en-US" sz="1600" b="0" i="0" kern="1200"/>
            <a:t> la </a:t>
          </a:r>
          <a:r>
            <a:rPr lang="es-ES_tradnl" sz="1600" b="0" i="0" kern="1200" noProof="0"/>
            <a:t>potencial</a:t>
          </a:r>
          <a:r>
            <a:rPr lang="en-US" sz="1600" b="0" i="0" kern="1200"/>
            <a:t> </a:t>
          </a:r>
          <a:r>
            <a:rPr lang="en-US" sz="1600" b="0" i="0" kern="1200" err="1"/>
            <a:t>alta</a:t>
          </a:r>
          <a:r>
            <a:rPr lang="en-US" sz="1600" b="0" i="0" kern="1200"/>
            <a:t> de </a:t>
          </a:r>
          <a:r>
            <a:rPr lang="en-US" sz="1600" b="0" i="0" kern="1200" err="1"/>
            <a:t>adicción</a:t>
          </a:r>
          <a:r>
            <a:rPr lang="en-US" sz="1600" b="0" i="0" kern="1200"/>
            <a:t> de MDMA y </a:t>
          </a:r>
          <a:r>
            <a:rPr lang="en-US" sz="1600" b="0" i="0" kern="1200" err="1"/>
            <a:t>sus</a:t>
          </a:r>
          <a:r>
            <a:rPr lang="en-US" sz="1600" b="0" i="0" kern="1200"/>
            <a:t> </a:t>
          </a:r>
          <a:r>
            <a:rPr lang="en-US" sz="1600" b="0" i="0" kern="1200" err="1"/>
            <a:t>varios</a:t>
          </a:r>
          <a:r>
            <a:rPr lang="en-US" sz="1600" b="0" i="0" kern="1200"/>
            <a:t> </a:t>
          </a:r>
          <a:r>
            <a:rPr lang="en-US" sz="1600" b="0" i="0" kern="1200" err="1"/>
            <a:t>efectos</a:t>
          </a:r>
          <a:r>
            <a:rPr lang="en-US" sz="1600" b="0" i="0" kern="1200"/>
            <a:t> </a:t>
          </a:r>
          <a:r>
            <a:rPr lang="en-US" sz="1600" b="0" i="0" kern="1200" err="1"/>
            <a:t>negativos</a:t>
          </a:r>
          <a:r>
            <a:rPr lang="en-US" sz="1600" b="0" i="0" kern="1200"/>
            <a:t>.</a:t>
          </a:r>
          <a:endParaRPr lang="en-US" sz="1600" kern="1200"/>
        </a:p>
      </dsp:txBody>
      <dsp:txXfrm rot="10800000">
        <a:off x="2149208" y="4121676"/>
        <a:ext cx="6169768" cy="1057195"/>
      </dsp:txXfrm>
    </dsp:sp>
    <dsp:sp modelId="{DCBD277A-E6C8-43B0-8751-EDEE00D63F56}">
      <dsp:nvSpPr>
        <dsp:cNvPr id="0" name=""/>
        <dsp:cNvSpPr/>
      </dsp:nvSpPr>
      <dsp:spPr>
        <a:xfrm>
          <a:off x="1356312" y="4121676"/>
          <a:ext cx="1057195" cy="1057195"/>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equation1">
  <dgm:title val=""/>
  <dgm:desc val=""/>
  <dgm:catLst>
    <dgm:cat type="relationship" pri="17000"/>
    <dgm:cat type="process"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choose name="Name0">
      <dgm:if name="Name1" func="var" arg="dir" op="equ" val="norm">
        <dgm:alg type="lin">
          <dgm:param type="fallback" val="2D"/>
        </dgm:alg>
      </dgm:if>
      <dgm:else name="Name2">
        <dgm:alg type="lin">
          <dgm:param type="linDir" val="fromR"/>
          <dgm:param type="fallback" val="2D"/>
        </dgm:alg>
      </dgm:else>
    </dgm:choose>
    <dgm:shape xmlns:r="http://schemas.openxmlformats.org/officeDocument/2006/relationships" r:blip="">
      <dgm:adjLst/>
    </dgm:shape>
    <dgm:presOf/>
    <dgm:constrLst>
      <dgm:constr type="w" for="ch" ptType="node" refType="w"/>
      <dgm:constr type="w" for="ch" ptType="sibTrans" refType="w" refFor="ch" refPtType="node" fact="0.58"/>
      <dgm:constr type="primFontSz" for="ch" ptType="node" op="equ" val="65"/>
      <dgm:constr type="primFontSz" for="ch" ptType="sibTrans" op="equ" val="55"/>
      <dgm:constr type="primFontSz" for="ch" ptType="sibTrans" refType="primFontSz" refFor="ch" refPtType="node" op="lte" fact="0.8"/>
      <dgm:constr type="w" for="ch" forName="spacerL" refType="w" refFor="ch" refPtType="sibTrans" fact="0.14"/>
      <dgm:constr type="w" for="ch" forName="spacerR" refType="w" refFor="ch" refPtType="sibTrans" fact="0.14"/>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sibTransForEach" axis="followSib" ptType="sibTrans" cnt="1">
        <dgm:layoutNode name="spacerL">
          <dgm:alg type="sp"/>
          <dgm:shape xmlns:r="http://schemas.openxmlformats.org/officeDocument/2006/relationships" r:blip="">
            <dgm:adjLst/>
          </dgm:shape>
          <dgm:presOf/>
          <dgm:constrLst/>
          <dgm:ruleLst/>
        </dgm:layoutNode>
        <dgm:layoutNode name="sibTrans">
          <dgm:alg type="tx"/>
          <dgm:choose name="Name3">
            <dgm:if name="Name4" axis="followSib" ptType="sibTrans" func="cnt" op="equ" val="0">
              <dgm:shape xmlns:r="http://schemas.openxmlformats.org/officeDocument/2006/relationships" type="mathEqual" r:blip="">
                <dgm:adjLst/>
              </dgm:shape>
            </dgm:if>
            <dgm:else name="Name5">
              <dgm:shape xmlns:r="http://schemas.openxmlformats.org/officeDocument/2006/relationships" type="mathPlus" r:blip="">
                <dgm:adjLst/>
              </dgm:shape>
            </dgm:else>
          </dgm:choose>
          <dgm:presOf axis="self"/>
          <dgm:constrLst>
            <dgm:constr type="h" refType="w"/>
            <dgm:constr type="lMarg"/>
            <dgm:constr type="rMarg"/>
            <dgm:constr type="tMarg"/>
            <dgm:constr type="bMarg"/>
          </dgm:constrLst>
          <dgm:ruleLst>
            <dgm:rule type="primFontSz" val="5" fact="NaN" max="NaN"/>
          </dgm:ruleLst>
        </dgm:layoutNode>
        <dgm:layoutNode name="spacerR">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pyramid4">
  <dgm:title val=""/>
  <dgm:desc val=""/>
  <dgm:catLst>
    <dgm:cat type="pyramid" pri="4000"/>
    <dgm:cat type="relationship" pri="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useDef="1">
    <dgm:dataModel>
      <dgm:ptLst/>
      <dgm:bg/>
      <dgm:whole/>
    </dgm:dataModel>
  </dgm:styleData>
  <dgm:clrData useDef="1">
    <dgm:dataModel>
      <dgm:ptLst/>
      <dgm:bg/>
      <dgm:whole/>
    </dgm:dataModel>
  </dgm:clrData>
  <dgm:layoutNode name="compositeShape">
    <dgm:varLst>
      <dgm:chMax val="9"/>
      <dgm:dir/>
      <dgm:resizeHandles val="exact"/>
    </dgm:varLst>
    <dgm:alg type="composite">
      <dgm:param type="ar" val="1"/>
    </dgm:alg>
    <dgm:shape xmlns:r="http://schemas.openxmlformats.org/officeDocument/2006/relationships" r:blip="">
      <dgm:adjLst/>
    </dgm:shape>
    <dgm:presOf/>
    <dgm:choose name="Name0">
      <dgm:if name="Name1" axis="ch" ptType="node" func="cnt" op="lte" val="4">
        <dgm:choose name="Name2">
          <dgm:if name="Name3" axis="ch" ptType="node" func="cnt" op="equ" val="1">
            <dgm:constrLst>
              <dgm:constr type="primFontSz" for="ch" ptType="node" op="equ" val="65"/>
              <dgm:constr type="t" for="ch" forName="triangle1"/>
              <dgm:constr type="l" for="ch" forName="triangle1"/>
              <dgm:constr type="h" for="ch" forName="triangle1" refType="h"/>
              <dgm:constr type="w" for="ch" forName="triangle1" refType="h"/>
            </dgm:constrLst>
          </dgm:if>
          <dgm:else name="Name4">
            <dgm:constrLst>
              <dgm:constr type="primFontSz" for="ch" ptType="node" op="equ" val="65"/>
              <dgm:constr type="t" for="ch" forName="triangle1"/>
              <dgm:constr type="l" for="ch" forName="triangle1" refType="h" fact="0.25"/>
              <dgm:constr type="h" for="ch" forName="triangle1" refType="h" fact="0.5"/>
              <dgm:constr type="w" for="ch" forName="triangle1" refType="h" fact="0.5"/>
              <dgm:constr type="t" for="ch" forName="triangle2" refType="h" fact="0.5"/>
              <dgm:constr type="l" for="ch" forName="triangle2"/>
              <dgm:constr type="h" for="ch" forName="triangle2" refType="h" fact="0.5"/>
              <dgm:constr type="w" for="ch" forName="triangle2" refType="h" fact="0.5"/>
              <dgm:constr type="t" for="ch" forName="triangle3" refType="h" fact="0.5"/>
              <dgm:constr type="l" for="ch" forName="triangle3" refType="h" fact="0.25"/>
              <dgm:constr type="h" for="ch" forName="triangle3" refType="h" fact="0.5"/>
              <dgm:constr type="w" for="ch" forName="triangle3" refType="h" fact="0.5"/>
              <dgm:constr type="t" for="ch" forName="triangle4" refType="h" fact="0.5"/>
              <dgm:constr type="l" for="ch" forName="triangle4" refType="h" fact="0.5"/>
              <dgm:constr type="h" for="ch" forName="triangle4" refType="h" fact="0.5"/>
              <dgm:constr type="w" for="ch" forName="triangle4" refType="h" fact="0.5"/>
            </dgm:constrLst>
          </dgm:else>
        </dgm:choose>
      </dgm:if>
      <dgm:else name="Name5">
        <dgm:constrLst>
          <dgm:constr type="primFontSz" for="ch" ptType="node" op="equ" val="65"/>
          <dgm:constr type="t" for="ch" forName="triangle1"/>
          <dgm:constr type="l" for="ch" forName="triangle1" refType="h" fact="0.33"/>
          <dgm:constr type="h" for="ch" forName="triangle1" refType="h" fact="0.33"/>
          <dgm:constr type="w" for="ch" forName="triangle1" refType="h" fact="0.33"/>
          <dgm:constr type="t" for="ch" forName="triangle2" refType="h" fact="0.33"/>
          <dgm:constr type="l" for="ch" forName="triangle2" refType="h" fact="0.165"/>
          <dgm:constr type="h" for="ch" forName="triangle2" refType="h" fact="0.33"/>
          <dgm:constr type="w" for="ch" forName="triangle2" refType="h" fact="0.33"/>
          <dgm:constr type="t" for="ch" forName="triangle3" refType="h" fact="0.33"/>
          <dgm:constr type="l" for="ch" forName="triangle3" refType="h" fact="0.33"/>
          <dgm:constr type="h" for="ch" forName="triangle3" refType="h" fact="0.33"/>
          <dgm:constr type="w" for="ch" forName="triangle3" refType="h" fact="0.33"/>
          <dgm:constr type="t" for="ch" forName="triangle4" refType="h" fact="0.33"/>
          <dgm:constr type="l" for="ch" forName="triangle4" refType="h" fact="0.495"/>
          <dgm:constr type="h" for="ch" forName="triangle4" refType="h" fact="0.33"/>
          <dgm:constr type="w" for="ch" forName="triangle4" refType="h" fact="0.33"/>
          <dgm:constr type="t" for="ch" forName="triangle5" refType="h" fact="0.66"/>
          <dgm:constr type="l" for="ch" forName="triangle5"/>
          <dgm:constr type="h" for="ch" forName="triangle5" refType="h" fact="0.33"/>
          <dgm:constr type="w" for="ch" forName="triangle5" refType="h" fact="0.33"/>
          <dgm:constr type="t" for="ch" forName="triangle6" refType="h" fact="0.66"/>
          <dgm:constr type="l" for="ch" forName="triangle6" refType="h" fact="0.165"/>
          <dgm:constr type="h" for="ch" forName="triangle6" refType="h" fact="0.33"/>
          <dgm:constr type="w" for="ch" forName="triangle6" refType="h" fact="0.33"/>
          <dgm:constr type="t" for="ch" forName="triangle7" refType="h" fact="0.66"/>
          <dgm:constr type="l" for="ch" forName="triangle7" refType="h" fact="0.33"/>
          <dgm:constr type="h" for="ch" forName="triangle7" refType="h" fact="0.33"/>
          <dgm:constr type="w" for="ch" forName="triangle7" refType="h" fact="0.33"/>
          <dgm:constr type="t" for="ch" forName="triangle8" refType="h" fact="0.66"/>
          <dgm:constr type="l" for="ch" forName="triangle8" refType="h" fact="0.495"/>
          <dgm:constr type="h" for="ch" forName="triangle8" refType="h" fact="0.33"/>
          <dgm:constr type="w" for="ch" forName="triangle8" refType="h" fact="0.33"/>
          <dgm:constr type="t" for="ch" forName="triangle9" refType="h" fact="0.66"/>
          <dgm:constr type="l" for="ch" forName="triangle9" refType="h" fact="0.66"/>
          <dgm:constr type="h" for="ch" forName="triangle9" refType="h" fact="0.33"/>
          <dgm:constr type="w" for="ch" forName="triangle9" refType="h" fact="0.33"/>
        </dgm:constrLst>
      </dgm:else>
    </dgm:choose>
    <dgm:ruleLst/>
    <dgm:choose name="Name6">
      <dgm:if name="Name7" axis="ch" ptType="node" func="cnt" op="gte" val="1">
        <dgm:layoutNode name="triangle1" styleLbl="node1">
          <dgm:varLst>
            <dgm:bulletEnabled val="1"/>
          </dgm:varLst>
          <dgm:alg type="tx">
            <dgm:param type="txAnchorVertCh" val="mid"/>
          </dgm:alg>
          <dgm:shape xmlns:r="http://schemas.openxmlformats.org/officeDocument/2006/relationships" type="triangle"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8"/>
    </dgm:choose>
    <dgm:choose name="Name9">
      <dgm:if name="Name10" axis="ch" ptType="node" func="cnt" op="gte" val="2">
        <dgm:layoutNode name="triangle2" styleLbl="node1">
          <dgm:varLst>
            <dgm:bulletEnabled val="1"/>
          </dgm:varLst>
          <dgm:alg type="tx">
            <dgm:param type="txAnchorVertCh" val="mid"/>
          </dgm:alg>
          <dgm:shape xmlns:r="http://schemas.openxmlformats.org/officeDocument/2006/relationships" type="triangle" r:blip="">
            <dgm:adjLst/>
          </dgm:shape>
          <dgm:choose name="Name11">
            <dgm:if name="Name12" func="var" arg="dir" op="equ" val="norm">
              <dgm:presOf axis="ch desOrSelf" ptType="node node" st="2 1" cnt="1 0"/>
            </dgm:if>
            <dgm:else name="Name13">
              <dgm:presOf axis="ch desOrSelf" ptType="node node" st="4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3" styleLbl="node1">
          <dgm:varLst>
            <dgm:bulletEnabled val="1"/>
          </dgm:varLst>
          <dgm:alg type="tx">
            <dgm:param type="txAnchorVertCh" val="mid"/>
          </dgm:alg>
          <dgm:shape xmlns:r="http://schemas.openxmlformats.org/officeDocument/2006/relationships" rot="180" type="triangle"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4" styleLbl="node1">
          <dgm:varLst>
            <dgm:bulletEnabled val="1"/>
          </dgm:varLst>
          <dgm:alg type="tx">
            <dgm:param type="txAnchorVertCh" val="mid"/>
          </dgm:alg>
          <dgm:shape xmlns:r="http://schemas.openxmlformats.org/officeDocument/2006/relationships" type="triangle" r:blip="">
            <dgm:adjLst/>
          </dgm:shape>
          <dgm:choose name="Name14">
            <dgm:if name="Name15" func="var" arg="dir" op="equ" val="norm">
              <dgm:presOf axis="ch desOrSelf" ptType="node node" st="4 1" cnt="1 0"/>
            </dgm:if>
            <dgm:else name="Name16">
              <dgm:presOf axis="ch desOrSelf" ptType="node node" st="2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7"/>
    </dgm:choose>
    <dgm:choose name="Name18">
      <dgm:if name="Name19" axis="ch" ptType="node" func="cnt" op="gte" val="5">
        <dgm:layoutNode name="triangle5" styleLbl="node1">
          <dgm:varLst>
            <dgm:bulletEnabled val="1"/>
          </dgm:varLst>
          <dgm:alg type="tx">
            <dgm:param type="txAnchorVertCh" val="mid"/>
          </dgm:alg>
          <dgm:shape xmlns:r="http://schemas.openxmlformats.org/officeDocument/2006/relationships" type="triangle" r:blip="">
            <dgm:adjLst/>
          </dgm:shape>
          <dgm:choose name="Name20">
            <dgm:if name="Name21" func="var" arg="dir" op="equ" val="norm">
              <dgm:presOf axis="ch desOrSelf" ptType="node node" st="5 1" cnt="1 0"/>
            </dgm:if>
            <dgm:else name="Name22">
              <dgm:presOf axis="ch desOrSelf" ptType="node node" st="9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6" styleLbl="node1">
          <dgm:varLst>
            <dgm:bulletEnabled val="1"/>
          </dgm:varLst>
          <dgm:alg type="tx">
            <dgm:param type="txAnchorVertCh" val="mid"/>
          </dgm:alg>
          <dgm:shape xmlns:r="http://schemas.openxmlformats.org/officeDocument/2006/relationships" rot="180" type="triangle" r:blip="">
            <dgm:adjLst/>
          </dgm:shape>
          <dgm:choose name="Name23">
            <dgm:if name="Name24" func="var" arg="dir" op="equ" val="norm">
              <dgm:presOf axis="ch desOrSelf" ptType="node node" st="6 1" cnt="1 0"/>
            </dgm:if>
            <dgm:else name="Name25">
              <dgm:presOf axis="ch desOrSelf" ptType="node node" st="8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7" styleLbl="node1">
          <dgm:varLst>
            <dgm:bulletEnabled val="1"/>
          </dgm:varLst>
          <dgm:alg type="tx">
            <dgm:param type="txAnchorVertCh" val="mid"/>
          </dgm:alg>
          <dgm:shape xmlns:r="http://schemas.openxmlformats.org/officeDocument/2006/relationships" type="triangle" r:blip="">
            <dgm:adjLst/>
          </dgm:shape>
          <dgm:presOf axis="ch desOrSelf" ptType="node node" st="7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8" styleLbl="node1">
          <dgm:varLst>
            <dgm:bulletEnabled val="1"/>
          </dgm:varLst>
          <dgm:alg type="tx">
            <dgm:param type="txAnchorVertCh" val="mid"/>
          </dgm:alg>
          <dgm:shape xmlns:r="http://schemas.openxmlformats.org/officeDocument/2006/relationships" rot="180" type="triangle" r:blip="">
            <dgm:adjLst/>
          </dgm:shape>
          <dgm:choose name="Name26">
            <dgm:if name="Name27" func="var" arg="dir" op="equ" val="norm">
              <dgm:presOf axis="ch desOrSelf" ptType="node node" st="8 1" cnt="1 0"/>
            </dgm:if>
            <dgm:else name="Name28">
              <dgm:presOf axis="ch desOrSelf" ptType="node node" st="6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9" styleLbl="node1">
          <dgm:varLst>
            <dgm:bulletEnabled val="1"/>
          </dgm:varLst>
          <dgm:alg type="tx">
            <dgm:param type="txAnchorVertCh" val="mid"/>
          </dgm:alg>
          <dgm:shape xmlns:r="http://schemas.openxmlformats.org/officeDocument/2006/relationships" type="triangle" r:blip="">
            <dgm:adjLst/>
          </dgm:shape>
          <dgm:choose name="Name29">
            <dgm:if name="Name30" func="var" arg="dir" op="equ" val="norm">
              <dgm:presOf axis="ch desOrSelf" ptType="node node" st="9 1" cnt="1 0"/>
            </dgm:if>
            <dgm:else name="Name31">
              <dgm:presOf axis="ch desOrSelf" ptType="node node" st="5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2"/>
    </dgm:choose>
  </dgm:layoutNode>
</dgm:layoutDef>
</file>

<file path=ppt/diagrams/layout5.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E145361-1780-384A-B94A-4E79CCAA4ED5}" type="datetimeFigureOut">
              <a:rPr lang="en-US" smtClean="0"/>
              <a:t>4/22/2024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4B75408-F5B8-4C4C-9B13-5169A5B583A0}" type="slidenum">
              <a:rPr lang="en-US" smtClean="0"/>
              <a:t>‹#›</a:t>
            </a:fld>
            <a:endParaRPr lang="en-US"/>
          </a:p>
        </p:txBody>
      </p:sp>
    </p:spTree>
    <p:extLst>
      <p:ext uri="{BB962C8B-B14F-4D97-AF65-F5344CB8AC3E}">
        <p14:creationId xmlns:p14="http://schemas.microsoft.com/office/powerpoint/2010/main" val="11248008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www.drugabuse.gov/sites/default/files/rrprescription.pdf"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1</a:t>
            </a:fld>
            <a:endParaRPr lang="en-US"/>
          </a:p>
        </p:txBody>
      </p:sp>
    </p:spTree>
    <p:extLst>
      <p:ext uri="{BB962C8B-B14F-4D97-AF65-F5344CB8AC3E}">
        <p14:creationId xmlns:p14="http://schemas.microsoft.com/office/powerpoint/2010/main" val="17919262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10</a:t>
            </a:fld>
            <a:endParaRPr lang="en-US"/>
          </a:p>
        </p:txBody>
      </p:sp>
    </p:spTree>
    <p:extLst>
      <p:ext uri="{BB962C8B-B14F-4D97-AF65-F5344CB8AC3E}">
        <p14:creationId xmlns:p14="http://schemas.microsoft.com/office/powerpoint/2010/main" val="38095749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SNC – Sistema </a:t>
            </a:r>
            <a:r>
              <a:rPr lang="en-US" err="1"/>
              <a:t>nervioso</a:t>
            </a:r>
            <a:r>
              <a:rPr lang="en-US"/>
              <a:t> central</a:t>
            </a:r>
          </a:p>
        </p:txBody>
      </p:sp>
      <p:sp>
        <p:nvSpPr>
          <p:cNvPr id="4" name="Slide Number Placeholder 3"/>
          <p:cNvSpPr>
            <a:spLocks noGrp="1"/>
          </p:cNvSpPr>
          <p:nvPr>
            <p:ph type="sldNum" sz="quarter" idx="10"/>
          </p:nvPr>
        </p:nvSpPr>
        <p:spPr/>
        <p:txBody>
          <a:bodyPr/>
          <a:lstStyle/>
          <a:p>
            <a:fld id="{94B75408-F5B8-4C4C-9B13-5169A5B583A0}" type="slidenum">
              <a:rPr lang="en-US" smtClean="0"/>
              <a:t>11</a:t>
            </a:fld>
            <a:endParaRPr lang="en-US"/>
          </a:p>
        </p:txBody>
      </p:sp>
    </p:spTree>
    <p:extLst>
      <p:ext uri="{BB962C8B-B14F-4D97-AF65-F5344CB8AC3E}">
        <p14:creationId xmlns:p14="http://schemas.microsoft.com/office/powerpoint/2010/main" val="275778275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12</a:t>
            </a:fld>
            <a:endParaRPr lang="en-US"/>
          </a:p>
        </p:txBody>
      </p:sp>
    </p:spTree>
    <p:extLst>
      <p:ext uri="{BB962C8B-B14F-4D97-AF65-F5344CB8AC3E}">
        <p14:creationId xmlns:p14="http://schemas.microsoft.com/office/powerpoint/2010/main" val="30174937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13</a:t>
            </a:fld>
            <a:endParaRPr lang="en-US"/>
          </a:p>
        </p:txBody>
      </p:sp>
    </p:spTree>
    <p:extLst>
      <p:ext uri="{BB962C8B-B14F-4D97-AF65-F5344CB8AC3E}">
        <p14:creationId xmlns:p14="http://schemas.microsoft.com/office/powerpoint/2010/main" val="23075934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Lethal dose of each drug (represented</a:t>
            </a:r>
            <a:r>
              <a:rPr lang="en-US" baseline="0"/>
              <a:t> by artificial sweetener)</a:t>
            </a:r>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14</a:t>
            </a:fld>
            <a:endParaRPr lang="en-US"/>
          </a:p>
        </p:txBody>
      </p:sp>
    </p:spTree>
    <p:extLst>
      <p:ext uri="{BB962C8B-B14F-4D97-AF65-F5344CB8AC3E}">
        <p14:creationId xmlns:p14="http://schemas.microsoft.com/office/powerpoint/2010/main" val="38771926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15</a:t>
            </a:fld>
            <a:endParaRPr lang="en-US"/>
          </a:p>
        </p:txBody>
      </p:sp>
    </p:spTree>
    <p:extLst>
      <p:ext uri="{BB962C8B-B14F-4D97-AF65-F5344CB8AC3E}">
        <p14:creationId xmlns:p14="http://schemas.microsoft.com/office/powerpoint/2010/main" val="20576707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t>Find</a:t>
            </a:r>
            <a:r>
              <a:rPr lang="en-US" sz="1200" baseline="0"/>
              <a:t> interview of how people become addicted to opioids/heroin </a:t>
            </a:r>
          </a:p>
          <a:p>
            <a:endParaRPr lang="en-US" sz="1200" baseline="0"/>
          </a:p>
        </p:txBody>
      </p:sp>
      <p:sp>
        <p:nvSpPr>
          <p:cNvPr id="4" name="Slide Number Placeholder 3"/>
          <p:cNvSpPr>
            <a:spLocks noGrp="1"/>
          </p:cNvSpPr>
          <p:nvPr>
            <p:ph type="sldNum" sz="quarter" idx="10"/>
          </p:nvPr>
        </p:nvSpPr>
        <p:spPr/>
        <p:txBody>
          <a:bodyPr/>
          <a:lstStyle/>
          <a:p>
            <a:fld id="{94B75408-F5B8-4C4C-9B13-5169A5B583A0}" type="slidenum">
              <a:rPr lang="en-US" smtClean="0"/>
              <a:t>18</a:t>
            </a:fld>
            <a:endParaRPr lang="en-US"/>
          </a:p>
        </p:txBody>
      </p:sp>
    </p:spTree>
    <p:extLst>
      <p:ext uri="{BB962C8B-B14F-4D97-AF65-F5344CB8AC3E}">
        <p14:creationId xmlns:p14="http://schemas.microsoft.com/office/powerpoint/2010/main" val="28855527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Talking points for Mentees</a:t>
            </a:r>
            <a:r>
              <a:rPr lang="en-US" baseline="0"/>
              <a:t> </a:t>
            </a:r>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19</a:t>
            </a:fld>
            <a:endParaRPr lang="en-US"/>
          </a:p>
        </p:txBody>
      </p:sp>
    </p:spTree>
    <p:extLst>
      <p:ext uri="{BB962C8B-B14F-4D97-AF65-F5344CB8AC3E}">
        <p14:creationId xmlns:p14="http://schemas.microsoft.com/office/powerpoint/2010/main" val="23472143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7"/>
        <p:cNvGrpSpPr/>
        <p:nvPr/>
      </p:nvGrpSpPr>
      <p:grpSpPr>
        <a:xfrm>
          <a:off x="0" y="0"/>
          <a:ext cx="0" cy="0"/>
          <a:chOff x="0" y="0"/>
          <a:chExt cx="0" cy="0"/>
        </a:xfrm>
      </p:grpSpPr>
      <p:sp>
        <p:nvSpPr>
          <p:cNvPr id="1778" name="Shape 1778"/>
          <p:cNvSpPr>
            <a:spLocks noGrp="1" noRot="1" noChangeAspect="1"/>
          </p:cNvSpPr>
          <p:nvPr>
            <p:ph type="sldImg" idx="2"/>
          </p:nvPr>
        </p:nvSpPr>
        <p:spPr>
          <a:xfrm>
            <a:off x="1371600" y="1143000"/>
            <a:ext cx="41148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79" name="Shape 1779"/>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200" b="0" i="0" u="none" strike="noStrike" cap="none" dirty="0">
              <a:solidFill>
                <a:schemeClr val="dk1"/>
              </a:solidFill>
              <a:latin typeface="Calibri"/>
              <a:ea typeface="Calibri"/>
              <a:cs typeface="Calibri"/>
              <a:sym typeface="Calibri"/>
            </a:endParaRPr>
          </a:p>
        </p:txBody>
      </p:sp>
      <p:sp>
        <p:nvSpPr>
          <p:cNvPr id="1780" name="Shape 1780"/>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a:solidFill>
                  <a:schemeClr val="dk1"/>
                </a:solidFill>
                <a:latin typeface="Calibri"/>
                <a:ea typeface="Calibri"/>
                <a:cs typeface="Calibri"/>
                <a:sym typeface="Calibri"/>
              </a:rPr>
              <a:t>23</a:t>
            </a:fld>
            <a:endParaRPr sz="1200">
              <a:solidFill>
                <a:schemeClr val="dk1"/>
              </a:solidFill>
              <a:latin typeface="Calibri"/>
              <a:ea typeface="Calibri"/>
              <a:cs typeface="Calibri"/>
              <a:sym typeface="Calibri"/>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2</a:t>
            </a:fld>
            <a:endParaRPr lang="en-US"/>
          </a:p>
        </p:txBody>
      </p:sp>
    </p:spTree>
    <p:extLst>
      <p:ext uri="{BB962C8B-B14F-4D97-AF65-F5344CB8AC3E}">
        <p14:creationId xmlns:p14="http://schemas.microsoft.com/office/powerpoint/2010/main" val="273451959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24</a:t>
            </a:fld>
            <a:endParaRPr lang="en-US"/>
          </a:p>
        </p:txBody>
      </p:sp>
    </p:spTree>
    <p:extLst>
      <p:ext uri="{BB962C8B-B14F-4D97-AF65-F5344CB8AC3E}">
        <p14:creationId xmlns:p14="http://schemas.microsoft.com/office/powerpoint/2010/main" val="35560245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0"/>
        <p:cNvGrpSpPr/>
        <p:nvPr/>
      </p:nvGrpSpPr>
      <p:grpSpPr>
        <a:xfrm>
          <a:off x="0" y="0"/>
          <a:ext cx="0" cy="0"/>
          <a:chOff x="0" y="0"/>
          <a:chExt cx="0" cy="0"/>
        </a:xfrm>
      </p:grpSpPr>
      <p:sp>
        <p:nvSpPr>
          <p:cNvPr id="1791" name="Shape 1791"/>
          <p:cNvSpPr>
            <a:spLocks noGrp="1" noRot="1" noChangeAspect="1"/>
          </p:cNvSpPr>
          <p:nvPr>
            <p:ph type="sldImg" idx="2"/>
          </p:nvPr>
        </p:nvSpPr>
        <p:spPr>
          <a:xfrm>
            <a:off x="1371600" y="1143000"/>
            <a:ext cx="41148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92" name="Shape 1792"/>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r>
              <a:rPr lang="en-US" sz="1200" b="0" i="0" u="none" strike="noStrike" kern="1200" baseline="0">
                <a:solidFill>
                  <a:schemeClr val="tx1"/>
                </a:solidFill>
                <a:latin typeface="+mn-lt"/>
                <a:ea typeface="+mn-ea"/>
                <a:cs typeface="+mn-cs"/>
              </a:rPr>
              <a:t>Williams M, Villarreal A, </a:t>
            </a:r>
            <a:r>
              <a:rPr lang="en-US" sz="1200" b="0" i="0" u="none" strike="noStrike" kern="1200" baseline="0" err="1">
                <a:solidFill>
                  <a:schemeClr val="tx1"/>
                </a:solidFill>
                <a:latin typeface="+mn-lt"/>
                <a:ea typeface="+mn-ea"/>
                <a:cs typeface="+mn-cs"/>
              </a:rPr>
              <a:t>Bozhilov</a:t>
            </a:r>
            <a:r>
              <a:rPr lang="en-US" sz="1200" b="0" i="0" u="none" strike="noStrike" kern="1200" baseline="0">
                <a:solidFill>
                  <a:schemeClr val="tx1"/>
                </a:solidFill>
                <a:latin typeface="+mn-lt"/>
                <a:ea typeface="+mn-ea"/>
                <a:cs typeface="+mn-cs"/>
              </a:rPr>
              <a:t> K, Lin S, Talbot P (2013) Metal and Silicate Particles Including Nanoparticles Are Present in Electronic Cigarette</a:t>
            </a:r>
          </a:p>
          <a:p>
            <a:r>
              <a:rPr lang="en-US" sz="1200" b="0" i="0" u="none" strike="noStrike" kern="1200" baseline="0">
                <a:solidFill>
                  <a:schemeClr val="tx1"/>
                </a:solidFill>
                <a:latin typeface="+mn-lt"/>
                <a:ea typeface="+mn-ea"/>
                <a:cs typeface="+mn-cs"/>
              </a:rPr>
              <a:t>Cartomizer Fluid and Aerosol. </a:t>
            </a:r>
            <a:r>
              <a:rPr lang="en-US" sz="1200" b="0" i="0" u="none" strike="noStrike" kern="1200" baseline="0" err="1">
                <a:solidFill>
                  <a:schemeClr val="tx1"/>
                </a:solidFill>
                <a:latin typeface="+mn-lt"/>
                <a:ea typeface="+mn-ea"/>
                <a:cs typeface="+mn-cs"/>
              </a:rPr>
              <a:t>PLoS</a:t>
            </a:r>
            <a:r>
              <a:rPr lang="en-US" sz="1200" b="0" i="0" u="none" strike="noStrike" kern="1200" baseline="0">
                <a:solidFill>
                  <a:schemeClr val="tx1"/>
                </a:solidFill>
                <a:latin typeface="+mn-lt"/>
                <a:ea typeface="+mn-ea"/>
                <a:cs typeface="+mn-cs"/>
              </a:rPr>
              <a:t> ONE 8(3): e57987. doi:10.1371/journal.pone.0057987</a:t>
            </a:r>
          </a:p>
          <a:p>
            <a:endParaRPr lang="en-US" sz="1200" b="0" i="0" u="none" strike="noStrike" kern="1200" cap="none" baseline="0">
              <a:solidFill>
                <a:schemeClr val="tx1"/>
              </a:solidFill>
              <a:latin typeface="+mn-lt"/>
              <a:ea typeface="+mn-ea"/>
              <a:cs typeface="+mn-cs"/>
              <a:sym typeface="Calibri"/>
            </a:endParaRPr>
          </a:p>
          <a:p>
            <a:pPr lvl="0"/>
            <a:r>
              <a:rPr lang="en-US" sz="1200">
                <a:latin typeface="Calibri" panose="020F0502020204030204" pitchFamily="34" charset="0"/>
                <a:cs typeface="Calibri" panose="020F0502020204030204" pitchFamily="34" charset="0"/>
              </a:rPr>
              <a:t>- More powerful E-</a:t>
            </a:r>
            <a:r>
              <a:rPr lang="en-US" sz="1200" err="1">
                <a:latin typeface="Calibri" panose="020F0502020204030204" pitchFamily="34" charset="0"/>
                <a:cs typeface="Calibri" panose="020F0502020204030204" pitchFamily="34" charset="0"/>
              </a:rPr>
              <a:t>ciggs</a:t>
            </a:r>
            <a:r>
              <a:rPr lang="en-US" sz="1200">
                <a:latin typeface="Calibri" panose="020F0502020204030204" pitchFamily="34" charset="0"/>
                <a:cs typeface="Calibri" panose="020F0502020204030204" pitchFamily="34" charset="0"/>
              </a:rPr>
              <a:t> heat nicotine liquid hot enough to produce cancer-causing carcinogens such as formaldehyde and acetaldehyde </a:t>
            </a:r>
          </a:p>
          <a:p>
            <a:pPr lvl="0"/>
            <a:r>
              <a:rPr lang="en-US" sz="1200">
                <a:latin typeface="Calibri" panose="020F0502020204030204" pitchFamily="34" charset="0"/>
                <a:cs typeface="Calibri" panose="020F0502020204030204" pitchFamily="34" charset="0"/>
              </a:rPr>
              <a:t>- E-</a:t>
            </a:r>
            <a:r>
              <a:rPr lang="en-US" sz="1200" err="1">
                <a:latin typeface="Calibri" panose="020F0502020204030204" pitchFamily="34" charset="0"/>
                <a:cs typeface="Calibri" panose="020F0502020204030204" pitchFamily="34" charset="0"/>
              </a:rPr>
              <a:t>cigg</a:t>
            </a:r>
            <a:r>
              <a:rPr lang="en-US" sz="1200">
                <a:latin typeface="Calibri" panose="020F0502020204030204" pitchFamily="34" charset="0"/>
                <a:cs typeface="Calibri" panose="020F0502020204030204" pitchFamily="34" charset="0"/>
              </a:rPr>
              <a:t> vapor may decrease your body's ability to fight infections </a:t>
            </a:r>
          </a:p>
          <a:p>
            <a:pPr lvl="0"/>
            <a:r>
              <a:rPr lang="en-US" sz="1200">
                <a:latin typeface="Calibri" panose="020F0502020204030204" pitchFamily="34" charset="0"/>
                <a:cs typeface="Calibri" panose="020F0502020204030204" pitchFamily="34" charset="0"/>
              </a:rPr>
              <a:t>- Tobacco isn’t burned in E-</a:t>
            </a:r>
            <a:r>
              <a:rPr lang="en-US" sz="1200" err="1">
                <a:latin typeface="Calibri" panose="020F0502020204030204" pitchFamily="34" charset="0"/>
                <a:cs typeface="Calibri" panose="020F0502020204030204" pitchFamily="34" charset="0"/>
              </a:rPr>
              <a:t>ciggs</a:t>
            </a:r>
            <a:r>
              <a:rPr lang="en-US" sz="1200">
                <a:latin typeface="Calibri" panose="020F0502020204030204" pitchFamily="34" charset="0"/>
                <a:cs typeface="Calibri" panose="020F0502020204030204" pitchFamily="34" charset="0"/>
              </a:rPr>
              <a:t> and does not contain conventional chemicals found in cigarettes which is why people think its safe </a:t>
            </a:r>
          </a:p>
          <a:p>
            <a:pPr marL="171450" lvl="0" indent="-171450">
              <a:buFontTx/>
              <a:buChar char="-"/>
            </a:pPr>
            <a:r>
              <a:rPr lang="en-US" sz="1200">
                <a:latin typeface="Calibri" panose="020F0502020204030204" pitchFamily="34" charset="0"/>
                <a:cs typeface="Calibri" panose="020F0502020204030204" pitchFamily="34" charset="0"/>
              </a:rPr>
              <a:t>Cartridges aren’t regulated by FDA. Cartridges contain diethylene glycol, which can cause death, if using E-</a:t>
            </a:r>
            <a:r>
              <a:rPr lang="en-US" sz="1200" err="1">
                <a:latin typeface="Calibri" panose="020F0502020204030204" pitchFamily="34" charset="0"/>
                <a:cs typeface="Calibri" panose="020F0502020204030204" pitchFamily="34" charset="0"/>
              </a:rPr>
              <a:t>ciggs</a:t>
            </a:r>
            <a:endParaRPr lang="en-US" sz="1200">
              <a:latin typeface="Calibri" panose="020F0502020204030204" pitchFamily="34" charset="0"/>
              <a:cs typeface="Calibri" panose="020F0502020204030204" pitchFamily="34" charset="0"/>
            </a:endParaRPr>
          </a:p>
          <a:p>
            <a:pPr marL="171450" lvl="0" indent="-171450">
              <a:buFontTx/>
              <a:buChar char="-"/>
            </a:pPr>
            <a:endParaRPr lang="en-US" sz="1200">
              <a:latin typeface="Calibri" panose="020F0502020204030204" pitchFamily="34" charset="0"/>
              <a:cs typeface="Calibri" panose="020F0502020204030204" pitchFamily="34" charset="0"/>
            </a:endParaRPr>
          </a:p>
          <a:p>
            <a:pPr marL="171450" lvl="0" indent="-171450">
              <a:buFontTx/>
              <a:buChar char="-"/>
            </a:pPr>
            <a:r>
              <a:rPr lang="en-US" sz="1200">
                <a:latin typeface="Calibri" panose="020F0502020204030204" pitchFamily="34" charset="0"/>
                <a:cs typeface="Calibri" panose="020F0502020204030204" pitchFamily="34" charset="0"/>
              </a:rPr>
              <a:t>Fibrosis </a:t>
            </a:r>
            <a:r>
              <a:rPr lang="en-US" sz="1200" err="1">
                <a:latin typeface="Calibri" panose="020F0502020204030204" pitchFamily="34" charset="0"/>
                <a:cs typeface="Calibri" panose="020F0502020204030204" pitchFamily="34" charset="0"/>
              </a:rPr>
              <a:t>pulmonar</a:t>
            </a:r>
            <a:r>
              <a:rPr lang="en-US" sz="1200">
                <a:latin typeface="Calibri" panose="020F0502020204030204" pitchFamily="34" charset="0"/>
                <a:cs typeface="Calibri" panose="020F0502020204030204" pitchFamily="34" charset="0"/>
              </a:rPr>
              <a:t> -&gt; </a:t>
            </a:r>
            <a:r>
              <a:rPr lang="en-US" sz="1200" err="1">
                <a:latin typeface="Calibri" panose="020F0502020204030204" pitchFamily="34" charset="0"/>
                <a:cs typeface="Calibri" panose="020F0502020204030204" pitchFamily="34" charset="0"/>
              </a:rPr>
              <a:t>más</a:t>
            </a:r>
            <a:r>
              <a:rPr lang="en-US" sz="1200">
                <a:latin typeface="Calibri" panose="020F0502020204030204" pitchFamily="34" charset="0"/>
                <a:cs typeface="Calibri" panose="020F0502020204030204" pitchFamily="34" charset="0"/>
              </a:rPr>
              <a:t> </a:t>
            </a:r>
            <a:r>
              <a:rPr lang="en-US" sz="1200" err="1">
                <a:latin typeface="Calibri" panose="020F0502020204030204" pitchFamily="34" charset="0"/>
                <a:cs typeface="Calibri" panose="020F0502020204030204" pitchFamily="34" charset="0"/>
              </a:rPr>
              <a:t>dificultad</a:t>
            </a:r>
            <a:r>
              <a:rPr lang="en-US" sz="1200">
                <a:latin typeface="Calibri" panose="020F0502020204030204" pitchFamily="34" charset="0"/>
                <a:cs typeface="Calibri" panose="020F0502020204030204" pitchFamily="34" charset="0"/>
              </a:rPr>
              <a:t> de </a:t>
            </a:r>
            <a:r>
              <a:rPr lang="en-US" sz="1200" err="1">
                <a:latin typeface="Calibri" panose="020F0502020204030204" pitchFamily="34" charset="0"/>
                <a:cs typeface="Calibri" panose="020F0502020204030204" pitchFamily="34" charset="0"/>
              </a:rPr>
              <a:t>respirar</a:t>
            </a:r>
            <a:endParaRPr lang="en-US" sz="1200">
              <a:latin typeface="Calibri" panose="020F0502020204030204" pitchFamily="34" charset="0"/>
              <a:cs typeface="Calibri" panose="020F0502020204030204" pitchFamily="34" charset="0"/>
            </a:endParaRPr>
          </a:p>
          <a:p>
            <a:pPr marL="171450" lvl="0" indent="-171450">
              <a:buFontTx/>
              <a:buChar char="-"/>
            </a:pPr>
            <a:r>
              <a:rPr lang="en-US" sz="1200" err="1">
                <a:latin typeface="Calibri" panose="020F0502020204030204" pitchFamily="34" charset="0"/>
                <a:cs typeface="Calibri" panose="020F0502020204030204" pitchFamily="34" charset="0"/>
              </a:rPr>
              <a:t>Neumoconiosis</a:t>
            </a:r>
            <a:r>
              <a:rPr lang="en-US" sz="1200">
                <a:latin typeface="Calibri" panose="020F0502020204030204" pitchFamily="34" charset="0"/>
                <a:cs typeface="Calibri" panose="020F0502020204030204" pitchFamily="34" charset="0"/>
              </a:rPr>
              <a:t> -&gt; </a:t>
            </a:r>
            <a:r>
              <a:rPr lang="en-US" sz="1200" err="1">
                <a:latin typeface="Calibri" panose="020F0502020204030204" pitchFamily="34" charset="0"/>
                <a:cs typeface="Calibri" panose="020F0502020204030204" pitchFamily="34" charset="0"/>
              </a:rPr>
              <a:t>enfermedad</a:t>
            </a:r>
            <a:r>
              <a:rPr lang="en-US" sz="1200">
                <a:latin typeface="Calibri" panose="020F0502020204030204" pitchFamily="34" charset="0"/>
                <a:cs typeface="Calibri" panose="020F0502020204030204" pitchFamily="34" charset="0"/>
              </a:rPr>
              <a:t> que </a:t>
            </a:r>
            <a:r>
              <a:rPr lang="en-US" sz="1200" err="1">
                <a:latin typeface="Calibri" panose="020F0502020204030204" pitchFamily="34" charset="0"/>
                <a:cs typeface="Calibri" panose="020F0502020204030204" pitchFamily="34" charset="0"/>
              </a:rPr>
              <a:t>puede</a:t>
            </a:r>
            <a:r>
              <a:rPr lang="en-US" sz="1200" b="0" i="0" u="none" strike="noStrike" cap="none">
                <a:solidFill>
                  <a:schemeClr val="dk1"/>
                </a:solidFill>
                <a:latin typeface="Calibri"/>
                <a:cs typeface="Calibri"/>
                <a:sym typeface="Calibri"/>
              </a:rPr>
              <a:t> </a:t>
            </a:r>
            <a:r>
              <a:rPr lang="en-US" sz="1200" b="0" i="0" u="none" strike="noStrike" cap="none" err="1">
                <a:solidFill>
                  <a:schemeClr val="dk1"/>
                </a:solidFill>
                <a:latin typeface="Calibri"/>
                <a:cs typeface="Calibri"/>
                <a:sym typeface="Calibri"/>
              </a:rPr>
              <a:t>causar</a:t>
            </a:r>
            <a:r>
              <a:rPr lang="en-US" sz="1200" b="0" i="0" u="none" strike="noStrike" cap="none">
                <a:solidFill>
                  <a:schemeClr val="dk1"/>
                </a:solidFill>
                <a:latin typeface="Calibri"/>
                <a:cs typeface="Calibri"/>
                <a:sym typeface="Calibri"/>
              </a:rPr>
              <a:t> </a:t>
            </a:r>
            <a:r>
              <a:rPr lang="en-US" sz="1200" b="0" i="0" u="none" strike="noStrike" cap="none" err="1">
                <a:solidFill>
                  <a:schemeClr val="dk1"/>
                </a:solidFill>
                <a:latin typeface="Calibri"/>
                <a:cs typeface="Calibri"/>
                <a:sym typeface="Calibri"/>
              </a:rPr>
              <a:t>inflamación</a:t>
            </a:r>
            <a:r>
              <a:rPr lang="en-US" sz="1200" b="0" i="0" u="none" strike="noStrike" cap="none">
                <a:solidFill>
                  <a:schemeClr val="dk1"/>
                </a:solidFill>
                <a:latin typeface="Calibri"/>
                <a:cs typeface="Calibri"/>
                <a:sym typeface="Calibri"/>
              </a:rPr>
              <a:t>, </a:t>
            </a:r>
            <a:r>
              <a:rPr lang="en-US" sz="1200" b="0" i="0" u="none" strike="noStrike" cap="none" err="1">
                <a:solidFill>
                  <a:schemeClr val="dk1"/>
                </a:solidFill>
                <a:latin typeface="Calibri"/>
                <a:cs typeface="Calibri"/>
                <a:sym typeface="Calibri"/>
              </a:rPr>
              <a:t>tos</a:t>
            </a:r>
            <a:r>
              <a:rPr lang="en-US" sz="1200" b="0" i="0" u="none" strike="noStrike" cap="none">
                <a:solidFill>
                  <a:schemeClr val="dk1"/>
                </a:solidFill>
                <a:latin typeface="Calibri"/>
                <a:cs typeface="Calibri"/>
                <a:sym typeface="Calibri"/>
              </a:rPr>
              <a:t>, y fibrosis</a:t>
            </a:r>
            <a:endParaRPr lang="en-US" sz="1200">
              <a:latin typeface="Calibri" panose="020F0502020204030204" pitchFamily="34" charset="0"/>
              <a:cs typeface="Calibri" panose="020F0502020204030204" pitchFamily="34" charset="0"/>
            </a:endParaRPr>
          </a:p>
        </p:txBody>
      </p:sp>
      <p:sp>
        <p:nvSpPr>
          <p:cNvPr id="1793" name="Shape 1793"/>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a:solidFill>
                  <a:schemeClr val="dk1"/>
                </a:solidFill>
                <a:latin typeface="Calibri"/>
                <a:ea typeface="Calibri"/>
                <a:cs typeface="Calibri"/>
                <a:sym typeface="Calibri"/>
              </a:rPr>
              <a:t>25</a:t>
            </a:fld>
            <a:endParaRPr sz="1200">
              <a:solidFill>
                <a:schemeClr val="dk1"/>
              </a:solidFill>
              <a:latin typeface="Calibri"/>
              <a:ea typeface="Calibri"/>
              <a:cs typeface="Calibri"/>
              <a:sym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0"/>
        <p:cNvGrpSpPr/>
        <p:nvPr/>
      </p:nvGrpSpPr>
      <p:grpSpPr>
        <a:xfrm>
          <a:off x="0" y="0"/>
          <a:ext cx="0" cy="0"/>
          <a:chOff x="0" y="0"/>
          <a:chExt cx="0" cy="0"/>
        </a:xfrm>
      </p:grpSpPr>
      <p:sp>
        <p:nvSpPr>
          <p:cNvPr id="1791" name="Shape 1791"/>
          <p:cNvSpPr>
            <a:spLocks noGrp="1" noRot="1" noChangeAspect="1"/>
          </p:cNvSpPr>
          <p:nvPr>
            <p:ph type="sldImg" idx="2"/>
          </p:nvPr>
        </p:nvSpPr>
        <p:spPr>
          <a:xfrm>
            <a:off x="1371600" y="1143000"/>
            <a:ext cx="41148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92" name="Shape 1792"/>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200" b="0" i="0" u="none" strike="noStrike" cap="none">
                <a:solidFill>
                  <a:schemeClr val="dk1"/>
                </a:solidFill>
                <a:latin typeface="+mn-lt"/>
                <a:ea typeface="Calibri"/>
                <a:cs typeface="Calibri"/>
                <a:sym typeface="Calibri"/>
              </a:rPr>
              <a:t>https://www.nbcnews.com/storyline/americas-heroin-epidemic/feds-issue-warning-plague-synthetic-weed-laced-rat-poison-spreads-n865026</a:t>
            </a:r>
          </a:p>
          <a:p>
            <a:pPr marL="0" marR="0" lvl="0" indent="0" algn="l" rtl="0">
              <a:spcBef>
                <a:spcPts val="0"/>
              </a:spcBef>
              <a:spcAft>
                <a:spcPts val="0"/>
              </a:spcAft>
              <a:buNone/>
            </a:pPr>
            <a:r>
              <a:rPr lang="en-US" sz="1200" b="0" i="0" u="none" strike="noStrike" cap="none">
                <a:solidFill>
                  <a:schemeClr val="dk1"/>
                </a:solidFill>
                <a:latin typeface="+mn-lt"/>
                <a:ea typeface="Calibri"/>
                <a:cs typeface="Calibri"/>
                <a:sym typeface="Calibri"/>
              </a:rPr>
              <a:t>http://</a:t>
            </a:r>
            <a:r>
              <a:rPr lang="en-US" sz="1200" b="0" i="0" u="none" strike="noStrike" cap="none" err="1">
                <a:solidFill>
                  <a:schemeClr val="dk1"/>
                </a:solidFill>
                <a:latin typeface="+mn-lt"/>
                <a:ea typeface="Calibri"/>
                <a:cs typeface="Calibri"/>
                <a:sym typeface="Calibri"/>
              </a:rPr>
              <a:t>www.drugpolicy.org</a:t>
            </a:r>
            <a:r>
              <a:rPr lang="en-US" sz="1200" b="0" i="0" u="none" strike="noStrike" cap="none">
                <a:solidFill>
                  <a:schemeClr val="dk1"/>
                </a:solidFill>
                <a:latin typeface="+mn-lt"/>
                <a:ea typeface="Calibri"/>
                <a:cs typeface="Calibri"/>
                <a:sym typeface="Calibri"/>
              </a:rPr>
              <a:t>/sites/default/files/</a:t>
            </a:r>
            <a:r>
              <a:rPr lang="en-US" sz="1200" b="0" i="0" u="none" strike="noStrike" cap="none" err="1">
                <a:solidFill>
                  <a:schemeClr val="dk1"/>
                </a:solidFill>
                <a:latin typeface="+mn-lt"/>
                <a:ea typeface="Calibri"/>
                <a:cs typeface="Calibri"/>
                <a:sym typeface="Calibri"/>
              </a:rPr>
              <a:t>Synthetic_Cannabinoid_Fact_Sheet.pdf</a:t>
            </a:r>
            <a:endParaRPr sz="1200" b="0" i="0" u="none" strike="noStrike" cap="none">
              <a:solidFill>
                <a:schemeClr val="dk1"/>
              </a:solidFill>
              <a:latin typeface="Calibri"/>
              <a:ea typeface="Calibri"/>
              <a:cs typeface="Calibri"/>
              <a:sym typeface="Calibri"/>
            </a:endParaRPr>
          </a:p>
        </p:txBody>
      </p:sp>
      <p:sp>
        <p:nvSpPr>
          <p:cNvPr id="1793" name="Shape 1793"/>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a:solidFill>
                  <a:schemeClr val="dk1"/>
                </a:solidFill>
                <a:latin typeface="Calibri"/>
                <a:ea typeface="Calibri"/>
                <a:cs typeface="Calibri"/>
                <a:sym typeface="Calibri"/>
              </a:rPr>
              <a:t>26</a:t>
            </a:fld>
            <a:endParaRPr sz="1200">
              <a:solidFill>
                <a:schemeClr val="dk1"/>
              </a:solidFill>
              <a:latin typeface="Calibri"/>
              <a:ea typeface="Calibri"/>
              <a:cs typeface="Calibri"/>
              <a:sym typeface="Calibri"/>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30</a:t>
            </a:fld>
            <a:endParaRPr lang="en-US"/>
          </a:p>
        </p:txBody>
      </p:sp>
    </p:spTree>
    <p:extLst>
      <p:ext uri="{BB962C8B-B14F-4D97-AF65-F5344CB8AC3E}">
        <p14:creationId xmlns:p14="http://schemas.microsoft.com/office/powerpoint/2010/main" val="29066969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31</a:t>
            </a:fld>
            <a:endParaRPr lang="en-US"/>
          </a:p>
        </p:txBody>
      </p:sp>
    </p:spTree>
    <p:extLst>
      <p:ext uri="{BB962C8B-B14F-4D97-AF65-F5344CB8AC3E}">
        <p14:creationId xmlns:p14="http://schemas.microsoft.com/office/powerpoint/2010/main" val="153388354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33</a:t>
            </a:fld>
            <a:endParaRPr lang="en-US"/>
          </a:p>
        </p:txBody>
      </p:sp>
    </p:spTree>
    <p:extLst>
      <p:ext uri="{BB962C8B-B14F-4D97-AF65-F5344CB8AC3E}">
        <p14:creationId xmlns:p14="http://schemas.microsoft.com/office/powerpoint/2010/main" val="366077649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35</a:t>
            </a:fld>
            <a:endParaRPr lang="en-US"/>
          </a:p>
        </p:txBody>
      </p:sp>
    </p:spTree>
    <p:extLst>
      <p:ext uri="{BB962C8B-B14F-4D97-AF65-F5344CB8AC3E}">
        <p14:creationId xmlns:p14="http://schemas.microsoft.com/office/powerpoint/2010/main" val="22308137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Does</a:t>
            </a:r>
            <a:r>
              <a:rPr lang="en-US" baseline="0"/>
              <a:t> anyone know the name of the medication in cough syrup?</a:t>
            </a:r>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37</a:t>
            </a:fld>
            <a:endParaRPr lang="en-US"/>
          </a:p>
        </p:txBody>
      </p:sp>
    </p:spTree>
    <p:extLst>
      <p:ext uri="{BB962C8B-B14F-4D97-AF65-F5344CB8AC3E}">
        <p14:creationId xmlns:p14="http://schemas.microsoft.com/office/powerpoint/2010/main" val="413122005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National Institute on Drug Abuse estimates the intentional abuse of OTC cough medicine among tenth and twelfth graders is at 3.0% and 4.0% from data collected in 2016.</a:t>
            </a:r>
          </a:p>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38</a:t>
            </a:fld>
            <a:endParaRPr lang="en-US"/>
          </a:p>
        </p:txBody>
      </p:sp>
    </p:spTree>
    <p:extLst>
      <p:ext uri="{BB962C8B-B14F-4D97-AF65-F5344CB8AC3E}">
        <p14:creationId xmlns:p14="http://schemas.microsoft.com/office/powerpoint/2010/main" val="225815225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39</a:t>
            </a:fld>
            <a:endParaRPr lang="en-US"/>
          </a:p>
        </p:txBody>
      </p:sp>
    </p:spTree>
    <p:extLst>
      <p:ext uri="{BB962C8B-B14F-4D97-AF65-F5344CB8AC3E}">
        <p14:creationId xmlns:p14="http://schemas.microsoft.com/office/powerpoint/2010/main" val="20168604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t>Talking points for</a:t>
            </a:r>
            <a:r>
              <a:rPr lang="en-US" b="1" baseline="0"/>
              <a:t> facilitator</a:t>
            </a:r>
          </a:p>
          <a:p>
            <a:endParaRPr lang="en-US" b="1"/>
          </a:p>
          <a:p>
            <a:r>
              <a:rPr lang="en-US" b="1"/>
              <a:t>Sources:</a:t>
            </a:r>
          </a:p>
          <a:p>
            <a:pPr marL="228600" indent="-228600">
              <a:buFont typeface="+mj-lt"/>
              <a:buAutoNum type="arabicPeriod"/>
            </a:pPr>
            <a:r>
              <a:rPr lang="en-US" i="0"/>
              <a:t>Substance</a:t>
            </a:r>
            <a:r>
              <a:rPr lang="en-US" i="0" baseline="0"/>
              <a:t> Abuse and Mental Health Services Administration. </a:t>
            </a:r>
            <a:r>
              <a:rPr lang="en-US" i="1"/>
              <a:t>Results from the 2011 National Survey on Drug Use and Health: Summary of National Findings</a:t>
            </a:r>
            <a:r>
              <a:rPr lang="en-US" i="0"/>
              <a:t>,</a:t>
            </a:r>
            <a:r>
              <a:rPr lang="en-US"/>
              <a:t> NSDUH Series H-44, HHS Publication No. (SMA) 12-4713. Rockville, MD: 2012.</a:t>
            </a:r>
          </a:p>
          <a:p>
            <a:pPr marL="228600" indent="-228600">
              <a:buFont typeface="+mj-lt"/>
              <a:buAutoNum type="arabicPeriod"/>
            </a:pPr>
            <a:r>
              <a:rPr lang="en-US"/>
              <a:t>Rx drugs are the most abused drug by teens after alcohol, marijuana, and tobacco:</a:t>
            </a:r>
            <a:r>
              <a:rPr lang="en-US" baseline="0"/>
              <a:t> </a:t>
            </a:r>
            <a:r>
              <a:rPr lang="en-US" baseline="0" err="1"/>
              <a:t>www.drugabuse.gov</a:t>
            </a:r>
            <a:r>
              <a:rPr lang="en-US" baseline="0"/>
              <a:t>/publications/</a:t>
            </a:r>
            <a:r>
              <a:rPr lang="en-US" baseline="0" err="1"/>
              <a:t>drugfacts</a:t>
            </a:r>
            <a:r>
              <a:rPr lang="en-US" baseline="0"/>
              <a:t>/high-school-youth-trends</a:t>
            </a:r>
          </a:p>
          <a:p>
            <a:endParaRPr lang="en-US" baseline="0"/>
          </a:p>
          <a:p>
            <a:r>
              <a:rPr lang="en-US" b="1" baseline="0"/>
              <a:t>Other facts:</a:t>
            </a:r>
          </a:p>
          <a:p>
            <a:r>
              <a:rPr lang="en-US" baseline="0"/>
              <a:t>In 2007, the number of overdose deaths from prescription opioids outnumbered deaths from heroin and cocaine combined. More: </a:t>
            </a:r>
            <a:r>
              <a:rPr lang="en-US">
                <a:hlinkClick r:id="rId3"/>
              </a:rPr>
              <a:t>www.drugabuse.gov/sites/default/files/rrprescription.pdf</a:t>
            </a:r>
            <a:r>
              <a:rPr lang="en-US"/>
              <a:t>.</a:t>
            </a:r>
            <a:endParaRPr lang="en-US" baseline="0"/>
          </a:p>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3</a:t>
            </a:fld>
            <a:endParaRPr lang="en-US"/>
          </a:p>
        </p:txBody>
      </p:sp>
    </p:spTree>
    <p:extLst>
      <p:ext uri="{BB962C8B-B14F-4D97-AF65-F5344CB8AC3E}">
        <p14:creationId xmlns:p14="http://schemas.microsoft.com/office/powerpoint/2010/main" val="211832462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err="1"/>
              <a:t>Caminando</a:t>
            </a:r>
            <a:r>
              <a:rPr lang="en-US"/>
              <a:t> </a:t>
            </a:r>
            <a:r>
              <a:rPr lang="en-US" err="1"/>
              <a:t>casi</a:t>
            </a:r>
            <a:r>
              <a:rPr lang="en-US"/>
              <a:t> </a:t>
            </a:r>
            <a:r>
              <a:rPr lang="en-US" err="1"/>
              <a:t>como</a:t>
            </a:r>
            <a:r>
              <a:rPr lang="en-US"/>
              <a:t> un zombie</a:t>
            </a:r>
          </a:p>
        </p:txBody>
      </p:sp>
      <p:sp>
        <p:nvSpPr>
          <p:cNvPr id="4" name="Slide Number Placeholder 3"/>
          <p:cNvSpPr>
            <a:spLocks noGrp="1"/>
          </p:cNvSpPr>
          <p:nvPr>
            <p:ph type="sldNum" sz="quarter" idx="10"/>
          </p:nvPr>
        </p:nvSpPr>
        <p:spPr/>
        <p:txBody>
          <a:bodyPr/>
          <a:lstStyle/>
          <a:p>
            <a:fld id="{94B75408-F5B8-4C4C-9B13-5169A5B583A0}" type="slidenum">
              <a:rPr lang="en-US" smtClean="0"/>
              <a:t>40</a:t>
            </a:fld>
            <a:endParaRPr lang="en-US"/>
          </a:p>
        </p:txBody>
      </p:sp>
    </p:spTree>
    <p:extLst>
      <p:ext uri="{BB962C8B-B14F-4D97-AF65-F5344CB8AC3E}">
        <p14:creationId xmlns:p14="http://schemas.microsoft.com/office/powerpoint/2010/main" val="102625020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Add picture of MOA – couldn’t find any good pics of MOA on</a:t>
            </a:r>
            <a:r>
              <a:rPr lang="en-US" baseline="0"/>
              <a:t> google so I added some pics</a:t>
            </a:r>
            <a:endParaRPr lang="en-US"/>
          </a:p>
          <a:p>
            <a:r>
              <a:rPr lang="en-US"/>
              <a:t>http://www.philly.com/philly/blogs/healthcare/10-over-the-counter-medicines-abused-by-teens.html</a:t>
            </a:r>
          </a:p>
          <a:p>
            <a:r>
              <a:rPr lang="en-US" err="1"/>
              <a:t>Extracorpóreas</a:t>
            </a:r>
            <a:r>
              <a:rPr lang="en-US"/>
              <a:t> = </a:t>
            </a:r>
            <a:r>
              <a:rPr lang="en-US" err="1"/>
              <a:t>extracorporales</a:t>
            </a:r>
            <a:endParaRPr lang="en-US"/>
          </a:p>
          <a:p>
            <a:endParaRPr lang="en-US"/>
          </a:p>
          <a:p>
            <a:r>
              <a:rPr lang="en-US"/>
              <a:t>**”</a:t>
            </a:r>
            <a:r>
              <a:rPr lang="en-US" err="1"/>
              <a:t>Pasón</a:t>
            </a:r>
            <a:r>
              <a:rPr lang="en-US"/>
              <a:t>” is a Mexican Spanish term, “</a:t>
            </a:r>
            <a:r>
              <a:rPr lang="en-US" err="1"/>
              <a:t>colocón</a:t>
            </a:r>
            <a:r>
              <a:rPr lang="en-US"/>
              <a:t>” (Spain) may also be used, or “</a:t>
            </a:r>
            <a:r>
              <a:rPr lang="en-US" err="1"/>
              <a:t>viaje</a:t>
            </a:r>
            <a:r>
              <a:rPr lang="en-US"/>
              <a:t>”(lit. a trip) as well**</a:t>
            </a:r>
          </a:p>
        </p:txBody>
      </p:sp>
      <p:sp>
        <p:nvSpPr>
          <p:cNvPr id="4" name="Slide Number Placeholder 3"/>
          <p:cNvSpPr>
            <a:spLocks noGrp="1"/>
          </p:cNvSpPr>
          <p:nvPr>
            <p:ph type="sldNum" sz="quarter" idx="10"/>
          </p:nvPr>
        </p:nvSpPr>
        <p:spPr/>
        <p:txBody>
          <a:bodyPr/>
          <a:lstStyle/>
          <a:p>
            <a:fld id="{94B75408-F5B8-4C4C-9B13-5169A5B583A0}" type="slidenum">
              <a:rPr lang="en-US" smtClean="0"/>
              <a:t>43</a:t>
            </a:fld>
            <a:endParaRPr lang="en-US"/>
          </a:p>
        </p:txBody>
      </p:sp>
    </p:spTree>
    <p:extLst>
      <p:ext uri="{BB962C8B-B14F-4D97-AF65-F5344CB8AC3E}">
        <p14:creationId xmlns:p14="http://schemas.microsoft.com/office/powerpoint/2010/main" val="36929991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err="1"/>
              <a:t>Debilidad</a:t>
            </a:r>
            <a:r>
              <a:rPr lang="en-US"/>
              <a:t> -&gt; la persona </a:t>
            </a:r>
            <a:r>
              <a:rPr lang="en-US" err="1"/>
              <a:t>puede</a:t>
            </a:r>
            <a:r>
              <a:rPr lang="en-US" baseline="0"/>
              <a:t> </a:t>
            </a:r>
            <a:r>
              <a:rPr lang="en-US" baseline="0" err="1"/>
              <a:t>parecer</a:t>
            </a:r>
            <a:r>
              <a:rPr lang="en-US" baseline="0"/>
              <a:t> </a:t>
            </a:r>
            <a:r>
              <a:rPr lang="en-US" baseline="0" err="1"/>
              <a:t>medio</a:t>
            </a:r>
            <a:r>
              <a:rPr lang="en-US" baseline="0"/>
              <a:t> </a:t>
            </a:r>
            <a:r>
              <a:rPr lang="en-US" baseline="0" err="1"/>
              <a:t>dormida</a:t>
            </a:r>
            <a:r>
              <a:rPr lang="en-US" baseline="0"/>
              <a:t>, </a:t>
            </a:r>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44</a:t>
            </a:fld>
            <a:endParaRPr lang="en-US"/>
          </a:p>
        </p:txBody>
      </p:sp>
    </p:spTree>
    <p:extLst>
      <p:ext uri="{BB962C8B-B14F-4D97-AF65-F5344CB8AC3E}">
        <p14:creationId xmlns:p14="http://schemas.microsoft.com/office/powerpoint/2010/main" val="22735096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45</a:t>
            </a:fld>
            <a:endParaRPr lang="en-US"/>
          </a:p>
        </p:txBody>
      </p:sp>
    </p:spTree>
    <p:extLst>
      <p:ext uri="{BB962C8B-B14F-4D97-AF65-F5344CB8AC3E}">
        <p14:creationId xmlns:p14="http://schemas.microsoft.com/office/powerpoint/2010/main" val="20576707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Purple drank -&gt; codeine based cough syrup</a:t>
            </a:r>
          </a:p>
        </p:txBody>
      </p:sp>
      <p:sp>
        <p:nvSpPr>
          <p:cNvPr id="4" name="Slide Number Placeholder 3"/>
          <p:cNvSpPr>
            <a:spLocks noGrp="1"/>
          </p:cNvSpPr>
          <p:nvPr>
            <p:ph type="sldNum" sz="quarter" idx="10"/>
          </p:nvPr>
        </p:nvSpPr>
        <p:spPr/>
        <p:txBody>
          <a:bodyPr/>
          <a:lstStyle/>
          <a:p>
            <a:fld id="{94B75408-F5B8-4C4C-9B13-5169A5B583A0}" type="slidenum">
              <a:rPr lang="en-US" smtClean="0"/>
              <a:t>46</a:t>
            </a:fld>
            <a:endParaRPr lang="en-US"/>
          </a:p>
        </p:txBody>
      </p:sp>
    </p:spTree>
    <p:extLst>
      <p:ext uri="{BB962C8B-B14F-4D97-AF65-F5344CB8AC3E}">
        <p14:creationId xmlns:p14="http://schemas.microsoft.com/office/powerpoint/2010/main" val="369299915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ffectLst/>
              </a:rPr>
              <a:t>There are two commonly misused types of stimulants: amphetamines (e.g., Adderall) and methylphenidate (e.g., Ritalin). </a:t>
            </a:r>
          </a:p>
          <a:p>
            <a:endParaRPr lang="en-US">
              <a:effectLst/>
            </a:endParaRPr>
          </a:p>
          <a:p>
            <a:r>
              <a:rPr lang="en-US">
                <a:effectLst/>
              </a:rPr>
              <a:t>In the past, stimulants were used to treat a variety of conditions, including asthma, obesity, and health problems that affect your nervous system. Now, because the risk for misuse and addiction is better understood, doctors prescribe them less often and only for a few health conditions. </a:t>
            </a:r>
          </a:p>
          <a:p>
            <a:endParaRPr lang="en-US">
              <a:effectLst/>
            </a:endParaRPr>
          </a:p>
          <a:p>
            <a:r>
              <a:rPr lang="en-US">
                <a:effectLst/>
              </a:rPr>
              <a:t>They are still prescribed for attention deficit hyperactivity disorder (ADHD), narcolepsy (a sleep disorder), and, in some instances, depression that has not responded to other treatments.</a:t>
            </a:r>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49</a:t>
            </a:fld>
            <a:endParaRPr lang="en-US"/>
          </a:p>
        </p:txBody>
      </p:sp>
    </p:spTree>
    <p:extLst>
      <p:ext uri="{BB962C8B-B14F-4D97-AF65-F5344CB8AC3E}">
        <p14:creationId xmlns:p14="http://schemas.microsoft.com/office/powerpoint/2010/main" val="419128094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Deaths from an overdose of prescription drugs have been on the rise since the early 1990s.</a:t>
            </a:r>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51</a:t>
            </a:fld>
            <a:endParaRPr lang="en-US"/>
          </a:p>
        </p:txBody>
      </p:sp>
    </p:spTree>
    <p:extLst>
      <p:ext uri="{BB962C8B-B14F-4D97-AF65-F5344CB8AC3E}">
        <p14:creationId xmlns:p14="http://schemas.microsoft.com/office/powerpoint/2010/main" val="29643001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52</a:t>
            </a:fld>
            <a:endParaRPr lang="en-US"/>
          </a:p>
        </p:txBody>
      </p:sp>
    </p:spTree>
    <p:extLst>
      <p:ext uri="{BB962C8B-B14F-4D97-AF65-F5344CB8AC3E}">
        <p14:creationId xmlns:p14="http://schemas.microsoft.com/office/powerpoint/2010/main" val="131522340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54</a:t>
            </a:fld>
            <a:endParaRPr lang="en-US"/>
          </a:p>
        </p:txBody>
      </p:sp>
    </p:spTree>
    <p:extLst>
      <p:ext uri="{BB962C8B-B14F-4D97-AF65-F5344CB8AC3E}">
        <p14:creationId xmlns:p14="http://schemas.microsoft.com/office/powerpoint/2010/main" val="22949267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err="1"/>
              <a:t>Cigarrillos</a:t>
            </a:r>
            <a:r>
              <a:rPr lang="en-US"/>
              <a:t> de marihuana = </a:t>
            </a:r>
            <a:r>
              <a:rPr lang="en-US" err="1"/>
              <a:t>porro</a:t>
            </a:r>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55</a:t>
            </a:fld>
            <a:endParaRPr lang="en-US"/>
          </a:p>
        </p:txBody>
      </p:sp>
    </p:spTree>
    <p:extLst>
      <p:ext uri="{BB962C8B-B14F-4D97-AF65-F5344CB8AC3E}">
        <p14:creationId xmlns:p14="http://schemas.microsoft.com/office/powerpoint/2010/main" val="15807017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baseline="0" dirty="0">
                <a:solidFill>
                  <a:schemeClr val="tx1"/>
                </a:solidFill>
                <a:effectLst/>
                <a:latin typeface="+mn-lt"/>
                <a:ea typeface="+mn-ea"/>
                <a:cs typeface="+mn-cs"/>
              </a:rPr>
              <a:t>Talking points for facilitator </a:t>
            </a:r>
            <a:endParaRPr lang="en-US" sz="1200" b="1"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Myth: </a:t>
            </a:r>
            <a:r>
              <a:rPr lang="en-US" sz="1200" kern="1200" dirty="0">
                <a:solidFill>
                  <a:schemeClr val="tx1"/>
                </a:solidFill>
                <a:effectLst/>
                <a:latin typeface="+mn-lt"/>
                <a:ea typeface="+mn-ea"/>
                <a:cs typeface="+mn-cs"/>
              </a:rPr>
              <a:t>Prescription drugs are safer to abuse than other drugs because they are prescribed by a doctor. </a:t>
            </a:r>
          </a:p>
          <a:p>
            <a:pPr lvl="1"/>
            <a:r>
              <a:rPr lang="en-US" sz="1200" b="1" kern="1200" dirty="0">
                <a:solidFill>
                  <a:schemeClr val="tx1"/>
                </a:solidFill>
                <a:effectLst/>
                <a:latin typeface="+mn-lt"/>
                <a:ea typeface="+mn-ea"/>
                <a:cs typeface="+mn-cs"/>
              </a:rPr>
              <a:t>Fact: </a:t>
            </a:r>
            <a:r>
              <a:rPr lang="en-US" sz="1200" kern="1200" dirty="0">
                <a:solidFill>
                  <a:schemeClr val="tx1"/>
                </a:solidFill>
                <a:effectLst/>
                <a:latin typeface="+mn-lt"/>
                <a:ea typeface="+mn-ea"/>
                <a:cs typeface="+mn-cs"/>
              </a:rPr>
              <a:t>When used as prescribed, medications are safe and effective. However, when used in ways not prescribed by a doctor, their effects can be as dangerous as those from illegal drugs. </a:t>
            </a:r>
          </a:p>
          <a:p>
            <a:pPr marL="1085850" lvl="2" indent="-171450">
              <a:buFont typeface="Arial" pitchFamily="34" charset="0"/>
              <a:buChar char="•"/>
            </a:pPr>
            <a:r>
              <a:rPr lang="en-US" sz="1200" i="1" kern="1200" dirty="0">
                <a:solidFill>
                  <a:schemeClr val="tx1"/>
                </a:solidFill>
                <a:effectLst/>
                <a:latin typeface="+mn-lt"/>
                <a:ea typeface="+mn-ea"/>
                <a:cs typeface="+mn-cs"/>
              </a:rPr>
              <a:t>Note: </a:t>
            </a:r>
            <a:r>
              <a:rPr lang="en-US" sz="1200" i="0" kern="1200" dirty="0">
                <a:solidFill>
                  <a:schemeClr val="tx1"/>
                </a:solidFill>
                <a:effectLst/>
                <a:latin typeface="+mn-lt"/>
                <a:ea typeface="+mn-ea"/>
                <a:cs typeface="+mn-cs"/>
              </a:rPr>
              <a:t>P</a:t>
            </a:r>
            <a:r>
              <a:rPr lang="en-US" sz="1200" kern="1200" dirty="0">
                <a:solidFill>
                  <a:schemeClr val="tx1"/>
                </a:solidFill>
                <a:effectLst/>
                <a:latin typeface="+mn-lt"/>
                <a:ea typeface="+mn-ea"/>
                <a:cs typeface="+mn-cs"/>
              </a:rPr>
              <a:t>rescription opioid painkillers affect the brain in the same way that heroin does. Painkillers, if abused, can lead to many of the same negative consequences that heroin does, including addiction and accidental overdose.</a:t>
            </a:r>
          </a:p>
          <a:p>
            <a:r>
              <a:rPr lang="en-US" sz="1200" kern="1200" dirty="0">
                <a:solidFill>
                  <a:schemeClr val="tx1"/>
                </a:solidFill>
                <a:effectLst/>
                <a:latin typeface="+mn-lt"/>
                <a:ea typeface="+mn-ea"/>
                <a:cs typeface="+mn-cs"/>
              </a:rPr>
              <a:t> </a:t>
            </a:r>
          </a:p>
          <a:p>
            <a:r>
              <a:rPr lang="en-US" sz="1200" b="1" kern="1200" dirty="0">
                <a:solidFill>
                  <a:schemeClr val="tx1"/>
                </a:solidFill>
                <a:effectLst/>
                <a:latin typeface="+mn-lt"/>
                <a:ea typeface="+mn-ea"/>
                <a:cs typeface="+mn-cs"/>
              </a:rPr>
              <a:t>Myth: </a:t>
            </a:r>
            <a:r>
              <a:rPr lang="en-US" sz="1200" kern="1200" dirty="0">
                <a:solidFill>
                  <a:schemeClr val="tx1"/>
                </a:solidFill>
                <a:effectLst/>
                <a:latin typeface="+mn-lt"/>
                <a:ea typeface="+mn-ea"/>
                <a:cs typeface="+mn-cs"/>
              </a:rPr>
              <a:t>Using stimulant medications such as Adderall or Ritalin can help teens do well in school by improving focus and energy.</a:t>
            </a:r>
          </a:p>
          <a:p>
            <a:pPr lvl="1"/>
            <a:r>
              <a:rPr lang="en-US" sz="1200" b="1" kern="1200" dirty="0">
                <a:solidFill>
                  <a:schemeClr val="tx1"/>
                </a:solidFill>
                <a:effectLst/>
                <a:latin typeface="+mn-lt"/>
                <a:ea typeface="+mn-ea"/>
                <a:cs typeface="+mn-cs"/>
              </a:rPr>
              <a:t>Fact: </a:t>
            </a:r>
            <a:r>
              <a:rPr lang="en-US" sz="1200" kern="1200" dirty="0">
                <a:solidFill>
                  <a:schemeClr val="tx1"/>
                </a:solidFill>
                <a:effectLst/>
                <a:latin typeface="+mn-lt"/>
                <a:ea typeface="+mn-ea"/>
                <a:cs typeface="+mn-cs"/>
              </a:rPr>
              <a:t>There is no evidence that stimulants help students do better on tests. What’s more, ADHD medications affect the brains of people with ADHD differently than the brains of people without ADHD.</a:t>
            </a:r>
          </a:p>
          <a:p>
            <a:pPr marL="1085850" lvl="2" indent="-171450">
              <a:buFont typeface="Arial" pitchFamily="34" charset="0"/>
              <a:buChar char="•"/>
            </a:pPr>
            <a:r>
              <a:rPr lang="en-US" sz="1200" kern="1200" dirty="0">
                <a:solidFill>
                  <a:schemeClr val="tx1"/>
                </a:solidFill>
                <a:effectLst/>
                <a:latin typeface="+mn-lt"/>
                <a:ea typeface="+mn-ea"/>
                <a:cs typeface="+mn-cs"/>
              </a:rPr>
              <a:t>Learn more:</a:t>
            </a:r>
            <a:r>
              <a:rPr lang="en-US" sz="1200" kern="1200" baseline="0" dirty="0">
                <a:solidFill>
                  <a:schemeClr val="tx1"/>
                </a:solidFill>
                <a:effectLst/>
                <a:latin typeface="+mn-lt"/>
                <a:ea typeface="+mn-ea"/>
                <a:cs typeface="+mn-cs"/>
              </a:rPr>
              <a:t> http://teens.drugabuse.gov/blog/post/prescription-stimulants-affect-people-adhd-differently</a:t>
            </a: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94B75408-F5B8-4C4C-9B13-5169A5B583A0}" type="slidenum">
              <a:rPr lang="en-US" smtClean="0"/>
              <a:t>4</a:t>
            </a:fld>
            <a:endParaRPr lang="en-US"/>
          </a:p>
        </p:txBody>
      </p:sp>
    </p:spTree>
    <p:extLst>
      <p:ext uri="{BB962C8B-B14F-4D97-AF65-F5344CB8AC3E}">
        <p14:creationId xmlns:p14="http://schemas.microsoft.com/office/powerpoint/2010/main" val="22949267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SDRA = ARDS -&gt; fluid builds in lung, less oxygen</a:t>
            </a:r>
          </a:p>
        </p:txBody>
      </p:sp>
      <p:sp>
        <p:nvSpPr>
          <p:cNvPr id="4" name="Slide Number Placeholder 3"/>
          <p:cNvSpPr>
            <a:spLocks noGrp="1"/>
          </p:cNvSpPr>
          <p:nvPr>
            <p:ph type="sldNum" sz="quarter" idx="10"/>
          </p:nvPr>
        </p:nvSpPr>
        <p:spPr/>
        <p:txBody>
          <a:bodyPr/>
          <a:lstStyle/>
          <a:p>
            <a:fld id="{94B75408-F5B8-4C4C-9B13-5169A5B583A0}" type="slidenum">
              <a:rPr lang="en-US" smtClean="0"/>
              <a:t>56</a:t>
            </a:fld>
            <a:endParaRPr lang="en-US"/>
          </a:p>
        </p:txBody>
      </p:sp>
    </p:spTree>
    <p:extLst>
      <p:ext uri="{BB962C8B-B14F-4D97-AF65-F5344CB8AC3E}">
        <p14:creationId xmlns:p14="http://schemas.microsoft.com/office/powerpoint/2010/main" val="56083608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58</a:t>
            </a:fld>
            <a:endParaRPr lang="en-US"/>
          </a:p>
        </p:txBody>
      </p:sp>
    </p:spTree>
    <p:extLst>
      <p:ext uri="{BB962C8B-B14F-4D97-AF65-F5344CB8AC3E}">
        <p14:creationId xmlns:p14="http://schemas.microsoft.com/office/powerpoint/2010/main" val="22949267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60</a:t>
            </a:fld>
            <a:endParaRPr lang="en-US"/>
          </a:p>
        </p:txBody>
      </p:sp>
    </p:spTree>
    <p:extLst>
      <p:ext uri="{BB962C8B-B14F-4D97-AF65-F5344CB8AC3E}">
        <p14:creationId xmlns:p14="http://schemas.microsoft.com/office/powerpoint/2010/main" val="134487358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61</a:t>
            </a:fld>
            <a:endParaRPr lang="en-US"/>
          </a:p>
        </p:txBody>
      </p:sp>
    </p:spTree>
    <p:extLst>
      <p:ext uri="{BB962C8B-B14F-4D97-AF65-F5344CB8AC3E}">
        <p14:creationId xmlns:p14="http://schemas.microsoft.com/office/powerpoint/2010/main" val="18215634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F067F79-0042-4E7E-B14F-5B539CE682A8}" type="slidenum">
              <a:rPr lang="en-US" smtClean="0"/>
              <a:t>62</a:t>
            </a:fld>
            <a:endParaRPr lang="en-US"/>
          </a:p>
        </p:txBody>
      </p:sp>
    </p:spTree>
    <p:extLst>
      <p:ext uri="{BB962C8B-B14F-4D97-AF65-F5344CB8AC3E}">
        <p14:creationId xmlns:p14="http://schemas.microsoft.com/office/powerpoint/2010/main" val="22274772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F067F79-0042-4E7E-B14F-5B539CE682A8}" type="slidenum">
              <a:rPr lang="en-US" smtClean="0"/>
              <a:t>64</a:t>
            </a:fld>
            <a:endParaRPr lang="en-US"/>
          </a:p>
        </p:txBody>
      </p:sp>
    </p:spTree>
    <p:extLst>
      <p:ext uri="{BB962C8B-B14F-4D97-AF65-F5344CB8AC3E}">
        <p14:creationId xmlns:p14="http://schemas.microsoft.com/office/powerpoint/2010/main" val="31594431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66</a:t>
            </a:fld>
            <a:endParaRPr lang="en-US"/>
          </a:p>
        </p:txBody>
      </p:sp>
    </p:spTree>
    <p:extLst>
      <p:ext uri="{BB962C8B-B14F-4D97-AF65-F5344CB8AC3E}">
        <p14:creationId xmlns:p14="http://schemas.microsoft.com/office/powerpoint/2010/main" val="203205959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67</a:t>
            </a:fld>
            <a:endParaRPr lang="en-US"/>
          </a:p>
        </p:txBody>
      </p:sp>
    </p:spTree>
    <p:extLst>
      <p:ext uri="{BB962C8B-B14F-4D97-AF65-F5344CB8AC3E}">
        <p14:creationId xmlns:p14="http://schemas.microsoft.com/office/powerpoint/2010/main" val="22949267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70</a:t>
            </a:fld>
            <a:endParaRPr lang="en-US"/>
          </a:p>
        </p:txBody>
      </p:sp>
    </p:spTree>
    <p:extLst>
      <p:ext uri="{BB962C8B-B14F-4D97-AF65-F5344CB8AC3E}">
        <p14:creationId xmlns:p14="http://schemas.microsoft.com/office/powerpoint/2010/main" val="85656688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https://www.drugabuse.gov/publications/teaching-packets/neurobiology-ecstasy/section-i/1-introduction-long-term-effects-ecstasy</a:t>
            </a:r>
          </a:p>
        </p:txBody>
      </p:sp>
      <p:sp>
        <p:nvSpPr>
          <p:cNvPr id="4" name="Slide Number Placeholder 3"/>
          <p:cNvSpPr>
            <a:spLocks noGrp="1"/>
          </p:cNvSpPr>
          <p:nvPr>
            <p:ph type="sldNum" sz="quarter" idx="10"/>
          </p:nvPr>
        </p:nvSpPr>
        <p:spPr/>
        <p:txBody>
          <a:bodyPr/>
          <a:lstStyle/>
          <a:p>
            <a:fld id="{94B75408-F5B8-4C4C-9B13-5169A5B583A0}" type="slidenum">
              <a:rPr lang="en-US" smtClean="0"/>
              <a:t>73</a:t>
            </a:fld>
            <a:endParaRPr lang="en-US"/>
          </a:p>
        </p:txBody>
      </p:sp>
    </p:spTree>
    <p:extLst>
      <p:ext uri="{BB962C8B-B14F-4D97-AF65-F5344CB8AC3E}">
        <p14:creationId xmlns:p14="http://schemas.microsoft.com/office/powerpoint/2010/main" val="9866178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Talking Points</a:t>
            </a:r>
            <a:r>
              <a:rPr lang="en-US" baseline="0"/>
              <a:t> for facilitator only</a:t>
            </a:r>
          </a:p>
          <a:p>
            <a:endParaRPr lang="en-US"/>
          </a:p>
          <a:p>
            <a:r>
              <a:rPr lang="en-US"/>
              <a:t>At</a:t>
            </a:r>
            <a:r>
              <a:rPr lang="en-US" baseline="0"/>
              <a:t> what age do you think people start to use illegal drugs?</a:t>
            </a:r>
          </a:p>
          <a:p>
            <a:endParaRPr lang="en-US" baseline="0"/>
          </a:p>
          <a:p>
            <a:endParaRPr lang="en-US" baseline="0"/>
          </a:p>
          <a:p>
            <a:r>
              <a:rPr lang="en-US" baseline="0"/>
              <a:t>The chart shows that the majority of illegal drug use starts when people are teenagers</a:t>
            </a:r>
          </a:p>
          <a:p>
            <a:endParaRPr lang="en-US" baseline="0"/>
          </a:p>
          <a:p>
            <a:r>
              <a:rPr lang="en-US" baseline="0"/>
              <a:t>And that is why I think it is important for me to be here talking with all of you and educating you so you can make the right decisions</a:t>
            </a:r>
          </a:p>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5</a:t>
            </a:fld>
            <a:endParaRPr lang="en-US"/>
          </a:p>
        </p:txBody>
      </p:sp>
    </p:spTree>
    <p:extLst>
      <p:ext uri="{BB962C8B-B14F-4D97-AF65-F5344CB8AC3E}">
        <p14:creationId xmlns:p14="http://schemas.microsoft.com/office/powerpoint/2010/main" val="12446754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6</a:t>
            </a:fld>
            <a:endParaRPr lang="en-US"/>
          </a:p>
        </p:txBody>
      </p:sp>
    </p:spTree>
    <p:extLst>
      <p:ext uri="{BB962C8B-B14F-4D97-AF65-F5344CB8AC3E}">
        <p14:creationId xmlns:p14="http://schemas.microsoft.com/office/powerpoint/2010/main" val="14491874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Now I’m going to talk about</a:t>
            </a:r>
            <a:r>
              <a:rPr lang="en-US" baseline="0"/>
              <a:t> opioids: these medications are prescribed by doctors for pain relief. Think about for people who broke a bone or are coming out of surgery</a:t>
            </a:r>
            <a:endParaRPr lang="en-US"/>
          </a:p>
        </p:txBody>
      </p:sp>
      <p:sp>
        <p:nvSpPr>
          <p:cNvPr id="4" name="Slide Number Placeholder 3"/>
          <p:cNvSpPr>
            <a:spLocks noGrp="1"/>
          </p:cNvSpPr>
          <p:nvPr>
            <p:ph type="sldNum" sz="quarter" idx="10"/>
          </p:nvPr>
        </p:nvSpPr>
        <p:spPr/>
        <p:txBody>
          <a:bodyPr/>
          <a:lstStyle/>
          <a:p>
            <a:fld id="{94B75408-F5B8-4C4C-9B13-5169A5B583A0}" type="slidenum">
              <a:rPr lang="en-US" smtClean="0"/>
              <a:t>7</a:t>
            </a:fld>
            <a:endParaRPr lang="en-US"/>
          </a:p>
        </p:txBody>
      </p:sp>
    </p:spTree>
    <p:extLst>
      <p:ext uri="{BB962C8B-B14F-4D97-AF65-F5344CB8AC3E}">
        <p14:creationId xmlns:p14="http://schemas.microsoft.com/office/powerpoint/2010/main" val="41600545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Listed</a:t>
            </a:r>
            <a:r>
              <a:rPr lang="en-US" altLang="en-US" baseline="0"/>
              <a:t> here are the names of some opioid medications</a:t>
            </a:r>
          </a:p>
          <a:p>
            <a:pPr eaLnBrk="1" hangingPunct="1">
              <a:spcBef>
                <a:spcPct val="0"/>
              </a:spcBef>
            </a:pPr>
            <a:endParaRPr lang="en-US" altLang="en-US" baseline="0"/>
          </a:p>
          <a:p>
            <a:pPr eaLnBrk="1" hangingPunct="1">
              <a:spcBef>
                <a:spcPct val="0"/>
              </a:spcBef>
            </a:pPr>
            <a:r>
              <a:rPr lang="en-US" altLang="en-US" baseline="0"/>
              <a:t>*read the list*</a:t>
            </a:r>
          </a:p>
          <a:p>
            <a:pPr eaLnBrk="1" hangingPunct="1">
              <a:spcBef>
                <a:spcPct val="0"/>
              </a:spcBef>
            </a:pPr>
            <a:endParaRPr lang="en-US" altLang="en-US" baseline="0"/>
          </a:p>
          <a:p>
            <a:pPr eaLnBrk="1" hangingPunct="1">
              <a:spcBef>
                <a:spcPct val="0"/>
              </a:spcBef>
            </a:pPr>
            <a:r>
              <a:rPr lang="en-US" altLang="en-US" baseline="0"/>
              <a:t>Does anyone know which one of these medications is not a prescription medication?</a:t>
            </a:r>
          </a:p>
          <a:p>
            <a:pPr eaLnBrk="1" hangingPunct="1">
              <a:spcBef>
                <a:spcPct val="0"/>
              </a:spcBef>
            </a:pPr>
            <a:endParaRPr lang="en-US" altLang="en-US" baseline="0"/>
          </a:p>
          <a:p>
            <a:pPr eaLnBrk="1" hangingPunct="1">
              <a:spcBef>
                <a:spcPct val="0"/>
              </a:spcBef>
            </a:pPr>
            <a:r>
              <a:rPr lang="en-US" altLang="en-US" baseline="0"/>
              <a:t>These medications are very strong pain killers – but with that comes a lot of side effects: they can make you feel really tired, they can stop you from breathing, and also stop you from going to the bathroom.</a:t>
            </a:r>
          </a:p>
          <a:p>
            <a:pPr eaLnBrk="1" hangingPunct="1">
              <a:spcBef>
                <a:spcPct val="0"/>
              </a:spcBef>
            </a:pPr>
            <a:r>
              <a:rPr lang="en-US" altLang="en-US" baseline="0"/>
              <a:t>These side effects are more likely if you take more medication than your doctor tells you to</a:t>
            </a:r>
          </a:p>
          <a:p>
            <a:pPr eaLnBrk="1" hangingPunct="1">
              <a:spcBef>
                <a:spcPct val="0"/>
              </a:spcBef>
            </a:pPr>
            <a:endParaRPr lang="en-US" altLang="en-US"/>
          </a:p>
        </p:txBody>
      </p:sp>
      <p:sp>
        <p:nvSpPr>
          <p:cNvPr id="46084" name="Slide Number Placeholder 3"/>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Franklin Gothic Book"/>
              </a:defRPr>
            </a:lvl1pPr>
            <a:lvl2pPr marL="742950" indent="-285750">
              <a:defRPr>
                <a:solidFill>
                  <a:schemeClr val="tx1"/>
                </a:solidFill>
                <a:latin typeface="Franklin Gothic Book"/>
              </a:defRPr>
            </a:lvl2pPr>
            <a:lvl3pPr marL="1143000" indent="-228600">
              <a:defRPr>
                <a:solidFill>
                  <a:schemeClr val="tx1"/>
                </a:solidFill>
                <a:latin typeface="Franklin Gothic Book"/>
              </a:defRPr>
            </a:lvl3pPr>
            <a:lvl4pPr marL="1600200" indent="-228600">
              <a:defRPr>
                <a:solidFill>
                  <a:schemeClr val="tx1"/>
                </a:solidFill>
                <a:latin typeface="Franklin Gothic Book"/>
              </a:defRPr>
            </a:lvl4pPr>
            <a:lvl5pPr marL="2057400" indent="-228600">
              <a:defRPr>
                <a:solidFill>
                  <a:schemeClr val="tx1"/>
                </a:solidFill>
                <a:latin typeface="Franklin Gothic Book"/>
              </a:defRPr>
            </a:lvl5pPr>
            <a:lvl6pPr marL="2514600" indent="-228600" fontAlgn="base">
              <a:spcBef>
                <a:spcPct val="0"/>
              </a:spcBef>
              <a:spcAft>
                <a:spcPct val="0"/>
              </a:spcAft>
              <a:defRPr>
                <a:solidFill>
                  <a:schemeClr val="tx1"/>
                </a:solidFill>
                <a:latin typeface="Franklin Gothic Book"/>
              </a:defRPr>
            </a:lvl6pPr>
            <a:lvl7pPr marL="2971800" indent="-228600" fontAlgn="base">
              <a:spcBef>
                <a:spcPct val="0"/>
              </a:spcBef>
              <a:spcAft>
                <a:spcPct val="0"/>
              </a:spcAft>
              <a:defRPr>
                <a:solidFill>
                  <a:schemeClr val="tx1"/>
                </a:solidFill>
                <a:latin typeface="Franklin Gothic Book"/>
              </a:defRPr>
            </a:lvl7pPr>
            <a:lvl8pPr marL="3429000" indent="-228600" fontAlgn="base">
              <a:spcBef>
                <a:spcPct val="0"/>
              </a:spcBef>
              <a:spcAft>
                <a:spcPct val="0"/>
              </a:spcAft>
              <a:defRPr>
                <a:solidFill>
                  <a:schemeClr val="tx1"/>
                </a:solidFill>
                <a:latin typeface="Franklin Gothic Book"/>
              </a:defRPr>
            </a:lvl8pPr>
            <a:lvl9pPr marL="3886200" indent="-228600" fontAlgn="base">
              <a:spcBef>
                <a:spcPct val="0"/>
              </a:spcBef>
              <a:spcAft>
                <a:spcPct val="0"/>
              </a:spcAft>
              <a:defRPr>
                <a:solidFill>
                  <a:schemeClr val="tx1"/>
                </a:solidFill>
                <a:latin typeface="Franklin Gothic Book"/>
              </a:defRPr>
            </a:lvl9pPr>
          </a:lstStyle>
          <a:p>
            <a:pPr fontAlgn="base">
              <a:spcBef>
                <a:spcPct val="0"/>
              </a:spcBef>
              <a:spcAft>
                <a:spcPct val="0"/>
              </a:spcAft>
              <a:defRPr/>
            </a:pPr>
            <a:fld id="{F31DB27B-7FA1-4054-B415-5739E0013EB0}" type="slidenum">
              <a:rPr lang="en-US" altLang="en-US" smtClean="0">
                <a:latin typeface="Calibri" pitchFamily="34" charset="0"/>
              </a:rPr>
              <a:pPr fontAlgn="base">
                <a:spcBef>
                  <a:spcPct val="0"/>
                </a:spcBef>
                <a:spcAft>
                  <a:spcPct val="0"/>
                </a:spcAft>
                <a:defRPr/>
              </a:pPr>
              <a:t>8</a:t>
            </a:fld>
            <a:endParaRPr lang="en-US" altLang="en-US">
              <a:latin typeface="Calibri" pitchFamily="34" charset="0"/>
            </a:endParaRPr>
          </a:p>
        </p:txBody>
      </p:sp>
    </p:spTree>
    <p:extLst>
      <p:ext uri="{BB962C8B-B14F-4D97-AF65-F5344CB8AC3E}">
        <p14:creationId xmlns:p14="http://schemas.microsoft.com/office/powerpoint/2010/main" val="1604172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I’ve said opioid</a:t>
            </a:r>
            <a:r>
              <a:rPr lang="en-US" baseline="0" dirty="0"/>
              <a:t> medications are useful to block pain, they can also cause relaxation and euphoria (which is a feeling of happiness)</a:t>
            </a:r>
          </a:p>
          <a:p>
            <a:endParaRPr lang="en-US" baseline="0" dirty="0"/>
          </a:p>
          <a:p>
            <a:r>
              <a:rPr lang="en-US" baseline="0" dirty="0"/>
              <a:t>The way they work is by activating things called receptors.</a:t>
            </a:r>
          </a:p>
          <a:p>
            <a:endParaRPr lang="en-US" baseline="0" dirty="0"/>
          </a:p>
          <a:p>
            <a:r>
              <a:rPr lang="en-US" baseline="0" dirty="0"/>
              <a:t>These opioid receptors are very specific for the opioid medications – think of it as a lock and key, the opioid medications are the key and the receptors are the lock</a:t>
            </a:r>
          </a:p>
          <a:p>
            <a:r>
              <a:rPr lang="en-US" baseline="0" dirty="0"/>
              <a:t>When the opioid key fits in the receptor lock – you get the pain relief</a:t>
            </a:r>
          </a:p>
          <a:p>
            <a:endParaRPr lang="en-US" baseline="0" dirty="0"/>
          </a:p>
          <a:p>
            <a:r>
              <a:rPr lang="en-US" baseline="0" dirty="0"/>
              <a:t>These receptors are in the brain and spinal cord and that</a:t>
            </a:r>
            <a:r>
              <a:rPr lang="uk-UA" baseline="0" dirty="0"/>
              <a:t>’</a:t>
            </a:r>
            <a:r>
              <a:rPr lang="en-US" baseline="0" dirty="0"/>
              <a:t>s why these medications can cause the pain relief and relaxation,</a:t>
            </a:r>
          </a:p>
          <a:p>
            <a:endParaRPr lang="en-US" baseline="0" dirty="0"/>
          </a:p>
          <a:p>
            <a:r>
              <a:rPr lang="en-US" baseline="0" dirty="0"/>
              <a:t>But they are also in other parts of the body like your stomach and intestines which lead to some of the side effects of the medications – like the constipation</a:t>
            </a:r>
          </a:p>
          <a:p>
            <a:endParaRPr lang="en-US" baseline="0" dirty="0"/>
          </a:p>
          <a:p>
            <a:r>
              <a:rPr lang="en-US" baseline="0" dirty="0"/>
              <a:t>Also constantly opening the lock can lead people to become addicted to the pain relief sensation and eventually become dependent</a:t>
            </a:r>
          </a:p>
        </p:txBody>
      </p:sp>
      <p:sp>
        <p:nvSpPr>
          <p:cNvPr id="4" name="Slide Number Placeholder 3"/>
          <p:cNvSpPr>
            <a:spLocks noGrp="1"/>
          </p:cNvSpPr>
          <p:nvPr>
            <p:ph type="sldNum" sz="quarter" idx="10"/>
          </p:nvPr>
        </p:nvSpPr>
        <p:spPr/>
        <p:txBody>
          <a:bodyPr/>
          <a:lstStyle/>
          <a:p>
            <a:fld id="{94B75408-F5B8-4C4C-9B13-5169A5B583A0}" type="slidenum">
              <a:rPr lang="en-US" smtClean="0"/>
              <a:t>9</a:t>
            </a:fld>
            <a:endParaRPr lang="en-US"/>
          </a:p>
        </p:txBody>
      </p:sp>
    </p:spTree>
    <p:extLst>
      <p:ext uri="{BB962C8B-B14F-4D97-AF65-F5344CB8AC3E}">
        <p14:creationId xmlns:p14="http://schemas.microsoft.com/office/powerpoint/2010/main" val="32122893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776725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28790115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25954433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302635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35674F8-0FF0-45A8-972F-990B39EA9083}" type="datetimeFigureOut">
              <a:rPr lang="en-US" smtClean="0"/>
              <a:t>4/22/2024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21030060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35674F8-0FF0-45A8-972F-990B39EA9083}" type="datetimeFigureOut">
              <a:rPr lang="en-US" smtClean="0"/>
              <a:t>4/22/2024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24588899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35674F8-0FF0-45A8-972F-990B39EA9083}" type="datetimeFigureOut">
              <a:rPr lang="en-US" smtClean="0"/>
              <a:t>4/22/2024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42430779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335674F8-0FF0-45A8-972F-990B39EA9083}" type="datetimeFigureOut">
              <a:rPr lang="en-US" smtClean="0"/>
              <a:t>4/22/2024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1868168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35674F8-0FF0-45A8-972F-990B39EA9083}" type="datetimeFigureOut">
              <a:rPr lang="en-US" smtClean="0"/>
              <a:t>4/22/2024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9859577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35674F8-0FF0-45A8-972F-990B39EA9083}" type="datetimeFigureOut">
              <a:rPr lang="en-US" smtClean="0"/>
              <a:t>4/22/2024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17805035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35674F8-0FF0-45A8-972F-990B39EA9083}" type="datetimeFigureOut">
              <a:rPr lang="en-US" smtClean="0"/>
              <a:t>4/22/2024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5DB628-C159-4F2D-B0F8-59BB5C499656}" type="slidenum">
              <a:rPr lang="en-US" smtClean="0"/>
              <a:t>‹#›</a:t>
            </a:fld>
            <a:endParaRPr lang="en-US"/>
          </a:p>
        </p:txBody>
      </p:sp>
    </p:spTree>
    <p:extLst>
      <p:ext uri="{BB962C8B-B14F-4D97-AF65-F5344CB8AC3E}">
        <p14:creationId xmlns:p14="http://schemas.microsoft.com/office/powerpoint/2010/main" val="33048175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74000">
              <a:schemeClr val="bg1">
                <a:lumMod val="85000"/>
              </a:schemeClr>
            </a:gs>
            <a:gs pos="83000">
              <a:schemeClr val="bg1">
                <a:lumMod val="75000"/>
              </a:schemeClr>
            </a:gs>
            <a:gs pos="100000">
              <a:schemeClr val="bg1">
                <a:lumMod val="95000"/>
              </a:schemeClr>
            </a:gs>
          </a:gsLst>
          <a:lin ang="54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35674F8-0FF0-45A8-972F-990B39EA9083}" type="datetimeFigureOut">
              <a:rPr lang="en-US" smtClean="0"/>
              <a:t>4/22/2024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05DB628-C159-4F2D-B0F8-59BB5C499656}" type="slidenum">
              <a:rPr lang="en-US" smtClean="0"/>
              <a:t>‹#›</a:t>
            </a:fld>
            <a:endParaRPr lang="en-US"/>
          </a:p>
        </p:txBody>
      </p:sp>
    </p:spTree>
    <p:extLst>
      <p:ext uri="{BB962C8B-B14F-4D97-AF65-F5344CB8AC3E}">
        <p14:creationId xmlns:p14="http://schemas.microsoft.com/office/powerpoint/2010/main" val="209465144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8" Type="http://schemas.openxmlformats.org/officeDocument/2006/relationships/image" Target="../media/image13.jpeg"/><Relationship Id="rId3" Type="http://schemas.openxmlformats.org/officeDocument/2006/relationships/image" Target="../media/image8.png"/><Relationship Id="rId7" Type="http://schemas.openxmlformats.org/officeDocument/2006/relationships/image" Target="../media/image12.jpe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hyperlink" Target="https://www.ncbi.nlm.nih.gov/pmc/articles/PMC4987131/" TargetMode="Externa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hyperlink" Target="http://www.findtreatment.samhsa.gov/" TargetMode="External"/><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20.jpe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6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48.xml"/><Relationship Id="rId1" Type="http://schemas.openxmlformats.org/officeDocument/2006/relationships/slideLayout" Target="../slideLayouts/slideLayout2.xml"/><Relationship Id="rId4" Type="http://schemas.openxmlformats.org/officeDocument/2006/relationships/image" Target="../media/image28.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30.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Freeform 37">
            <a:extLst>
              <a:ext uri="{FF2B5EF4-FFF2-40B4-BE49-F238E27FC236}">
                <a16:creationId xmlns:a16="http://schemas.microsoft.com/office/drawing/2014/main" id="{DAB6FC79-E549-4441-A8CD-F514538665AC}"/>
              </a:ext>
            </a:extLst>
          </p:cNvPr>
          <p:cNvSpPr>
            <a:spLocks/>
          </p:cNvSpPr>
          <p:nvPr/>
        </p:nvSpPr>
        <p:spPr bwMode="auto">
          <a:xfrm>
            <a:off x="7290516" y="3336043"/>
            <a:ext cx="1853484" cy="1853483"/>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 name="Title 1"/>
          <p:cNvSpPr>
            <a:spLocks noGrp="1"/>
          </p:cNvSpPr>
          <p:nvPr>
            <p:ph type="ctrTitle"/>
          </p:nvPr>
        </p:nvSpPr>
        <p:spPr>
          <a:xfrm>
            <a:off x="598449" y="1770164"/>
            <a:ext cx="7772400" cy="1679977"/>
          </a:xfrm>
        </p:spPr>
        <p:txBody>
          <a:bodyPr>
            <a:normAutofit fontScale="90000"/>
          </a:bodyPr>
          <a:lstStyle/>
          <a:p>
            <a:pPr>
              <a:defRPr/>
            </a:pPr>
            <a:r>
              <a:rPr lang="en-US" b="1" dirty="0"/>
              <a:t>La </a:t>
            </a:r>
            <a:r>
              <a:rPr lang="en-US" b="1" dirty="0" err="1"/>
              <a:t>Epidemia</a:t>
            </a:r>
            <a:r>
              <a:rPr lang="en-US" b="1" dirty="0"/>
              <a:t> del </a:t>
            </a:r>
            <a:r>
              <a:rPr lang="en-US" b="1" dirty="0" err="1"/>
              <a:t>Abuso</a:t>
            </a:r>
            <a:r>
              <a:rPr lang="en-US" b="1" dirty="0"/>
              <a:t> de </a:t>
            </a:r>
            <a:r>
              <a:rPr lang="en-US" b="1" dirty="0" err="1"/>
              <a:t>Medicamentos</a:t>
            </a:r>
            <a:r>
              <a:rPr lang="en-US" b="1" dirty="0"/>
              <a:t> </a:t>
            </a:r>
            <a:r>
              <a:rPr lang="en-US" b="1" dirty="0" err="1"/>
              <a:t>Recetados</a:t>
            </a:r>
            <a:endParaRPr lang="en-US" b="1" dirty="0"/>
          </a:p>
        </p:txBody>
      </p:sp>
      <p:sp>
        <p:nvSpPr>
          <p:cNvPr id="3" name="Subtitle 2"/>
          <p:cNvSpPr>
            <a:spLocks noGrp="1"/>
          </p:cNvSpPr>
          <p:nvPr>
            <p:ph type="subTitle" idx="1"/>
          </p:nvPr>
        </p:nvSpPr>
        <p:spPr>
          <a:xfrm>
            <a:off x="674649" y="4107366"/>
            <a:ext cx="7620000" cy="2133600"/>
          </a:xfrm>
        </p:spPr>
        <p:txBody>
          <a:bodyPr rtlCol="0">
            <a:normAutofit/>
          </a:bodyPr>
          <a:lstStyle/>
          <a:p>
            <a:pPr eaLnBrk="1" fontAlgn="auto" hangingPunct="1">
              <a:spcAft>
                <a:spcPts val="0"/>
              </a:spcAft>
              <a:buFont typeface="Arial" pitchFamily="34" charset="0"/>
              <a:buNone/>
              <a:defRPr/>
            </a:pPr>
            <a:r>
              <a:rPr lang="en-US" b="1" dirty="0"/>
              <a:t>&lt;&lt;</a:t>
            </a:r>
            <a:r>
              <a:rPr lang="en-US" b="1" dirty="0" err="1"/>
              <a:t>Nombre</a:t>
            </a:r>
            <a:r>
              <a:rPr lang="en-US" b="1" dirty="0"/>
              <a:t> de la </a:t>
            </a:r>
            <a:r>
              <a:rPr lang="en-US" b="1" dirty="0" err="1"/>
              <a:t>clase</a:t>
            </a:r>
            <a:r>
              <a:rPr lang="en-US" b="1" dirty="0"/>
              <a:t>&gt;&gt;</a:t>
            </a:r>
          </a:p>
          <a:p>
            <a:pPr eaLnBrk="1" fontAlgn="auto" hangingPunct="1">
              <a:spcAft>
                <a:spcPts val="0"/>
              </a:spcAft>
              <a:buFont typeface="Arial" pitchFamily="34" charset="0"/>
              <a:buNone/>
              <a:defRPr/>
            </a:pPr>
            <a:r>
              <a:rPr lang="en-US" b="1" dirty="0"/>
              <a:t>&lt;&lt;</a:t>
            </a:r>
            <a:r>
              <a:rPr lang="en-US" b="1" dirty="0" err="1"/>
              <a:t>Fecha</a:t>
            </a:r>
            <a:r>
              <a:rPr lang="en-US" b="1" dirty="0"/>
              <a:t>&gt;&gt;</a:t>
            </a:r>
          </a:p>
        </p:txBody>
      </p:sp>
      <p:grpSp>
        <p:nvGrpSpPr>
          <p:cNvPr id="6" name="Group 5"/>
          <p:cNvGrpSpPr/>
          <p:nvPr/>
        </p:nvGrpSpPr>
        <p:grpSpPr>
          <a:xfrm>
            <a:off x="0" y="3307646"/>
            <a:ext cx="1853484" cy="3550354"/>
            <a:chOff x="9951369" y="2015049"/>
            <a:chExt cx="1418301" cy="2716761"/>
          </a:xfrm>
        </p:grpSpPr>
        <p:grpSp>
          <p:nvGrpSpPr>
            <p:cNvPr id="8" name="Group 7"/>
            <p:cNvGrpSpPr/>
            <p:nvPr/>
          </p:nvGrpSpPr>
          <p:grpSpPr>
            <a:xfrm>
              <a:off x="9951369" y="2015049"/>
              <a:ext cx="1418301" cy="1418301"/>
              <a:chOff x="6718319" y="5652029"/>
              <a:chExt cx="520700" cy="520700"/>
            </a:xfrm>
          </p:grpSpPr>
          <p:sp>
            <p:nvSpPr>
              <p:cNvPr id="10" name="Freeform 37"/>
              <p:cNvSpPr>
                <a:spLocks/>
              </p:cNvSpPr>
              <p:nvPr/>
            </p:nvSpPr>
            <p:spPr bwMode="auto">
              <a:xfrm>
                <a:off x="6718319"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9" name="Rectangle 8"/>
            <p:cNvSpPr/>
            <p:nvPr/>
          </p:nvSpPr>
          <p:spPr>
            <a:xfrm>
              <a:off x="10555751" y="3419860"/>
              <a:ext cx="182788" cy="1311950"/>
            </a:xfrm>
            <a:prstGeom prst="rect">
              <a:avLst/>
            </a:prstGeom>
            <a:solidFill>
              <a:schemeClr val="tx1">
                <a:lumMod val="65000"/>
                <a:lumOff val="3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0"/>
            </a:p>
          </p:txBody>
        </p:sp>
      </p:grpSp>
      <p:grpSp>
        <p:nvGrpSpPr>
          <p:cNvPr id="13" name="Group 12"/>
          <p:cNvGrpSpPr/>
          <p:nvPr/>
        </p:nvGrpSpPr>
        <p:grpSpPr>
          <a:xfrm>
            <a:off x="7435490" y="3456698"/>
            <a:ext cx="1582241" cy="3401301"/>
            <a:chOff x="10062305" y="2118827"/>
            <a:chExt cx="1210744" cy="2602704"/>
          </a:xfrm>
        </p:grpSpPr>
        <p:sp>
          <p:nvSpPr>
            <p:cNvPr id="18" name="Freeform 38"/>
            <p:cNvSpPr>
              <a:spLocks noEditPoints="1"/>
            </p:cNvSpPr>
            <p:nvPr/>
          </p:nvSpPr>
          <p:spPr bwMode="auto">
            <a:xfrm>
              <a:off x="10062305" y="2118827"/>
              <a:ext cx="1210744" cy="1210745"/>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Rectangle 15"/>
            <p:cNvSpPr/>
            <p:nvPr/>
          </p:nvSpPr>
          <p:spPr>
            <a:xfrm>
              <a:off x="10530241" y="3433048"/>
              <a:ext cx="189498" cy="1288483"/>
            </a:xfrm>
            <a:prstGeom prst="rect">
              <a:avLst/>
            </a:prstGeom>
            <a:solidFill>
              <a:schemeClr val="tx1">
                <a:lumMod val="65000"/>
                <a:lumOff val="3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0"/>
            </a:p>
          </p:txBody>
        </p:sp>
      </p:grpSp>
      <p:grpSp>
        <p:nvGrpSpPr>
          <p:cNvPr id="19" name="Group 4"/>
          <p:cNvGrpSpPr>
            <a:grpSpLocks noChangeAspect="1"/>
          </p:cNvGrpSpPr>
          <p:nvPr/>
        </p:nvGrpSpPr>
        <p:grpSpPr bwMode="auto">
          <a:xfrm>
            <a:off x="1163980" y="42606"/>
            <a:ext cx="562537" cy="1987634"/>
            <a:chOff x="1364" y="1710"/>
            <a:chExt cx="720" cy="2544"/>
          </a:xfrm>
        </p:grpSpPr>
        <p:sp>
          <p:nvSpPr>
            <p:cNvPr id="20"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1" name="Group 28"/>
          <p:cNvGrpSpPr>
            <a:grpSpLocks noChangeAspect="1"/>
          </p:cNvGrpSpPr>
          <p:nvPr/>
        </p:nvGrpSpPr>
        <p:grpSpPr bwMode="auto">
          <a:xfrm flipH="1">
            <a:off x="667937" y="144628"/>
            <a:ext cx="619205" cy="1868454"/>
            <a:chOff x="948" y="2233"/>
            <a:chExt cx="400" cy="1207"/>
          </a:xfrm>
        </p:grpSpPr>
        <p:sp>
          <p:nvSpPr>
            <p:cNvPr id="42"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7" name="Group 28"/>
          <p:cNvGrpSpPr>
            <a:grpSpLocks noChangeAspect="1"/>
          </p:cNvGrpSpPr>
          <p:nvPr/>
        </p:nvGrpSpPr>
        <p:grpSpPr bwMode="auto">
          <a:xfrm>
            <a:off x="1689014" y="98870"/>
            <a:ext cx="634370" cy="1914212"/>
            <a:chOff x="948" y="2233"/>
            <a:chExt cx="400" cy="1207"/>
          </a:xfrm>
        </p:grpSpPr>
        <p:sp>
          <p:nvSpPr>
            <p:cNvPr id="68"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3" name="Group 4"/>
          <p:cNvGrpSpPr>
            <a:grpSpLocks noChangeAspect="1"/>
          </p:cNvGrpSpPr>
          <p:nvPr/>
        </p:nvGrpSpPr>
        <p:grpSpPr bwMode="auto">
          <a:xfrm flipH="1">
            <a:off x="2277392" y="140094"/>
            <a:ext cx="537306" cy="1898485"/>
            <a:chOff x="1364" y="1710"/>
            <a:chExt cx="720" cy="2544"/>
          </a:xfrm>
        </p:grpSpPr>
        <p:sp>
          <p:nvSpPr>
            <p:cNvPr id="94"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5" name="Group 4"/>
          <p:cNvGrpSpPr>
            <a:grpSpLocks noChangeAspect="1"/>
          </p:cNvGrpSpPr>
          <p:nvPr/>
        </p:nvGrpSpPr>
        <p:grpSpPr bwMode="auto">
          <a:xfrm flipH="1">
            <a:off x="8211502" y="158342"/>
            <a:ext cx="537306" cy="1898485"/>
            <a:chOff x="1364" y="1710"/>
            <a:chExt cx="720" cy="2544"/>
          </a:xfrm>
        </p:grpSpPr>
        <p:sp>
          <p:nvSpPr>
            <p:cNvPr id="116"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7" name="Group 28"/>
          <p:cNvGrpSpPr>
            <a:grpSpLocks noChangeAspect="1"/>
          </p:cNvGrpSpPr>
          <p:nvPr/>
        </p:nvGrpSpPr>
        <p:grpSpPr bwMode="auto">
          <a:xfrm flipH="1">
            <a:off x="7600973" y="151206"/>
            <a:ext cx="619205" cy="1868454"/>
            <a:chOff x="948" y="2233"/>
            <a:chExt cx="400" cy="1207"/>
          </a:xfrm>
        </p:grpSpPr>
        <p:sp>
          <p:nvSpPr>
            <p:cNvPr id="138"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63" name="TextBox 162">
            <a:extLst>
              <a:ext uri="{FF2B5EF4-FFF2-40B4-BE49-F238E27FC236}">
                <a16:creationId xmlns:a16="http://schemas.microsoft.com/office/drawing/2014/main" id="{59508409-FCBD-E94A-AECD-56C17B15977C}"/>
              </a:ext>
            </a:extLst>
          </p:cNvPr>
          <p:cNvSpPr txBox="1"/>
          <p:nvPr/>
        </p:nvSpPr>
        <p:spPr>
          <a:xfrm>
            <a:off x="328066" y="3782795"/>
            <a:ext cx="1231395" cy="923330"/>
          </a:xfrm>
          <a:prstGeom prst="rect">
            <a:avLst/>
          </a:prstGeom>
          <a:noFill/>
        </p:spPr>
        <p:txBody>
          <a:bodyPr wrap="square" rtlCol="0">
            <a:spAutoFit/>
          </a:bodyPr>
          <a:lstStyle/>
          <a:p>
            <a:pPr algn="ctr"/>
            <a:r>
              <a:rPr lang="en-US" b="1" dirty="0" err="1"/>
              <a:t>Abuso</a:t>
            </a:r>
            <a:r>
              <a:rPr lang="en-US" b="1" dirty="0"/>
              <a:t> de </a:t>
            </a:r>
            <a:r>
              <a:rPr lang="en-US" b="1" dirty="0" err="1"/>
              <a:t>drogas</a:t>
            </a:r>
            <a:r>
              <a:rPr lang="en-US" b="1" dirty="0"/>
              <a:t> de </a:t>
            </a:r>
            <a:r>
              <a:rPr lang="en-US" b="1" dirty="0" err="1"/>
              <a:t>receta</a:t>
            </a:r>
            <a:r>
              <a:rPr lang="en-US" b="1" dirty="0"/>
              <a:t>  </a:t>
            </a:r>
          </a:p>
        </p:txBody>
      </p:sp>
      <p:sp>
        <p:nvSpPr>
          <p:cNvPr id="164" name="TextBox 163">
            <a:extLst>
              <a:ext uri="{FF2B5EF4-FFF2-40B4-BE49-F238E27FC236}">
                <a16:creationId xmlns:a16="http://schemas.microsoft.com/office/drawing/2014/main" id="{3DF9C07A-0E7E-8E49-8F78-1F57892654F0}"/>
              </a:ext>
            </a:extLst>
          </p:cNvPr>
          <p:cNvSpPr txBox="1"/>
          <p:nvPr/>
        </p:nvSpPr>
        <p:spPr>
          <a:xfrm>
            <a:off x="7635830" y="3801119"/>
            <a:ext cx="1231395" cy="923330"/>
          </a:xfrm>
          <a:prstGeom prst="rect">
            <a:avLst/>
          </a:prstGeom>
          <a:noFill/>
        </p:spPr>
        <p:txBody>
          <a:bodyPr wrap="square" rtlCol="0">
            <a:spAutoFit/>
          </a:bodyPr>
          <a:lstStyle/>
          <a:p>
            <a:pPr algn="ctr"/>
            <a:r>
              <a:rPr lang="en-US" b="1" err="1"/>
              <a:t>Abuso</a:t>
            </a:r>
            <a:r>
              <a:rPr lang="en-US" b="1"/>
              <a:t> de </a:t>
            </a:r>
            <a:r>
              <a:rPr lang="en-US" b="1" err="1"/>
              <a:t>drogas</a:t>
            </a:r>
            <a:r>
              <a:rPr lang="en-US" b="1"/>
              <a:t> de </a:t>
            </a:r>
            <a:r>
              <a:rPr lang="en-US" b="1" err="1"/>
              <a:t>receta</a:t>
            </a:r>
            <a:r>
              <a:rPr lang="en-US" b="1"/>
              <a:t>  </a:t>
            </a:r>
          </a:p>
        </p:txBody>
      </p:sp>
    </p:spTree>
    <p:extLst>
      <p:ext uri="{BB962C8B-B14F-4D97-AF65-F5344CB8AC3E}">
        <p14:creationId xmlns:p14="http://schemas.microsoft.com/office/powerpoint/2010/main" val="395018467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C:\Users\czhu\AppData\Local\Microsoft\Windows\Temporary Internet Files\Content.IE5\UGED4WER\unname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0960" y="1428749"/>
            <a:ext cx="6573520" cy="491009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solidFill>
                  <a:prstClr val="white"/>
                </a:solidFill>
              </a:rPr>
              <a:t>¿</a:t>
            </a:r>
            <a:r>
              <a:rPr lang="en-US" sz="4000" b="1" err="1">
                <a:solidFill>
                  <a:prstClr val="white"/>
                </a:solidFill>
              </a:rPr>
              <a:t>Cuál</a:t>
            </a:r>
            <a:r>
              <a:rPr lang="en-US" sz="4000" b="1">
                <a:solidFill>
                  <a:prstClr val="white"/>
                </a:solidFill>
              </a:rPr>
              <a:t> </a:t>
            </a:r>
            <a:r>
              <a:rPr lang="en-US" sz="4000" b="1" err="1">
                <a:solidFill>
                  <a:prstClr val="white"/>
                </a:solidFill>
              </a:rPr>
              <a:t>cerebro</a:t>
            </a:r>
            <a:r>
              <a:rPr lang="en-US" sz="4000" b="1">
                <a:solidFill>
                  <a:prstClr val="white"/>
                </a:solidFill>
              </a:rPr>
              <a:t> </a:t>
            </a:r>
            <a:r>
              <a:rPr lang="en-US" sz="4000" b="1" err="1">
                <a:solidFill>
                  <a:prstClr val="white"/>
                </a:solidFill>
              </a:rPr>
              <a:t>quieres</a:t>
            </a:r>
            <a:r>
              <a:rPr lang="en-US" sz="4000" b="1">
                <a:solidFill>
                  <a:prstClr val="white"/>
                </a:solidFill>
              </a:rPr>
              <a:t>?</a:t>
            </a:r>
          </a:p>
        </p:txBody>
      </p:sp>
      <p:sp>
        <p:nvSpPr>
          <p:cNvPr id="3" name="TextBox 2"/>
          <p:cNvSpPr txBox="1"/>
          <p:nvPr/>
        </p:nvSpPr>
        <p:spPr>
          <a:xfrm>
            <a:off x="2346960" y="6421120"/>
            <a:ext cx="6390640" cy="369332"/>
          </a:xfrm>
          <a:prstGeom prst="rect">
            <a:avLst/>
          </a:prstGeom>
          <a:noFill/>
        </p:spPr>
        <p:txBody>
          <a:bodyPr wrap="square" rtlCol="0">
            <a:spAutoFit/>
          </a:bodyPr>
          <a:lstStyle/>
          <a:p>
            <a:r>
              <a:rPr lang="en-US">
                <a:solidFill>
                  <a:prstClr val="black"/>
                </a:solidFill>
              </a:rPr>
              <a:t>Imagen 3D </a:t>
            </a:r>
            <a:r>
              <a:rPr lang="en-US" err="1">
                <a:solidFill>
                  <a:prstClr val="black"/>
                </a:solidFill>
              </a:rPr>
              <a:t>midiendo</a:t>
            </a:r>
            <a:r>
              <a:rPr lang="en-US">
                <a:solidFill>
                  <a:prstClr val="black"/>
                </a:solidFill>
              </a:rPr>
              <a:t> el </a:t>
            </a:r>
            <a:r>
              <a:rPr lang="en-US" err="1">
                <a:solidFill>
                  <a:prstClr val="black"/>
                </a:solidFill>
              </a:rPr>
              <a:t>flujo</a:t>
            </a:r>
            <a:r>
              <a:rPr lang="en-US">
                <a:solidFill>
                  <a:prstClr val="black"/>
                </a:solidFill>
              </a:rPr>
              <a:t> </a:t>
            </a:r>
            <a:r>
              <a:rPr lang="en-US" err="1">
                <a:solidFill>
                  <a:prstClr val="black"/>
                </a:solidFill>
              </a:rPr>
              <a:t>sanguíneo</a:t>
            </a:r>
            <a:endParaRPr lang="en-US">
              <a:solidFill>
                <a:prstClr val="black"/>
              </a:solidFill>
            </a:endParaRPr>
          </a:p>
        </p:txBody>
      </p:sp>
    </p:spTree>
    <p:extLst>
      <p:ext uri="{BB962C8B-B14F-4D97-AF65-F5344CB8AC3E}">
        <p14:creationId xmlns:p14="http://schemas.microsoft.com/office/powerpoint/2010/main" val="136278648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384284" y="1924559"/>
            <a:ext cx="3996370"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a:solidFill>
                <a:schemeClr val="tx1">
                  <a:lumMod val="75000"/>
                  <a:lumOff val="25000"/>
                </a:schemeClr>
              </a:solidFill>
            </a:endParaRPr>
          </a:p>
          <a:p>
            <a:pPr algn="ctr"/>
            <a:r>
              <a:rPr lang="es-ES_tradnl" sz="1700" b="1" dirty="0">
                <a:solidFill>
                  <a:prstClr val="black">
                    <a:lumMod val="75000"/>
                    <a:lumOff val="25000"/>
                  </a:prstClr>
                </a:solidFill>
              </a:rPr>
              <a:t>En el 2015, casi </a:t>
            </a:r>
            <a:r>
              <a:rPr lang="es-ES_tradnl" sz="2000" b="1" dirty="0">
                <a:solidFill>
                  <a:srgbClr val="FF0000"/>
                </a:solidFill>
              </a:rPr>
              <a:t>23,000</a:t>
            </a:r>
            <a:r>
              <a:rPr lang="es-ES_tradnl" sz="1700" b="1" dirty="0">
                <a:solidFill>
                  <a:prstClr val="black">
                    <a:lumMod val="75000"/>
                    <a:lumOff val="25000"/>
                  </a:prstClr>
                </a:solidFill>
              </a:rPr>
              <a:t> murieron por causa de sobredosis de medicamentos recetados para el dolor.</a:t>
            </a:r>
          </a:p>
          <a:p>
            <a:pPr algn="ctr"/>
            <a:endParaRPr lang="es-ES_tradnl" sz="1700" b="1" dirty="0">
              <a:solidFill>
                <a:schemeClr val="tx1">
                  <a:lumMod val="75000"/>
                  <a:lumOff val="25000"/>
                </a:schemeClr>
              </a:solidFill>
            </a:endParaRPr>
          </a:p>
          <a:p>
            <a:pPr algn="ctr"/>
            <a:r>
              <a:rPr lang="es-ES_tradnl" sz="1700" b="1" dirty="0">
                <a:solidFill>
                  <a:prstClr val="black">
                    <a:lumMod val="75000"/>
                    <a:lumOff val="25000"/>
                  </a:prstClr>
                </a:solidFill>
              </a:rPr>
              <a:t>Es más alto el riesgo en los jóvenes entre los 15 a los 24 años.</a:t>
            </a:r>
          </a:p>
          <a:p>
            <a:pPr algn="ctr"/>
            <a:endParaRPr lang="es-ES_tradnl" sz="1700" b="1" dirty="0">
              <a:solidFill>
                <a:schemeClr val="tx1">
                  <a:lumMod val="75000"/>
                  <a:lumOff val="25000"/>
                </a:schemeClr>
              </a:solidFill>
            </a:endParaRPr>
          </a:p>
          <a:p>
            <a:pPr algn="ctr"/>
            <a:r>
              <a:rPr lang="es-ES_tradnl" sz="1700" b="1" dirty="0">
                <a:solidFill>
                  <a:prstClr val="black">
                    <a:lumMod val="75000"/>
                    <a:lumOff val="25000"/>
                  </a:prstClr>
                </a:solidFill>
              </a:rPr>
              <a:t>El riesgo de sobredosis y muerte aumenta si combinas o mezclas los opioides con depresores del SNC.</a:t>
            </a:r>
          </a:p>
          <a:p>
            <a:pPr algn="ctr"/>
            <a:endParaRPr lang="en-US" sz="1700" b="1" dirty="0">
              <a:solidFill>
                <a:schemeClr val="tx1">
                  <a:lumMod val="75000"/>
                  <a:lumOff val="25000"/>
                </a:schemeClr>
              </a:solidFill>
            </a:endParaRPr>
          </a:p>
        </p:txBody>
      </p:sp>
      <p:sp>
        <p:nvSpPr>
          <p:cNvPr id="57" name="Oval 56"/>
          <p:cNvSpPr/>
          <p:nvPr/>
        </p:nvSpPr>
        <p:spPr>
          <a:xfrm>
            <a:off x="759942" y="1906514"/>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prstClr val="black">
                  <a:lumMod val="75000"/>
                  <a:lumOff val="25000"/>
                </a:prstClr>
              </a:solidFill>
            </a:endParaRPr>
          </a:p>
          <a:p>
            <a:pPr algn="ctr"/>
            <a:r>
              <a:rPr lang="es-ES_tradnl" b="1" dirty="0">
                <a:solidFill>
                  <a:prstClr val="black">
                    <a:lumMod val="75000"/>
                    <a:lumOff val="25000"/>
                  </a:prstClr>
                </a:solidFill>
              </a:rPr>
              <a:t>Tomando solo </a:t>
            </a:r>
            <a:r>
              <a:rPr lang="es-ES_tradnl" b="1" u="sng" dirty="0">
                <a:solidFill>
                  <a:prstClr val="black">
                    <a:lumMod val="75000"/>
                    <a:lumOff val="25000"/>
                  </a:prstClr>
                </a:solidFill>
              </a:rPr>
              <a:t>una</a:t>
            </a:r>
            <a:r>
              <a:rPr lang="es-ES_tradnl" b="1" dirty="0">
                <a:solidFill>
                  <a:prstClr val="black">
                    <a:lumMod val="75000"/>
                    <a:lumOff val="25000"/>
                  </a:prstClr>
                </a:solidFill>
              </a:rPr>
              <a:t> dosis grande puede parar la respiración.</a:t>
            </a:r>
          </a:p>
          <a:p>
            <a:pPr algn="ctr"/>
            <a:endParaRPr lang="es-ES_tradnl" sz="1700" b="1" dirty="0">
              <a:solidFill>
                <a:schemeClr val="tx1">
                  <a:lumMod val="75000"/>
                  <a:lumOff val="25000"/>
                </a:schemeClr>
              </a:solidFill>
            </a:endParaRPr>
          </a:p>
          <a:p>
            <a:pPr algn="ctr"/>
            <a:r>
              <a:rPr lang="es-ES_tradnl" sz="1700" b="1" dirty="0">
                <a:solidFill>
                  <a:schemeClr val="tx1">
                    <a:lumMod val="75000"/>
                    <a:lumOff val="25000"/>
                  </a:schemeClr>
                </a:solidFill>
              </a:rPr>
              <a:t>Muertes por causa de sobredosis de drogas de receta han aumentado desde principio de los 1990s, mayormente atribuido al aumento del mal uso de opioides de receta.</a:t>
            </a:r>
          </a:p>
        </p:txBody>
      </p:sp>
      <p:grpSp>
        <p:nvGrpSpPr>
          <p:cNvPr id="53" name="Group 52"/>
          <p:cNvGrpSpPr/>
          <p:nvPr/>
        </p:nvGrpSpPr>
        <p:grpSpPr>
          <a:xfrm>
            <a:off x="348533" y="1875850"/>
            <a:ext cx="1164734" cy="4051652"/>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p:cNvGrpSpPr/>
          <p:nvPr/>
        </p:nvGrpSpPr>
        <p:grpSpPr>
          <a:xfrm>
            <a:off x="7336373" y="1866972"/>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s-ES_tradnl" sz="4000" b="1" dirty="0">
                <a:solidFill>
                  <a:prstClr val="white"/>
                </a:solidFill>
              </a:rPr>
              <a:t>¿Puedes caer en una sobredosis o morir si usas los opioides de receta?</a:t>
            </a:r>
          </a:p>
        </p:txBody>
      </p:sp>
      <p:sp>
        <p:nvSpPr>
          <p:cNvPr id="2" name="TextBox 1"/>
          <p:cNvSpPr txBox="1"/>
          <p:nvPr/>
        </p:nvSpPr>
        <p:spPr>
          <a:xfrm>
            <a:off x="922873" y="5914862"/>
            <a:ext cx="7274082" cy="523220"/>
          </a:xfrm>
          <a:prstGeom prst="rect">
            <a:avLst/>
          </a:prstGeom>
          <a:noFill/>
        </p:spPr>
        <p:txBody>
          <a:bodyPr wrap="square" rtlCol="0">
            <a:spAutoFit/>
          </a:bodyPr>
          <a:lstStyle/>
          <a:p>
            <a:r>
              <a:rPr lang="en-US" sz="2800" b="1">
                <a:solidFill>
                  <a:srgbClr val="FF0000"/>
                </a:solidFill>
              </a:rPr>
              <a:t>¡Una </a:t>
            </a:r>
            <a:r>
              <a:rPr lang="en-US" sz="2800" b="1" err="1">
                <a:solidFill>
                  <a:srgbClr val="FF0000"/>
                </a:solidFill>
              </a:rPr>
              <a:t>pastilla</a:t>
            </a:r>
            <a:r>
              <a:rPr lang="en-US" sz="2800" b="1">
                <a:solidFill>
                  <a:srgbClr val="FF0000"/>
                </a:solidFill>
              </a:rPr>
              <a:t> sola </a:t>
            </a:r>
            <a:r>
              <a:rPr lang="en-US" sz="2800" b="1" err="1">
                <a:solidFill>
                  <a:srgbClr val="FF0000"/>
                </a:solidFill>
              </a:rPr>
              <a:t>puede</a:t>
            </a:r>
            <a:r>
              <a:rPr lang="en-US" sz="2800" b="1">
                <a:solidFill>
                  <a:srgbClr val="FF0000"/>
                </a:solidFill>
              </a:rPr>
              <a:t> </a:t>
            </a:r>
            <a:r>
              <a:rPr lang="en-US" sz="2800" b="1" err="1">
                <a:solidFill>
                  <a:srgbClr val="FF0000"/>
                </a:solidFill>
              </a:rPr>
              <a:t>causar</a:t>
            </a:r>
            <a:r>
              <a:rPr lang="en-US" sz="2800" b="1">
                <a:solidFill>
                  <a:srgbClr val="FF0000"/>
                </a:solidFill>
              </a:rPr>
              <a:t> </a:t>
            </a:r>
            <a:r>
              <a:rPr lang="en-US" sz="2800" b="1" err="1">
                <a:solidFill>
                  <a:srgbClr val="FF0000"/>
                </a:solidFill>
              </a:rPr>
              <a:t>una</a:t>
            </a:r>
            <a:r>
              <a:rPr lang="en-US" sz="2800" b="1">
                <a:solidFill>
                  <a:srgbClr val="FF0000"/>
                </a:solidFill>
              </a:rPr>
              <a:t> </a:t>
            </a:r>
            <a:r>
              <a:rPr lang="en-US" sz="2800" b="1" err="1">
                <a:solidFill>
                  <a:srgbClr val="FF0000"/>
                </a:solidFill>
              </a:rPr>
              <a:t>sobredosis</a:t>
            </a:r>
            <a:r>
              <a:rPr lang="en-US" sz="2800" b="1">
                <a:solidFill>
                  <a:srgbClr val="FF0000"/>
                </a:solidFill>
              </a:rPr>
              <a:t>!</a:t>
            </a:r>
          </a:p>
        </p:txBody>
      </p:sp>
      <p:sp>
        <p:nvSpPr>
          <p:cNvPr id="3" name="Rectangle 2"/>
          <p:cNvSpPr/>
          <p:nvPr/>
        </p:nvSpPr>
        <p:spPr>
          <a:xfrm>
            <a:off x="180093" y="6482847"/>
            <a:ext cx="8769451" cy="276999"/>
          </a:xfrm>
          <a:prstGeom prst="rect">
            <a:avLst/>
          </a:prstGeom>
        </p:spPr>
        <p:txBody>
          <a:bodyPr wrap="square">
            <a:spAutoFit/>
          </a:bodyPr>
          <a:lstStyle/>
          <a:p>
            <a:r>
              <a:rPr lang="en-US" sz="1200"/>
              <a:t>https://www.nytimes.com/interactive/2017/06/05/upshot/opioid-epidemic-drug-overdose-deaths-are-rising-faster-than-ever.html</a:t>
            </a:r>
          </a:p>
        </p:txBody>
      </p:sp>
    </p:spTree>
    <p:extLst>
      <p:ext uri="{BB962C8B-B14F-4D97-AF65-F5344CB8AC3E}">
        <p14:creationId xmlns:p14="http://schemas.microsoft.com/office/powerpoint/2010/main" val="103920606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El </a:t>
            </a:r>
            <a:r>
              <a:rPr lang="en-US" sz="4000" b="1" err="1"/>
              <a:t>abuso</a:t>
            </a:r>
            <a:r>
              <a:rPr lang="en-US" sz="4000" b="1"/>
              <a:t> de </a:t>
            </a:r>
            <a:r>
              <a:rPr lang="en-US" sz="4000" b="1" err="1"/>
              <a:t>opioides</a:t>
            </a:r>
            <a:r>
              <a:rPr lang="en-US" sz="4000" b="1"/>
              <a:t> </a:t>
            </a:r>
            <a:r>
              <a:rPr lang="en-US" sz="4000" b="1" err="1"/>
              <a:t>sintéticos</a:t>
            </a:r>
            <a:endParaRPr lang="en-US" sz="4000" b="1"/>
          </a:p>
        </p:txBody>
      </p:sp>
      <p:sp>
        <p:nvSpPr>
          <p:cNvPr id="3" name="Content Placeholder 2"/>
          <p:cNvSpPr>
            <a:spLocks noGrp="1"/>
          </p:cNvSpPr>
          <p:nvPr>
            <p:ph sz="half" idx="1"/>
          </p:nvPr>
        </p:nvSpPr>
        <p:spPr>
          <a:xfrm>
            <a:off x="3952240" y="1730293"/>
            <a:ext cx="4752626" cy="5163015"/>
          </a:xfrm>
        </p:spPr>
        <p:txBody>
          <a:bodyPr>
            <a:normAutofit/>
          </a:bodyPr>
          <a:lstStyle/>
          <a:p>
            <a:r>
              <a:rPr lang="es-ES_tradnl" sz="2400" dirty="0"/>
              <a:t>El fentanilo es un </a:t>
            </a:r>
            <a:r>
              <a:rPr lang="es-ES_tradnl" sz="2400" dirty="0">
                <a:solidFill>
                  <a:srgbClr val="C00000"/>
                </a:solidFill>
              </a:rPr>
              <a:t>opioide narcótico sintético </a:t>
            </a:r>
            <a:r>
              <a:rPr lang="es-ES_tradnl" sz="2400" dirty="0"/>
              <a:t>usado para tratar el dolor asociado con el cáncer.</a:t>
            </a:r>
          </a:p>
          <a:p>
            <a:r>
              <a:rPr lang="es-ES_tradnl" sz="2400" dirty="0"/>
              <a:t>Han aumentado reportes de </a:t>
            </a:r>
            <a:r>
              <a:rPr lang="es-ES_tradnl" sz="2400" dirty="0">
                <a:solidFill>
                  <a:srgbClr val="C00000"/>
                </a:solidFill>
              </a:rPr>
              <a:t>contaminación de fentanilo en heroína</a:t>
            </a:r>
            <a:r>
              <a:rPr lang="es-ES_tradnl" sz="2400" dirty="0"/>
              <a:t>, cocaína, otras drogas callejeras, y tabletas falsificadas.</a:t>
            </a:r>
          </a:p>
          <a:p>
            <a:r>
              <a:rPr lang="es-ES_tradnl" sz="2400" dirty="0">
                <a:solidFill>
                  <a:srgbClr val="000000"/>
                </a:solidFill>
              </a:rPr>
              <a:t>Desde el 2014, en muchas ciudades han aumentado más de 10x </a:t>
            </a:r>
            <a:r>
              <a:rPr lang="es-ES_tradnl" sz="2400" dirty="0">
                <a:solidFill>
                  <a:srgbClr val="C00000"/>
                </a:solidFill>
              </a:rPr>
              <a:t>las muertes por sobredosis de fentanilo.</a:t>
            </a:r>
            <a:r>
              <a:rPr lang="es-ES_tradnl" sz="2400" dirty="0"/>
              <a:t> </a:t>
            </a:r>
          </a:p>
        </p:txBody>
      </p:sp>
      <p:sp>
        <p:nvSpPr>
          <p:cNvPr id="33" name="Oval Callout 32"/>
          <p:cNvSpPr/>
          <p:nvPr/>
        </p:nvSpPr>
        <p:spPr>
          <a:xfrm>
            <a:off x="634837" y="1905572"/>
            <a:ext cx="2720898" cy="2525750"/>
          </a:xfrm>
          <a:prstGeom prst="wedgeEllipseCallout">
            <a:avLst/>
          </a:prstGeom>
          <a:solidFill>
            <a:schemeClr val="accent2">
              <a:lumMod val="40000"/>
              <a:lumOff val="60000"/>
            </a:schemeClr>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b="1">
                <a:solidFill>
                  <a:srgbClr val="C00000"/>
                </a:solidFill>
              </a:rPr>
              <a:t>Niveles de fentanilo impredecibles siempre son peligrosos.</a:t>
            </a:r>
            <a:endParaRPr lang="es-ES_tradnl" b="1"/>
          </a:p>
        </p:txBody>
      </p:sp>
      <p:grpSp>
        <p:nvGrpSpPr>
          <p:cNvPr id="34" name="Group 4"/>
          <p:cNvGrpSpPr>
            <a:grpSpLocks noChangeAspect="1"/>
          </p:cNvGrpSpPr>
          <p:nvPr/>
        </p:nvGrpSpPr>
        <p:grpSpPr bwMode="auto">
          <a:xfrm flipH="1">
            <a:off x="849998" y="4782189"/>
            <a:ext cx="1145288" cy="4046693"/>
            <a:chOff x="1364" y="1710"/>
            <a:chExt cx="720" cy="2544"/>
          </a:xfrm>
        </p:grpSpPr>
        <p:sp>
          <p:nvSpPr>
            <p:cNvPr id="3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 name="Rectangle 1"/>
          <p:cNvSpPr/>
          <p:nvPr/>
        </p:nvSpPr>
        <p:spPr>
          <a:xfrm>
            <a:off x="1913059" y="6275314"/>
            <a:ext cx="7223760" cy="461665"/>
          </a:xfrm>
          <a:prstGeom prst="rect">
            <a:avLst/>
          </a:prstGeom>
        </p:spPr>
        <p:txBody>
          <a:bodyPr wrap="square">
            <a:spAutoFit/>
          </a:bodyPr>
          <a:lstStyle/>
          <a:p>
            <a:r>
              <a:rPr lang="en-US" sz="1200"/>
              <a:t>https://www.washingtonpost.com/graphics/2017/national/fentanyloverdoses/?utm_term=.a96c1d3ca712</a:t>
            </a:r>
          </a:p>
          <a:p>
            <a:r>
              <a:rPr lang="en-US" sz="1200"/>
              <a:t>https://www.cdc.gov/drugoverdose/opioids/fentanyl.html</a:t>
            </a:r>
          </a:p>
        </p:txBody>
      </p:sp>
    </p:spTree>
    <p:extLst>
      <p:ext uri="{BB962C8B-B14F-4D97-AF65-F5344CB8AC3E}">
        <p14:creationId xmlns:p14="http://schemas.microsoft.com/office/powerpoint/2010/main" val="176727680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059" y="72716"/>
            <a:ext cx="9222059" cy="67415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p:cNvSpPr/>
          <p:nvPr/>
        </p:nvSpPr>
        <p:spPr>
          <a:xfrm>
            <a:off x="3606800" y="6435633"/>
            <a:ext cx="4572000" cy="276999"/>
          </a:xfrm>
          <a:prstGeom prst="rect">
            <a:avLst/>
          </a:prstGeom>
        </p:spPr>
        <p:txBody>
          <a:bodyPr>
            <a:spAutoFit/>
          </a:bodyPr>
          <a:lstStyle/>
          <a:p>
            <a:pPr>
              <a:defRPr/>
            </a:pPr>
            <a:r>
              <a:rPr lang="en-US" sz="1200">
                <a:solidFill>
                  <a:schemeClr val="bg1"/>
                </a:solidFill>
              </a:rPr>
              <a:t>http://www.miamiherald.com/news/local/article74781717.html</a:t>
            </a:r>
          </a:p>
        </p:txBody>
      </p:sp>
    </p:spTree>
    <p:extLst>
      <p:ext uri="{BB962C8B-B14F-4D97-AF65-F5344CB8AC3E}">
        <p14:creationId xmlns:p14="http://schemas.microsoft.com/office/powerpoint/2010/main" val="39717545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equivalent doses fentanyl heroin"/>
          <p:cNvPicPr>
            <a:picLocks noChangeAspect="1" noChangeArrowheads="1"/>
          </p:cNvPicPr>
          <p:nvPr/>
        </p:nvPicPr>
        <p:blipFill rotWithShape="1">
          <a:blip r:embed="rId3">
            <a:extLst>
              <a:ext uri="{28A0092B-C50C-407E-A947-70E740481C1C}">
                <a14:useLocalDpi xmlns:a14="http://schemas.microsoft.com/office/drawing/2010/main" val="0"/>
              </a:ext>
            </a:extLst>
          </a:blip>
          <a:srcRect l="2202" t="2287" r="1295" b="10426"/>
          <a:stretch/>
        </p:blipFill>
        <p:spPr bwMode="auto">
          <a:xfrm>
            <a:off x="802640" y="1432560"/>
            <a:ext cx="7569200" cy="501904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2" name="Rectangle 1"/>
          <p:cNvSpPr/>
          <p:nvPr/>
        </p:nvSpPr>
        <p:spPr>
          <a:xfrm>
            <a:off x="0" y="6612394"/>
            <a:ext cx="10007600" cy="246221"/>
          </a:xfrm>
          <a:prstGeom prst="rect">
            <a:avLst/>
          </a:prstGeom>
        </p:spPr>
        <p:txBody>
          <a:bodyPr wrap="square">
            <a:spAutoFit/>
          </a:bodyPr>
          <a:lstStyle/>
          <a:p>
            <a:r>
              <a:rPr lang="en-US" sz="1000"/>
              <a:t>http://thefederalistpapers.org/us/new-drugs-are-forcing-first-responders-to-fear-for-their-lives</a:t>
            </a:r>
          </a:p>
        </p:txBody>
      </p:sp>
      <p:sp>
        <p:nvSpPr>
          <p:cNvPr id="5" name="Rectangle 4"/>
          <p:cNvSpPr/>
          <p:nvPr/>
        </p:nvSpPr>
        <p:spPr>
          <a:xfrm>
            <a:off x="-15240" y="1503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pPr>
              <a:defRPr/>
            </a:pPr>
            <a:r>
              <a:rPr lang="en-US" sz="3100" b="1"/>
              <a:t>¡</a:t>
            </a:r>
            <a:r>
              <a:rPr lang="en-US" sz="3100" b="1" err="1"/>
              <a:t>Aún</a:t>
            </a:r>
            <a:r>
              <a:rPr lang="en-US" sz="3100" b="1"/>
              <a:t> </a:t>
            </a:r>
            <a:r>
              <a:rPr lang="en-US" sz="3100" b="1" err="1"/>
              <a:t>una</a:t>
            </a:r>
            <a:r>
              <a:rPr lang="en-US" sz="3100" b="1"/>
              <a:t> </a:t>
            </a:r>
            <a:r>
              <a:rPr lang="en-US" sz="3100" b="1" err="1"/>
              <a:t>dosis</a:t>
            </a:r>
            <a:r>
              <a:rPr lang="en-US" sz="3100" b="1"/>
              <a:t> normal de </a:t>
            </a:r>
            <a:r>
              <a:rPr lang="en-US" sz="3100" b="1" err="1"/>
              <a:t>fentanilo</a:t>
            </a:r>
            <a:r>
              <a:rPr lang="en-US" sz="3100" b="1"/>
              <a:t> </a:t>
            </a:r>
            <a:r>
              <a:rPr lang="en-US" sz="3100" b="1" err="1"/>
              <a:t>puede</a:t>
            </a:r>
            <a:r>
              <a:rPr lang="en-US" sz="3100" b="1"/>
              <a:t> </a:t>
            </a:r>
            <a:r>
              <a:rPr lang="en-US" sz="3100" b="1" err="1"/>
              <a:t>ser</a:t>
            </a:r>
            <a:r>
              <a:rPr lang="en-US" sz="3100" b="1"/>
              <a:t> fatal!</a:t>
            </a:r>
          </a:p>
        </p:txBody>
      </p:sp>
    </p:spTree>
    <p:extLst>
      <p:ext uri="{BB962C8B-B14F-4D97-AF65-F5344CB8AC3E}">
        <p14:creationId xmlns:p14="http://schemas.microsoft.com/office/powerpoint/2010/main" val="246195820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 name="Group 191"/>
          <p:cNvGrpSpPr>
            <a:grpSpLocks noChangeAspect="1"/>
          </p:cNvGrpSpPr>
          <p:nvPr/>
        </p:nvGrpSpPr>
        <p:grpSpPr bwMode="auto">
          <a:xfrm>
            <a:off x="1622" y="1782717"/>
            <a:ext cx="9168828" cy="838978"/>
            <a:chOff x="1392" y="1936"/>
            <a:chExt cx="4896" cy="448"/>
          </a:xfrm>
        </p:grpSpPr>
        <p:sp>
          <p:nvSpPr>
            <p:cNvPr id="193" name="Rectangle 192"/>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9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9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Rectangle 19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Rectangle 19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Rectangle 19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Rectangle 19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Rectangle 19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Rectangle 23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1" name="Group 200"/>
          <p:cNvGrpSpPr>
            <a:grpSpLocks noChangeAspect="1"/>
          </p:cNvGrpSpPr>
          <p:nvPr/>
        </p:nvGrpSpPr>
        <p:grpSpPr bwMode="auto">
          <a:xfrm>
            <a:off x="-12266" y="3029068"/>
            <a:ext cx="9168828" cy="838978"/>
            <a:chOff x="1392" y="1936"/>
            <a:chExt cx="4896" cy="448"/>
          </a:xfrm>
        </p:grpSpPr>
        <p:sp>
          <p:nvSpPr>
            <p:cNvPr id="202" name="Rectangle 20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Rectangle 20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Rectangle 20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Rectangle 20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Rectangle 20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Rectangle 20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Rectangle 20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Rectangle 20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Rectangle 20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1" name="Group 210"/>
          <p:cNvGrpSpPr>
            <a:grpSpLocks noChangeAspect="1"/>
          </p:cNvGrpSpPr>
          <p:nvPr/>
        </p:nvGrpSpPr>
        <p:grpSpPr bwMode="auto">
          <a:xfrm>
            <a:off x="1622" y="4300656"/>
            <a:ext cx="9168828" cy="838978"/>
            <a:chOff x="1392" y="1936"/>
            <a:chExt cx="4896" cy="448"/>
          </a:xfrm>
        </p:grpSpPr>
        <p:sp>
          <p:nvSpPr>
            <p:cNvPr id="212" name="Rectangle 21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 name="Rectangle 21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Rectangle 21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Rectangle 21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Rectangle 21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Rectangle 21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Rectangle 21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Rectangle 21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Rectangle 21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1" name="Group 220"/>
          <p:cNvGrpSpPr>
            <a:grpSpLocks noChangeAspect="1"/>
          </p:cNvGrpSpPr>
          <p:nvPr/>
        </p:nvGrpSpPr>
        <p:grpSpPr bwMode="auto">
          <a:xfrm>
            <a:off x="2713" y="5572243"/>
            <a:ext cx="9168828" cy="838978"/>
            <a:chOff x="1392" y="1936"/>
            <a:chExt cx="4896" cy="448"/>
          </a:xfrm>
        </p:grpSpPr>
        <p:sp>
          <p:nvSpPr>
            <p:cNvPr id="222" name="Rectangle 22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 name="Rectangle 22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Rectangle 22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Rectangle 22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Rectangle 22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Rectangle 22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Rectangle 22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 name="Rectangle 22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 name="Rectangle 22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4"/>
          <p:cNvGrpSpPr>
            <a:grpSpLocks noChangeAspect="1"/>
          </p:cNvGrpSpPr>
          <p:nvPr/>
        </p:nvGrpSpPr>
        <p:grpSpPr bwMode="auto">
          <a:xfrm flipH="1">
            <a:off x="6741737" y="2813785"/>
            <a:ext cx="1742397" cy="925754"/>
            <a:chOff x="2291" y="1337"/>
            <a:chExt cx="3098" cy="1646"/>
          </a:xfrm>
        </p:grpSpPr>
        <p:sp>
          <p:nvSpPr>
            <p:cNvPr id="16"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p:cNvGrpSpPr>
            <a:grpSpLocks noChangeAspect="1"/>
          </p:cNvGrpSpPr>
          <p:nvPr/>
        </p:nvGrpSpPr>
        <p:grpSpPr bwMode="auto">
          <a:xfrm flipH="1">
            <a:off x="3300836" y="4064056"/>
            <a:ext cx="1742397" cy="925754"/>
            <a:chOff x="2291" y="1337"/>
            <a:chExt cx="3098" cy="1646"/>
          </a:xfrm>
        </p:grpSpPr>
        <p:sp>
          <p:nvSpPr>
            <p:cNvPr id="60"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7" name="Group 146"/>
          <p:cNvGrpSpPr>
            <a:grpSpLocks noChangeAspect="1"/>
          </p:cNvGrpSpPr>
          <p:nvPr/>
        </p:nvGrpSpPr>
        <p:grpSpPr bwMode="auto">
          <a:xfrm flipH="1">
            <a:off x="1068302" y="5376232"/>
            <a:ext cx="1742397" cy="925754"/>
            <a:chOff x="2291" y="1337"/>
            <a:chExt cx="3098" cy="1646"/>
          </a:xfrm>
        </p:grpSpPr>
        <p:sp>
          <p:nvSpPr>
            <p:cNvPr id="148"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2" name="Group 251"/>
          <p:cNvGrpSpPr/>
          <p:nvPr/>
        </p:nvGrpSpPr>
        <p:grpSpPr>
          <a:xfrm>
            <a:off x="1006653" y="3294082"/>
            <a:ext cx="1904431" cy="1904430"/>
            <a:chOff x="1313134" y="2410209"/>
            <a:chExt cx="2539241" cy="2539240"/>
          </a:xfrm>
        </p:grpSpPr>
        <p:grpSp>
          <p:nvGrpSpPr>
            <p:cNvPr id="242" name="Group 241"/>
            <p:cNvGrpSpPr/>
            <p:nvPr/>
          </p:nvGrpSpPr>
          <p:grpSpPr>
            <a:xfrm>
              <a:off x="1313134" y="2410209"/>
              <a:ext cx="2539241" cy="2539240"/>
              <a:chOff x="6720947" y="5652029"/>
              <a:chExt cx="520700" cy="520700"/>
            </a:xfrm>
          </p:grpSpPr>
          <p:sp>
            <p:nvSpPr>
              <p:cNvPr id="244"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1" name="TextBox 250"/>
            <p:cNvSpPr txBox="1"/>
            <p:nvPr/>
          </p:nvSpPr>
          <p:spPr>
            <a:xfrm>
              <a:off x="1593726" y="3121426"/>
              <a:ext cx="1891722" cy="943848"/>
            </a:xfrm>
            <a:prstGeom prst="rect">
              <a:avLst/>
            </a:prstGeom>
            <a:noFill/>
          </p:spPr>
          <p:txBody>
            <a:bodyPr wrap="square" rtlCol="0">
              <a:spAutoFit/>
            </a:bodyPr>
            <a:lstStyle/>
            <a:p>
              <a:pPr algn="ctr"/>
              <a:r>
                <a:rPr lang="en-US" sz="2000" b="1" err="1">
                  <a:solidFill>
                    <a:prstClr val="white"/>
                  </a:solidFill>
                </a:rPr>
                <a:t>Labios</a:t>
              </a:r>
              <a:r>
                <a:rPr lang="en-US" sz="2000" b="1">
                  <a:solidFill>
                    <a:prstClr val="white"/>
                  </a:solidFill>
                </a:rPr>
                <a:t> y </a:t>
              </a:r>
              <a:r>
                <a:rPr lang="en-US" sz="2000" b="1" err="1">
                  <a:solidFill>
                    <a:prstClr val="white"/>
                  </a:solidFill>
                </a:rPr>
                <a:t>uñas</a:t>
              </a:r>
              <a:r>
                <a:rPr lang="en-US" sz="2000" b="1">
                  <a:solidFill>
                    <a:prstClr val="white"/>
                  </a:solidFill>
                </a:rPr>
                <a:t> </a:t>
              </a:r>
              <a:r>
                <a:rPr lang="en-US" sz="2000" b="1" err="1">
                  <a:solidFill>
                    <a:prstClr val="white"/>
                  </a:solidFill>
                </a:rPr>
                <a:t>azules</a:t>
              </a:r>
              <a:endParaRPr lang="en-US" sz="2000" b="1">
                <a:solidFill>
                  <a:prstClr val="white"/>
                </a:solidFill>
              </a:endParaRPr>
            </a:p>
          </p:txBody>
        </p:sp>
      </p:grpSp>
      <p:grpSp>
        <p:nvGrpSpPr>
          <p:cNvPr id="253" name="Group 252"/>
          <p:cNvGrpSpPr/>
          <p:nvPr/>
        </p:nvGrpSpPr>
        <p:grpSpPr>
          <a:xfrm>
            <a:off x="3164648" y="1961928"/>
            <a:ext cx="1904431" cy="1904430"/>
            <a:chOff x="1313134" y="2410209"/>
            <a:chExt cx="2539241" cy="2539240"/>
          </a:xfrm>
        </p:grpSpPr>
        <p:grpSp>
          <p:nvGrpSpPr>
            <p:cNvPr id="254" name="Group 253"/>
            <p:cNvGrpSpPr/>
            <p:nvPr/>
          </p:nvGrpSpPr>
          <p:grpSpPr>
            <a:xfrm>
              <a:off x="1313134" y="2410209"/>
              <a:ext cx="2539241" cy="2539240"/>
              <a:chOff x="6720947" y="5652029"/>
              <a:chExt cx="520700" cy="520700"/>
            </a:xfrm>
          </p:grpSpPr>
          <p:sp>
            <p:nvSpPr>
              <p:cNvPr id="256"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5" name="TextBox 254"/>
            <p:cNvSpPr txBox="1"/>
            <p:nvPr/>
          </p:nvSpPr>
          <p:spPr>
            <a:xfrm>
              <a:off x="1645885" y="3090380"/>
              <a:ext cx="1891722" cy="1107996"/>
            </a:xfrm>
            <a:prstGeom prst="rect">
              <a:avLst/>
            </a:prstGeom>
            <a:noFill/>
          </p:spPr>
          <p:txBody>
            <a:bodyPr wrap="square" rtlCol="0">
              <a:spAutoFit/>
            </a:bodyPr>
            <a:lstStyle/>
            <a:p>
              <a:pPr algn="ctr"/>
              <a:r>
                <a:rPr lang="en-US" sz="2400" b="1" err="1">
                  <a:solidFill>
                    <a:prstClr val="white"/>
                  </a:solidFill>
                </a:rPr>
                <a:t>Piel</a:t>
              </a:r>
              <a:r>
                <a:rPr lang="en-US" sz="2400" b="1">
                  <a:solidFill>
                    <a:prstClr val="white"/>
                  </a:solidFill>
                </a:rPr>
                <a:t> </a:t>
              </a:r>
              <a:r>
                <a:rPr lang="en-US" sz="2400" b="1" err="1">
                  <a:solidFill>
                    <a:prstClr val="white"/>
                  </a:solidFill>
                </a:rPr>
                <a:t>fría</a:t>
              </a:r>
              <a:r>
                <a:rPr lang="en-US" sz="2400" b="1">
                  <a:solidFill>
                    <a:prstClr val="white"/>
                  </a:solidFill>
                </a:rPr>
                <a:t> y  </a:t>
              </a:r>
              <a:r>
                <a:rPr lang="en-US" sz="2400" b="1" err="1">
                  <a:solidFill>
                    <a:prstClr val="white"/>
                  </a:solidFill>
                </a:rPr>
                <a:t>pegajosa</a:t>
              </a:r>
              <a:endParaRPr lang="en-US" sz="2400" b="1">
                <a:solidFill>
                  <a:prstClr val="white"/>
                </a:solidFill>
              </a:endParaRPr>
            </a:p>
          </p:txBody>
        </p:sp>
      </p:grpSp>
      <p:grpSp>
        <p:nvGrpSpPr>
          <p:cNvPr id="258" name="Group 257"/>
          <p:cNvGrpSpPr/>
          <p:nvPr/>
        </p:nvGrpSpPr>
        <p:grpSpPr>
          <a:xfrm>
            <a:off x="7069069" y="3930268"/>
            <a:ext cx="1904431" cy="1904430"/>
            <a:chOff x="1313134" y="2410209"/>
            <a:chExt cx="2539241" cy="2539240"/>
          </a:xfrm>
        </p:grpSpPr>
        <p:grpSp>
          <p:nvGrpSpPr>
            <p:cNvPr id="259" name="Group 258"/>
            <p:cNvGrpSpPr/>
            <p:nvPr/>
          </p:nvGrpSpPr>
          <p:grpSpPr>
            <a:xfrm>
              <a:off x="1313134" y="2410209"/>
              <a:ext cx="2539241" cy="2539240"/>
              <a:chOff x="6720947" y="5652029"/>
              <a:chExt cx="520700" cy="520700"/>
            </a:xfrm>
          </p:grpSpPr>
          <p:sp>
            <p:nvSpPr>
              <p:cNvPr id="261"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60" name="TextBox 259"/>
            <p:cNvSpPr txBox="1"/>
            <p:nvPr/>
          </p:nvSpPr>
          <p:spPr>
            <a:xfrm>
              <a:off x="1647589" y="3005220"/>
              <a:ext cx="1891722" cy="1600439"/>
            </a:xfrm>
            <a:prstGeom prst="rect">
              <a:avLst/>
            </a:prstGeom>
            <a:noFill/>
          </p:spPr>
          <p:txBody>
            <a:bodyPr wrap="square" rtlCol="0">
              <a:spAutoFit/>
            </a:bodyPr>
            <a:lstStyle/>
            <a:p>
              <a:pPr algn="ctr"/>
              <a:r>
                <a:rPr lang="es-ES_tradnl" b="1">
                  <a:solidFill>
                    <a:schemeClr val="bg1"/>
                  </a:solidFill>
                </a:rPr>
                <a:t>Ruidos como vomitando o haciendo gárgaras</a:t>
              </a:r>
              <a:r>
                <a:rPr lang="en-US" b="1">
                  <a:solidFill>
                    <a:schemeClr val="bg1"/>
                  </a:solidFill>
                </a:rPr>
                <a:t> </a:t>
              </a:r>
            </a:p>
          </p:txBody>
        </p:sp>
      </p:grpSp>
      <p:sp>
        <p:nvSpPr>
          <p:cNvPr id="191" name="Rectangle 19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600" b="1">
                <a:solidFill>
                  <a:prstClr val="white"/>
                </a:solidFill>
              </a:rPr>
              <a:t>PARE: Como </a:t>
            </a:r>
            <a:r>
              <a:rPr lang="en-US" sz="3600" b="1" err="1">
                <a:solidFill>
                  <a:prstClr val="white"/>
                </a:solidFill>
              </a:rPr>
              <a:t>reconocer</a:t>
            </a:r>
            <a:r>
              <a:rPr lang="en-US" sz="3600" b="1">
                <a:solidFill>
                  <a:prstClr val="white"/>
                </a:solidFill>
              </a:rPr>
              <a:t> </a:t>
            </a:r>
            <a:r>
              <a:rPr lang="en-US" sz="3600" b="1" err="1">
                <a:solidFill>
                  <a:prstClr val="white"/>
                </a:solidFill>
              </a:rPr>
              <a:t>los</a:t>
            </a:r>
            <a:r>
              <a:rPr lang="en-US" sz="3600" b="1">
                <a:solidFill>
                  <a:prstClr val="white"/>
                </a:solidFill>
              </a:rPr>
              <a:t> </a:t>
            </a:r>
            <a:r>
              <a:rPr lang="en-US" sz="3600" b="1" err="1">
                <a:solidFill>
                  <a:prstClr val="white"/>
                </a:solidFill>
              </a:rPr>
              <a:t>síntomas</a:t>
            </a:r>
            <a:r>
              <a:rPr lang="en-US" sz="3600" b="1">
                <a:solidFill>
                  <a:prstClr val="white"/>
                </a:solidFill>
              </a:rPr>
              <a:t> de </a:t>
            </a:r>
            <a:r>
              <a:rPr lang="en-US" sz="3600" b="1" err="1">
                <a:solidFill>
                  <a:prstClr val="white"/>
                </a:solidFill>
              </a:rPr>
              <a:t>una</a:t>
            </a:r>
            <a:r>
              <a:rPr lang="en-US" sz="3600" b="1">
                <a:solidFill>
                  <a:prstClr val="white"/>
                </a:solidFill>
              </a:rPr>
              <a:t> </a:t>
            </a:r>
            <a:r>
              <a:rPr lang="en-US" sz="3600" b="1" err="1">
                <a:solidFill>
                  <a:prstClr val="white"/>
                </a:solidFill>
              </a:rPr>
              <a:t>sobredosis</a:t>
            </a:r>
            <a:endParaRPr lang="en-US" sz="3600" b="1">
              <a:solidFill>
                <a:prstClr val="white"/>
              </a:solidFill>
            </a:endParaRPr>
          </a:p>
        </p:txBody>
      </p:sp>
      <p:grpSp>
        <p:nvGrpSpPr>
          <p:cNvPr id="232" name="Group 231"/>
          <p:cNvGrpSpPr>
            <a:grpSpLocks noChangeAspect="1"/>
          </p:cNvGrpSpPr>
          <p:nvPr/>
        </p:nvGrpSpPr>
        <p:grpSpPr bwMode="auto">
          <a:xfrm flipH="1">
            <a:off x="5117790" y="1615236"/>
            <a:ext cx="1742397" cy="925754"/>
            <a:chOff x="2291" y="1337"/>
            <a:chExt cx="3098" cy="1646"/>
          </a:xfrm>
        </p:grpSpPr>
        <p:sp>
          <p:nvSpPr>
            <p:cNvPr id="23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2" name="Group 291"/>
          <p:cNvGrpSpPr/>
          <p:nvPr/>
        </p:nvGrpSpPr>
        <p:grpSpPr>
          <a:xfrm>
            <a:off x="7040415" y="605916"/>
            <a:ext cx="1904431" cy="1904430"/>
            <a:chOff x="1313129" y="2410209"/>
            <a:chExt cx="2539241" cy="2539240"/>
          </a:xfrm>
        </p:grpSpPr>
        <p:grpSp>
          <p:nvGrpSpPr>
            <p:cNvPr id="293" name="Group 292"/>
            <p:cNvGrpSpPr/>
            <p:nvPr/>
          </p:nvGrpSpPr>
          <p:grpSpPr>
            <a:xfrm>
              <a:off x="1313129" y="2410209"/>
              <a:ext cx="2539241" cy="2539240"/>
              <a:chOff x="6720946" y="5652029"/>
              <a:chExt cx="520700" cy="520700"/>
            </a:xfrm>
          </p:grpSpPr>
          <p:sp>
            <p:nvSpPr>
              <p:cNvPr id="295" name="Freeform 37"/>
              <p:cNvSpPr>
                <a:spLocks/>
              </p:cNvSpPr>
              <p:nvPr/>
            </p:nvSpPr>
            <p:spPr bwMode="auto">
              <a:xfrm>
                <a:off x="6720946"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4" name="TextBox 293"/>
            <p:cNvSpPr txBox="1"/>
            <p:nvPr/>
          </p:nvSpPr>
          <p:spPr>
            <a:xfrm>
              <a:off x="1454469" y="3305288"/>
              <a:ext cx="2123042" cy="615553"/>
            </a:xfrm>
            <a:prstGeom prst="rect">
              <a:avLst/>
            </a:prstGeom>
            <a:noFill/>
          </p:spPr>
          <p:txBody>
            <a:bodyPr wrap="square" rtlCol="0">
              <a:spAutoFit/>
            </a:bodyPr>
            <a:lstStyle/>
            <a:p>
              <a:pPr algn="ctr"/>
              <a:r>
                <a:rPr lang="en-US" sz="2300" b="1" dirty="0" err="1">
                  <a:solidFill>
                    <a:prstClr val="white"/>
                  </a:solidFill>
                </a:rPr>
                <a:t>Temblores</a:t>
              </a:r>
              <a:endParaRPr lang="en-US" sz="2300" dirty="0">
                <a:solidFill>
                  <a:prstClr val="white"/>
                </a:solidFill>
              </a:endParaRPr>
            </a:p>
          </p:txBody>
        </p:sp>
      </p:grpSp>
      <p:grpSp>
        <p:nvGrpSpPr>
          <p:cNvPr id="263" name="Group 262"/>
          <p:cNvGrpSpPr/>
          <p:nvPr/>
        </p:nvGrpSpPr>
        <p:grpSpPr>
          <a:xfrm>
            <a:off x="157166" y="1328742"/>
            <a:ext cx="1868464" cy="1885950"/>
            <a:chOff x="1437298" y="2391399"/>
            <a:chExt cx="2491285" cy="2514599"/>
          </a:xfrm>
        </p:grpSpPr>
        <p:grpSp>
          <p:nvGrpSpPr>
            <p:cNvPr id="297" name="Group 296"/>
            <p:cNvGrpSpPr/>
            <p:nvPr/>
          </p:nvGrpSpPr>
          <p:grpSpPr>
            <a:xfrm>
              <a:off x="1437298" y="2391399"/>
              <a:ext cx="2491285" cy="2514599"/>
              <a:chOff x="6746407" y="5648171"/>
              <a:chExt cx="510866" cy="515647"/>
            </a:xfrm>
          </p:grpSpPr>
          <p:sp>
            <p:nvSpPr>
              <p:cNvPr id="299" name="Freeform 37"/>
              <p:cNvSpPr>
                <a:spLocks/>
              </p:cNvSpPr>
              <p:nvPr/>
            </p:nvSpPr>
            <p:spPr bwMode="auto">
              <a:xfrm>
                <a:off x="6746407" y="5648171"/>
                <a:ext cx="510866" cy="515647"/>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 name="Freeform 38"/>
              <p:cNvSpPr>
                <a:spLocks noEditPoints="1"/>
              </p:cNvSpPr>
              <p:nvPr/>
            </p:nvSpPr>
            <p:spPr bwMode="auto">
              <a:xfrm>
                <a:off x="6779543" y="5684723"/>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8" name="TextBox 297"/>
            <p:cNvSpPr txBox="1"/>
            <p:nvPr/>
          </p:nvSpPr>
          <p:spPr>
            <a:xfrm>
              <a:off x="1514351" y="3179284"/>
              <a:ext cx="2285998" cy="1025921"/>
            </a:xfrm>
            <a:prstGeom prst="rect">
              <a:avLst/>
            </a:prstGeom>
            <a:noFill/>
          </p:spPr>
          <p:txBody>
            <a:bodyPr wrap="square" rtlCol="0">
              <a:spAutoFit/>
            </a:bodyPr>
            <a:lstStyle/>
            <a:p>
              <a:pPr algn="ctr"/>
              <a:r>
                <a:rPr lang="en-US" sz="2200" b="1" err="1">
                  <a:solidFill>
                    <a:prstClr val="white"/>
                  </a:solidFill>
                </a:rPr>
                <a:t>Respiración</a:t>
              </a:r>
              <a:r>
                <a:rPr lang="en-US" sz="2200" b="1">
                  <a:solidFill>
                    <a:prstClr val="white"/>
                  </a:solidFill>
                </a:rPr>
                <a:t> </a:t>
              </a:r>
              <a:r>
                <a:rPr lang="en-US" sz="2200" b="1" err="1">
                  <a:solidFill>
                    <a:prstClr val="white"/>
                  </a:solidFill>
                </a:rPr>
                <a:t>lenta</a:t>
              </a:r>
              <a:endParaRPr lang="en-US" sz="2200" b="1">
                <a:solidFill>
                  <a:prstClr val="white"/>
                </a:solidFill>
              </a:endParaRPr>
            </a:p>
          </p:txBody>
        </p:sp>
      </p:grpSp>
      <p:sp>
        <p:nvSpPr>
          <p:cNvPr id="2" name="Rectangle 1"/>
          <p:cNvSpPr/>
          <p:nvPr/>
        </p:nvSpPr>
        <p:spPr>
          <a:xfrm>
            <a:off x="278355" y="6411221"/>
            <a:ext cx="8460347" cy="276999"/>
          </a:xfrm>
          <a:prstGeom prst="rect">
            <a:avLst/>
          </a:prstGeom>
        </p:spPr>
        <p:txBody>
          <a:bodyPr wrap="square">
            <a:spAutoFit/>
          </a:bodyPr>
          <a:lstStyle/>
          <a:p>
            <a:r>
              <a:rPr lang="en-US" sz="1200"/>
              <a:t>https://www.nytimes.com/interactive/2017/06/05/upshot/opioid-epidemic-drug-overdose-deaths-are-rising-faster-than-ever.html</a:t>
            </a:r>
          </a:p>
        </p:txBody>
      </p:sp>
      <p:grpSp>
        <p:nvGrpSpPr>
          <p:cNvPr id="301" name="Group 300">
            <a:extLst>
              <a:ext uri="{FF2B5EF4-FFF2-40B4-BE49-F238E27FC236}">
                <a16:creationId xmlns:a16="http://schemas.microsoft.com/office/drawing/2014/main" id="{C48350E5-B369-6E44-B3B6-DA0C16AE555A}"/>
              </a:ext>
            </a:extLst>
          </p:cNvPr>
          <p:cNvGrpSpPr/>
          <p:nvPr/>
        </p:nvGrpSpPr>
        <p:grpSpPr>
          <a:xfrm>
            <a:off x="4961246" y="4416225"/>
            <a:ext cx="1904431" cy="1904430"/>
            <a:chOff x="1313134" y="2410209"/>
            <a:chExt cx="2539241" cy="2539240"/>
          </a:xfrm>
        </p:grpSpPr>
        <p:grpSp>
          <p:nvGrpSpPr>
            <p:cNvPr id="302" name="Group 301">
              <a:extLst>
                <a:ext uri="{FF2B5EF4-FFF2-40B4-BE49-F238E27FC236}">
                  <a16:creationId xmlns:a16="http://schemas.microsoft.com/office/drawing/2014/main" id="{B988E407-6594-964D-83BE-3E0DAFC52FAA}"/>
                </a:ext>
              </a:extLst>
            </p:cNvPr>
            <p:cNvGrpSpPr/>
            <p:nvPr/>
          </p:nvGrpSpPr>
          <p:grpSpPr>
            <a:xfrm>
              <a:off x="1313134" y="2410209"/>
              <a:ext cx="2539241" cy="2539240"/>
              <a:chOff x="6720947" y="5652029"/>
              <a:chExt cx="520700" cy="520700"/>
            </a:xfrm>
          </p:grpSpPr>
          <p:sp>
            <p:nvSpPr>
              <p:cNvPr id="304" name="Freeform 37">
                <a:extLst>
                  <a:ext uri="{FF2B5EF4-FFF2-40B4-BE49-F238E27FC236}">
                    <a16:creationId xmlns:a16="http://schemas.microsoft.com/office/drawing/2014/main" id="{BA2E8582-DA20-8B40-9E57-E75B63CCCB22}"/>
                  </a:ext>
                </a:extLst>
              </p:cNvPr>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prstClr val="black"/>
                  </a:solidFill>
                </a:endParaRPr>
              </a:p>
            </p:txBody>
          </p:sp>
          <p:sp>
            <p:nvSpPr>
              <p:cNvPr id="305" name="Freeform 38">
                <a:extLst>
                  <a:ext uri="{FF2B5EF4-FFF2-40B4-BE49-F238E27FC236}">
                    <a16:creationId xmlns:a16="http://schemas.microsoft.com/office/drawing/2014/main" id="{CE13F698-80BB-D543-B448-C6C00523A001}"/>
                  </a:ext>
                </a:extLst>
              </p:cNvPr>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prstClr val="black"/>
                  </a:solidFill>
                </a:endParaRPr>
              </a:p>
            </p:txBody>
          </p:sp>
        </p:grpSp>
        <p:sp>
          <p:nvSpPr>
            <p:cNvPr id="303" name="TextBox 302">
              <a:extLst>
                <a:ext uri="{FF2B5EF4-FFF2-40B4-BE49-F238E27FC236}">
                  <a16:creationId xmlns:a16="http://schemas.microsoft.com/office/drawing/2014/main" id="{FD7F3EA9-6678-9947-A858-D3491CC15096}"/>
                </a:ext>
              </a:extLst>
            </p:cNvPr>
            <p:cNvSpPr txBox="1"/>
            <p:nvPr/>
          </p:nvSpPr>
          <p:spPr>
            <a:xfrm>
              <a:off x="1459041" y="3128157"/>
              <a:ext cx="2214750" cy="1025921"/>
            </a:xfrm>
            <a:prstGeom prst="rect">
              <a:avLst/>
            </a:prstGeom>
            <a:noFill/>
          </p:spPr>
          <p:txBody>
            <a:bodyPr wrap="square" rtlCol="0">
              <a:spAutoFit/>
            </a:bodyPr>
            <a:lstStyle/>
            <a:p>
              <a:pPr algn="ctr"/>
              <a:r>
                <a:rPr lang="en-US" sz="2200" b="1" err="1">
                  <a:solidFill>
                    <a:prstClr val="white"/>
                  </a:solidFill>
                </a:rPr>
                <a:t>Pupilas</a:t>
              </a:r>
              <a:r>
                <a:rPr lang="en-US" sz="2200" b="1">
                  <a:solidFill>
                    <a:prstClr val="white"/>
                  </a:solidFill>
                </a:rPr>
                <a:t> </a:t>
              </a:r>
              <a:r>
                <a:rPr lang="en-US" sz="2200" b="1" err="1">
                  <a:solidFill>
                    <a:prstClr val="white"/>
                  </a:solidFill>
                </a:rPr>
                <a:t>puntiformes</a:t>
              </a:r>
              <a:endParaRPr lang="en-US" sz="2200" b="1">
                <a:solidFill>
                  <a:prstClr val="white"/>
                </a:solidFill>
              </a:endParaRPr>
            </a:p>
          </p:txBody>
        </p:sp>
      </p:grpSp>
    </p:spTree>
    <p:extLst>
      <p:ext uri="{BB962C8B-B14F-4D97-AF65-F5344CB8AC3E}">
        <p14:creationId xmlns:p14="http://schemas.microsoft.com/office/powerpoint/2010/main" val="4125670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0-#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52"/>
                                        </p:tgtEl>
                                        <p:attrNameLst>
                                          <p:attrName>style.visibility</p:attrName>
                                        </p:attrNameLst>
                                      </p:cBhvr>
                                      <p:to>
                                        <p:strVal val="visible"/>
                                      </p:to>
                                    </p:set>
                                    <p:animEffect transition="in" filter="fade">
                                      <p:cBhvr>
                                        <p:cTn id="12" dur="500"/>
                                        <p:tgtEl>
                                          <p:spTgt spid="252"/>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additive="base">
                                        <p:cTn id="17" dur="500" fill="hold"/>
                                        <p:tgtEl>
                                          <p:spTgt spid="59"/>
                                        </p:tgtEl>
                                        <p:attrNameLst>
                                          <p:attrName>ppt_x</p:attrName>
                                        </p:attrNameLst>
                                      </p:cBhvr>
                                      <p:tavLst>
                                        <p:tav tm="0">
                                          <p:val>
                                            <p:strVal val="0-#ppt_w/2"/>
                                          </p:val>
                                        </p:tav>
                                        <p:tav tm="100000">
                                          <p:val>
                                            <p:strVal val="#ppt_x"/>
                                          </p:val>
                                        </p:tav>
                                      </p:tavLst>
                                    </p:anim>
                                    <p:anim calcmode="lin" valueType="num">
                                      <p:cBhvr additive="base">
                                        <p:cTn id="18" dur="500" fill="hold"/>
                                        <p:tgtEl>
                                          <p:spTgt spid="59"/>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253"/>
                                        </p:tgtEl>
                                        <p:attrNameLst>
                                          <p:attrName>style.visibility</p:attrName>
                                        </p:attrNameLst>
                                      </p:cBhvr>
                                      <p:to>
                                        <p:strVal val="visible"/>
                                      </p:to>
                                    </p:set>
                                    <p:animEffect transition="in" filter="fade">
                                      <p:cBhvr>
                                        <p:cTn id="22" dur="500"/>
                                        <p:tgtEl>
                                          <p:spTgt spid="25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0-#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258"/>
                                        </p:tgtEl>
                                        <p:attrNameLst>
                                          <p:attrName>style.visibility</p:attrName>
                                        </p:attrNameLst>
                                      </p:cBhvr>
                                      <p:to>
                                        <p:strVal val="visible"/>
                                      </p:to>
                                    </p:set>
                                    <p:animEffect transition="in" filter="fade">
                                      <p:cBhvr>
                                        <p:cTn id="32" dur="500"/>
                                        <p:tgtEl>
                                          <p:spTgt spid="258"/>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32"/>
                                        </p:tgtEl>
                                        <p:attrNameLst>
                                          <p:attrName>style.visibility</p:attrName>
                                        </p:attrNameLst>
                                      </p:cBhvr>
                                      <p:to>
                                        <p:strVal val="visible"/>
                                      </p:to>
                                    </p:set>
                                    <p:anim calcmode="lin" valueType="num">
                                      <p:cBhvr additive="base">
                                        <p:cTn id="37" dur="500" fill="hold"/>
                                        <p:tgtEl>
                                          <p:spTgt spid="232"/>
                                        </p:tgtEl>
                                        <p:attrNameLst>
                                          <p:attrName>ppt_x</p:attrName>
                                        </p:attrNameLst>
                                      </p:cBhvr>
                                      <p:tavLst>
                                        <p:tav tm="0">
                                          <p:val>
                                            <p:strVal val="0-#ppt_w/2"/>
                                          </p:val>
                                        </p:tav>
                                        <p:tav tm="100000">
                                          <p:val>
                                            <p:strVal val="#ppt_x"/>
                                          </p:val>
                                        </p:tav>
                                      </p:tavLst>
                                    </p:anim>
                                    <p:anim calcmode="lin" valueType="num">
                                      <p:cBhvr additive="base">
                                        <p:cTn id="38" dur="500" fill="hold"/>
                                        <p:tgtEl>
                                          <p:spTgt spid="232"/>
                                        </p:tgtEl>
                                        <p:attrNameLst>
                                          <p:attrName>ppt_y</p:attrName>
                                        </p:attrNameLst>
                                      </p:cBhvr>
                                      <p:tavLst>
                                        <p:tav tm="0">
                                          <p:val>
                                            <p:strVal val="#ppt_y"/>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292"/>
                                        </p:tgtEl>
                                        <p:attrNameLst>
                                          <p:attrName>style.visibility</p:attrName>
                                        </p:attrNameLst>
                                      </p:cBhvr>
                                      <p:to>
                                        <p:strVal val="visible"/>
                                      </p:to>
                                    </p:set>
                                    <p:animEffect transition="in" filter="fade">
                                      <p:cBhvr>
                                        <p:cTn id="42" dur="500"/>
                                        <p:tgtEl>
                                          <p:spTgt spid="292"/>
                                        </p:tgtEl>
                                      </p:cBhvr>
                                    </p:animEffect>
                                  </p:childTnLst>
                                </p:cTn>
                              </p:par>
                            </p:childTnLst>
                          </p:cTn>
                        </p:par>
                        <p:par>
                          <p:cTn id="43" fill="hold">
                            <p:stCondLst>
                              <p:cond delay="1000"/>
                            </p:stCondLst>
                            <p:childTnLst>
                              <p:par>
                                <p:cTn id="44" presetID="10" presetClass="entr" presetSubtype="0" fill="hold" nodeType="afterEffect">
                                  <p:stCondLst>
                                    <p:cond delay="0"/>
                                  </p:stCondLst>
                                  <p:childTnLst>
                                    <p:set>
                                      <p:cBhvr>
                                        <p:cTn id="45" dur="1" fill="hold">
                                          <p:stCondLst>
                                            <p:cond delay="0"/>
                                          </p:stCondLst>
                                        </p:cTn>
                                        <p:tgtEl>
                                          <p:spTgt spid="263"/>
                                        </p:tgtEl>
                                        <p:attrNameLst>
                                          <p:attrName>style.visibility</p:attrName>
                                        </p:attrNameLst>
                                      </p:cBhvr>
                                      <p:to>
                                        <p:strVal val="visible"/>
                                      </p:to>
                                    </p:set>
                                    <p:animEffect transition="in" filter="fade">
                                      <p:cBhvr>
                                        <p:cTn id="46" dur="500"/>
                                        <p:tgtEl>
                                          <p:spTgt spid="263"/>
                                        </p:tgtEl>
                                      </p:cBhvr>
                                    </p:animEffect>
                                  </p:childTnLst>
                                </p:cTn>
                              </p:par>
                            </p:childTnLst>
                          </p:cTn>
                        </p:par>
                        <p:par>
                          <p:cTn id="47" fill="hold">
                            <p:stCondLst>
                              <p:cond delay="1500"/>
                            </p:stCondLst>
                            <p:childTnLst>
                              <p:par>
                                <p:cTn id="48" presetID="10" presetClass="entr" presetSubtype="0" fill="hold" nodeType="afterEffect">
                                  <p:stCondLst>
                                    <p:cond delay="0"/>
                                  </p:stCondLst>
                                  <p:childTnLst>
                                    <p:set>
                                      <p:cBhvr>
                                        <p:cTn id="49" dur="1" fill="hold">
                                          <p:stCondLst>
                                            <p:cond delay="0"/>
                                          </p:stCondLst>
                                        </p:cTn>
                                        <p:tgtEl>
                                          <p:spTgt spid="301"/>
                                        </p:tgtEl>
                                        <p:attrNameLst>
                                          <p:attrName>style.visibility</p:attrName>
                                        </p:attrNameLst>
                                      </p:cBhvr>
                                      <p:to>
                                        <p:strVal val="visible"/>
                                      </p:to>
                                    </p:set>
                                    <p:animEffect transition="in" filter="fade">
                                      <p:cBhvr>
                                        <p:cTn id="50" dur="500"/>
                                        <p:tgtEl>
                                          <p:spTgt spid="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1047749"/>
            <a:ext cx="4686300" cy="4524703"/>
          </a:xfrm>
          <a:prstGeom prst="rect">
            <a:avLst/>
          </a:prstGeom>
        </p:spPr>
      </p:pic>
      <p:sp>
        <p:nvSpPr>
          <p:cNvPr id="7" name="Rectangle 6"/>
          <p:cNvSpPr/>
          <p:nvPr/>
        </p:nvSpPr>
        <p:spPr>
          <a:xfrm>
            <a:off x="656922" y="2567136"/>
            <a:ext cx="3547384" cy="1261884"/>
          </a:xfrm>
          <a:prstGeom prst="rect">
            <a:avLst/>
          </a:prstGeom>
          <a:noFill/>
        </p:spPr>
        <p:txBody>
          <a:bodyPr wrap="square" lIns="91440" tIns="45720" rIns="91440" bIns="45720">
            <a:spAutoFit/>
          </a:bodyPr>
          <a:lstStyle/>
          <a:p>
            <a:pPr algn="ctr"/>
            <a:r>
              <a:rPr lang="en-US" sz="3800" b="1" err="1">
                <a:ln w="9525">
                  <a:solidFill>
                    <a:prstClr val="white"/>
                  </a:solidFill>
                  <a:prstDash val="solid"/>
                </a:ln>
                <a:solidFill>
                  <a:prstClr val="white"/>
                </a:solidFill>
                <a:effectLst>
                  <a:outerShdw blurRad="12700" dist="38100" dir="2700000" algn="tl" rotWithShape="0">
                    <a:prstClr val="white">
                      <a:lumMod val="50000"/>
                    </a:prstClr>
                  </a:outerShdw>
                </a:effectLst>
              </a:rPr>
              <a:t>Llame</a:t>
            </a:r>
            <a:r>
              <a:rPr lang="en-US" sz="3800" b="1">
                <a:ln w="9525">
                  <a:solidFill>
                    <a:prstClr val="white"/>
                  </a:solidFill>
                  <a:prstDash val="solid"/>
                </a:ln>
                <a:solidFill>
                  <a:prstClr val="white"/>
                </a:solidFill>
                <a:effectLst>
                  <a:outerShdw blurRad="12700" dist="38100" dir="2700000" algn="tl" rotWithShape="0">
                    <a:prstClr val="white">
                      <a:lumMod val="50000"/>
                    </a:prstClr>
                  </a:outerShdw>
                </a:effectLst>
              </a:rPr>
              <a:t> al 911 </a:t>
            </a:r>
            <a:r>
              <a:rPr lang="en-US" sz="3800" b="1" err="1">
                <a:ln w="9525">
                  <a:solidFill>
                    <a:prstClr val="white"/>
                  </a:solidFill>
                  <a:prstDash val="solid"/>
                </a:ln>
                <a:solidFill>
                  <a:prstClr val="white"/>
                </a:solidFill>
                <a:effectLst>
                  <a:outerShdw blurRad="12700" dist="38100" dir="2700000" algn="tl" rotWithShape="0">
                    <a:prstClr val="white">
                      <a:lumMod val="50000"/>
                    </a:prstClr>
                  </a:outerShdw>
                </a:effectLst>
              </a:rPr>
              <a:t>inmediatamente</a:t>
            </a:r>
            <a:endParaRPr lang="en-US" sz="3800" b="1">
              <a:ln w="9525">
                <a:solidFill>
                  <a:prstClr val="white"/>
                </a:solidFill>
                <a:prstDash val="solid"/>
              </a:ln>
              <a:solidFill>
                <a:prstClr val="white"/>
              </a:solidFill>
              <a:effectLst>
                <a:outerShdw blurRad="12700" dist="38100" dir="2700000" algn="tl" rotWithShape="0">
                  <a:prstClr val="white">
                    <a:lumMod val="50000"/>
                  </a:prstClr>
                </a:outerShdw>
              </a:effectLst>
            </a:endParaRPr>
          </a:p>
        </p:txBody>
      </p:sp>
      <p:sp>
        <p:nvSpPr>
          <p:cNvPr id="2" name="TextBox 1"/>
          <p:cNvSpPr txBox="1"/>
          <p:nvPr/>
        </p:nvSpPr>
        <p:spPr>
          <a:xfrm>
            <a:off x="5130972" y="2316530"/>
            <a:ext cx="3735660" cy="1754327"/>
          </a:xfrm>
          <a:prstGeom prst="rect">
            <a:avLst/>
          </a:prstGeom>
          <a:noFill/>
        </p:spPr>
        <p:txBody>
          <a:bodyPr wrap="square" rtlCol="0">
            <a:spAutoFit/>
          </a:bodyPr>
          <a:lstStyle/>
          <a:p>
            <a:pPr algn="ctr"/>
            <a:r>
              <a:rPr lang="en-US" sz="3600" b="1">
                <a:solidFill>
                  <a:prstClr val="black"/>
                </a:solidFill>
              </a:rPr>
              <a:t>¡</a:t>
            </a:r>
            <a:r>
              <a:rPr lang="en-US" sz="3600" b="1" err="1">
                <a:solidFill>
                  <a:prstClr val="black"/>
                </a:solidFill>
              </a:rPr>
              <a:t>Serás</a:t>
            </a:r>
            <a:r>
              <a:rPr lang="en-US" sz="3600" b="1">
                <a:solidFill>
                  <a:prstClr val="black"/>
                </a:solidFill>
              </a:rPr>
              <a:t> </a:t>
            </a:r>
            <a:r>
              <a:rPr lang="en-US" sz="3600" b="1" err="1">
                <a:solidFill>
                  <a:prstClr val="black"/>
                </a:solidFill>
              </a:rPr>
              <a:t>protegido</a:t>
            </a:r>
            <a:r>
              <a:rPr lang="en-US" sz="3600" b="1">
                <a:solidFill>
                  <a:prstClr val="black"/>
                </a:solidFill>
              </a:rPr>
              <a:t> </a:t>
            </a:r>
            <a:r>
              <a:rPr lang="en-US" sz="3600" b="1" err="1">
                <a:solidFill>
                  <a:prstClr val="black"/>
                </a:solidFill>
              </a:rPr>
              <a:t>por</a:t>
            </a:r>
            <a:r>
              <a:rPr lang="en-US" sz="3600" b="1">
                <a:solidFill>
                  <a:prstClr val="black"/>
                </a:solidFill>
              </a:rPr>
              <a:t> la ley del </a:t>
            </a:r>
          </a:p>
          <a:p>
            <a:pPr algn="ctr"/>
            <a:r>
              <a:rPr lang="en-US" sz="3600" b="1" err="1">
                <a:solidFill>
                  <a:prstClr val="black"/>
                </a:solidFill>
              </a:rPr>
              <a:t>Buen</a:t>
            </a:r>
            <a:r>
              <a:rPr lang="en-US" sz="3600" b="1">
                <a:solidFill>
                  <a:prstClr val="black"/>
                </a:solidFill>
              </a:rPr>
              <a:t> </a:t>
            </a:r>
            <a:r>
              <a:rPr lang="en-US" sz="3600" b="1" err="1">
                <a:solidFill>
                  <a:prstClr val="black"/>
                </a:solidFill>
              </a:rPr>
              <a:t>Samaritano</a:t>
            </a:r>
            <a:r>
              <a:rPr lang="en-US" sz="3600" b="1">
                <a:solidFill>
                  <a:prstClr val="black"/>
                </a:solidFill>
              </a:rPr>
              <a:t>!</a:t>
            </a:r>
          </a:p>
        </p:txBody>
      </p:sp>
    </p:spTree>
    <p:extLst>
      <p:ext uri="{BB962C8B-B14F-4D97-AF65-F5344CB8AC3E}">
        <p14:creationId xmlns:p14="http://schemas.microsoft.com/office/powerpoint/2010/main" val="8433610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err="1"/>
              <a:t>Combinar</a:t>
            </a:r>
            <a:r>
              <a:rPr lang="en-US" sz="4000" b="1"/>
              <a:t> </a:t>
            </a:r>
            <a:r>
              <a:rPr lang="en-US" sz="4000" b="1" err="1"/>
              <a:t>es</a:t>
            </a:r>
            <a:r>
              <a:rPr lang="en-US" sz="4000" b="1"/>
              <a:t> </a:t>
            </a:r>
            <a:r>
              <a:rPr lang="en-US" sz="4000" b="1" err="1"/>
              <a:t>Peligroso</a:t>
            </a:r>
            <a:endParaRPr lang="en-US" sz="4000" b="1"/>
          </a:p>
        </p:txBody>
      </p:sp>
      <p:sp>
        <p:nvSpPr>
          <p:cNvPr id="85" name="Oval Callout 84"/>
          <p:cNvSpPr/>
          <p:nvPr/>
        </p:nvSpPr>
        <p:spPr>
          <a:xfrm>
            <a:off x="1" y="1137424"/>
            <a:ext cx="9136818" cy="4769816"/>
          </a:xfrm>
          <a:prstGeom prst="wedgeEllipseCallout">
            <a:avLst>
              <a:gd name="adj1" fmla="val -39428"/>
              <a:gd name="adj2" fmla="val 47869"/>
            </a:avLst>
          </a:prstGeom>
          <a:solidFill>
            <a:schemeClr val="accent1">
              <a:lumMod val="40000"/>
              <a:lumOff val="6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lgn="ctr"/>
            <a:r>
              <a:rPr lang="es-ES_tradnl" sz="2400" b="1" dirty="0">
                <a:solidFill>
                  <a:srgbClr val="FF0000"/>
                </a:solidFill>
              </a:rPr>
              <a:t>Nunca debes:</a:t>
            </a:r>
            <a:endParaRPr lang="es-ES_tradnl" sz="2000" b="1" dirty="0">
              <a:solidFill>
                <a:srgbClr val="FF0000"/>
              </a:solidFill>
            </a:endParaRPr>
          </a:p>
          <a:p>
            <a:pPr marL="0" lvl="1" algn="ctr"/>
            <a:r>
              <a:rPr lang="es-ES_tradnl" sz="1850" dirty="0">
                <a:solidFill>
                  <a:schemeClr val="tx1"/>
                </a:solidFill>
              </a:rPr>
              <a:t>Tomar un depresor con otras drogas o para invertir los efectos de otras drogas, por ejemplo los estimulantes</a:t>
            </a:r>
          </a:p>
          <a:p>
            <a:pPr marL="0" lvl="1" algn="ctr"/>
            <a:r>
              <a:rPr lang="es-ES_tradnl" sz="1850" dirty="0">
                <a:solidFill>
                  <a:schemeClr val="tx1"/>
                </a:solidFill>
              </a:rPr>
              <a:t>Los depresores </a:t>
            </a:r>
            <a:r>
              <a:rPr lang="es-ES_tradnl" sz="1850" b="1" dirty="0">
                <a:solidFill>
                  <a:schemeClr val="tx1"/>
                </a:solidFill>
              </a:rPr>
              <a:t>NO </a:t>
            </a:r>
            <a:r>
              <a:rPr lang="es-ES_tradnl" sz="1850" dirty="0">
                <a:solidFill>
                  <a:schemeClr val="tx1"/>
                </a:solidFill>
              </a:rPr>
              <a:t>deben ser combinados con cualquier medicamento o sustancia que causa el sueño, como por ejemplo:</a:t>
            </a:r>
          </a:p>
          <a:p>
            <a:pPr marL="800100" lvl="2" indent="-342900" algn="ctr">
              <a:buFont typeface="Courier New" panose="02070309020205020404" pitchFamily="49" charset="0"/>
              <a:buChar char="o"/>
            </a:pPr>
            <a:r>
              <a:rPr lang="es-ES_tradnl" sz="1850" dirty="0">
                <a:solidFill>
                  <a:schemeClr val="tx1"/>
                </a:solidFill>
              </a:rPr>
              <a:t>Analgésicos recetados</a:t>
            </a:r>
          </a:p>
          <a:p>
            <a:pPr marL="800100" lvl="2" indent="-342900" algn="ctr">
              <a:buFont typeface="Courier New" panose="02070309020205020404" pitchFamily="49" charset="0"/>
              <a:buChar char="o"/>
            </a:pPr>
            <a:r>
              <a:rPr lang="es-ES_tradnl" sz="1850" dirty="0">
                <a:solidFill>
                  <a:schemeClr val="tx1"/>
                </a:solidFill>
              </a:rPr>
              <a:t>Medicamentos sin recetas para el resfrío y la alergia</a:t>
            </a:r>
          </a:p>
          <a:p>
            <a:pPr marL="800100" lvl="2" indent="-342900" algn="ctr">
              <a:buFont typeface="Courier New" panose="02070309020205020404" pitchFamily="49" charset="0"/>
              <a:buChar char="o"/>
            </a:pPr>
            <a:r>
              <a:rPr lang="es-ES_tradnl" sz="1850" dirty="0">
                <a:solidFill>
                  <a:schemeClr val="tx1"/>
                </a:solidFill>
              </a:rPr>
              <a:t>El alcohol</a:t>
            </a:r>
          </a:p>
          <a:p>
            <a:pPr marL="0" lvl="1" algn="ctr"/>
            <a:r>
              <a:rPr lang="es-ES_tradnl" sz="2400" b="1" dirty="0">
                <a:solidFill>
                  <a:srgbClr val="FF0000"/>
                </a:solidFill>
              </a:rPr>
              <a:t>¡Combinar los depresores puede resultar en un paro respiratorio y puede ser fatal!</a:t>
            </a:r>
          </a:p>
        </p:txBody>
      </p:sp>
      <p:grpSp>
        <p:nvGrpSpPr>
          <p:cNvPr id="52" name="Group 28"/>
          <p:cNvGrpSpPr>
            <a:grpSpLocks noChangeAspect="1"/>
          </p:cNvGrpSpPr>
          <p:nvPr/>
        </p:nvGrpSpPr>
        <p:grpSpPr bwMode="auto">
          <a:xfrm>
            <a:off x="196607" y="5426902"/>
            <a:ext cx="928188" cy="2800809"/>
            <a:chOff x="948" y="2233"/>
            <a:chExt cx="400" cy="1207"/>
          </a:xfrm>
        </p:grpSpPr>
        <p:sp>
          <p:nvSpPr>
            <p:cNvPr id="53"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0" name="Rectangle 29"/>
          <p:cNvSpPr/>
          <p:nvPr/>
        </p:nvSpPr>
        <p:spPr>
          <a:xfrm>
            <a:off x="1752871" y="6370902"/>
            <a:ext cx="4990462" cy="276999"/>
          </a:xfrm>
          <a:prstGeom prst="rect">
            <a:avLst/>
          </a:prstGeom>
        </p:spPr>
        <p:txBody>
          <a:bodyPr wrap="square">
            <a:spAutoFit/>
          </a:bodyPr>
          <a:lstStyle/>
          <a:p>
            <a:r>
              <a:rPr lang="en-US" sz="1200"/>
              <a:t>http://www.drugfreeworld.org/drugfacts/prescription/depressants.html</a:t>
            </a:r>
          </a:p>
        </p:txBody>
      </p:sp>
    </p:spTree>
    <p:extLst>
      <p:ext uri="{BB962C8B-B14F-4D97-AF65-F5344CB8AC3E}">
        <p14:creationId xmlns:p14="http://schemas.microsoft.com/office/powerpoint/2010/main" val="1159758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a:spLocks/>
          </p:cNvSpPr>
          <p:nvPr/>
        </p:nvSpPr>
        <p:spPr bwMode="auto">
          <a:xfrm>
            <a:off x="381000" y="2037254"/>
            <a:ext cx="8382000" cy="4058746"/>
          </a:xfrm>
          <a:custGeom>
            <a:avLst/>
            <a:gdLst>
              <a:gd name="connsiteX0" fmla="*/ 1025525 w 4848225"/>
              <a:gd name="connsiteY0" fmla="*/ 101600 h 2511425"/>
              <a:gd name="connsiteX1" fmla="*/ 990600 w 4848225"/>
              <a:gd name="connsiteY1" fmla="*/ 104775 h 2511425"/>
              <a:gd name="connsiteX2" fmla="*/ 955675 w 4848225"/>
              <a:gd name="connsiteY2" fmla="*/ 107950 h 2511425"/>
              <a:gd name="connsiteX3" fmla="*/ 923925 w 4848225"/>
              <a:gd name="connsiteY3" fmla="*/ 114300 h 2511425"/>
              <a:gd name="connsiteX4" fmla="*/ 889000 w 4848225"/>
              <a:gd name="connsiteY4" fmla="*/ 123825 h 2511425"/>
              <a:gd name="connsiteX5" fmla="*/ 860425 w 4848225"/>
              <a:gd name="connsiteY5" fmla="*/ 133350 h 2511425"/>
              <a:gd name="connsiteX6" fmla="*/ 828675 w 4848225"/>
              <a:gd name="connsiteY6" fmla="*/ 149225 h 2511425"/>
              <a:gd name="connsiteX7" fmla="*/ 800100 w 4848225"/>
              <a:gd name="connsiteY7" fmla="*/ 165100 h 2511425"/>
              <a:gd name="connsiteX8" fmla="*/ 771525 w 4848225"/>
              <a:gd name="connsiteY8" fmla="*/ 180975 h 2511425"/>
              <a:gd name="connsiteX9" fmla="*/ 746125 w 4848225"/>
              <a:gd name="connsiteY9" fmla="*/ 200025 h 2511425"/>
              <a:gd name="connsiteX10" fmla="*/ 720725 w 4848225"/>
              <a:gd name="connsiteY10" fmla="*/ 222250 h 2511425"/>
              <a:gd name="connsiteX11" fmla="*/ 698500 w 4848225"/>
              <a:gd name="connsiteY11" fmla="*/ 244475 h 2511425"/>
              <a:gd name="connsiteX12" fmla="*/ 679450 w 4848225"/>
              <a:gd name="connsiteY12" fmla="*/ 269875 h 2511425"/>
              <a:gd name="connsiteX13" fmla="*/ 657225 w 4848225"/>
              <a:gd name="connsiteY13" fmla="*/ 295275 h 2511425"/>
              <a:gd name="connsiteX14" fmla="*/ 641350 w 4848225"/>
              <a:gd name="connsiteY14" fmla="*/ 323850 h 2511425"/>
              <a:gd name="connsiteX15" fmla="*/ 625475 w 4848225"/>
              <a:gd name="connsiteY15" fmla="*/ 352425 h 2511425"/>
              <a:gd name="connsiteX16" fmla="*/ 612775 w 4848225"/>
              <a:gd name="connsiteY16" fmla="*/ 381000 h 2511425"/>
              <a:gd name="connsiteX17" fmla="*/ 600075 w 4848225"/>
              <a:gd name="connsiteY17" fmla="*/ 403225 h 2511425"/>
              <a:gd name="connsiteX18" fmla="*/ 593725 w 4848225"/>
              <a:gd name="connsiteY18" fmla="*/ 425450 h 2511425"/>
              <a:gd name="connsiteX19" fmla="*/ 587375 w 4848225"/>
              <a:gd name="connsiteY19" fmla="*/ 450850 h 2511425"/>
              <a:gd name="connsiteX20" fmla="*/ 584200 w 4848225"/>
              <a:gd name="connsiteY20" fmla="*/ 476250 h 2511425"/>
              <a:gd name="connsiteX21" fmla="*/ 577850 w 4848225"/>
              <a:gd name="connsiteY21" fmla="*/ 527050 h 2511425"/>
              <a:gd name="connsiteX22" fmla="*/ 577850 w 4848225"/>
              <a:gd name="connsiteY22" fmla="*/ 577850 h 2511425"/>
              <a:gd name="connsiteX23" fmla="*/ 574675 w 4848225"/>
              <a:gd name="connsiteY23" fmla="*/ 635000 h 2511425"/>
              <a:gd name="connsiteX24" fmla="*/ 574675 w 4848225"/>
              <a:gd name="connsiteY24" fmla="*/ 644525 h 2511425"/>
              <a:gd name="connsiteX25" fmla="*/ 574675 w 4848225"/>
              <a:gd name="connsiteY25" fmla="*/ 781050 h 2511425"/>
              <a:gd name="connsiteX26" fmla="*/ 561975 w 4848225"/>
              <a:gd name="connsiteY26" fmla="*/ 781050 h 2511425"/>
              <a:gd name="connsiteX27" fmla="*/ 527050 w 4848225"/>
              <a:gd name="connsiteY27" fmla="*/ 787400 h 2511425"/>
              <a:gd name="connsiteX28" fmla="*/ 492125 w 4848225"/>
              <a:gd name="connsiteY28" fmla="*/ 793750 h 2511425"/>
              <a:gd name="connsiteX29" fmla="*/ 457200 w 4848225"/>
              <a:gd name="connsiteY29" fmla="*/ 803275 h 2511425"/>
              <a:gd name="connsiteX30" fmla="*/ 425450 w 4848225"/>
              <a:gd name="connsiteY30" fmla="*/ 815975 h 2511425"/>
              <a:gd name="connsiteX31" fmla="*/ 393700 w 4848225"/>
              <a:gd name="connsiteY31" fmla="*/ 831850 h 2511425"/>
              <a:gd name="connsiteX32" fmla="*/ 361950 w 4848225"/>
              <a:gd name="connsiteY32" fmla="*/ 847725 h 2511425"/>
              <a:gd name="connsiteX33" fmla="*/ 333375 w 4848225"/>
              <a:gd name="connsiteY33" fmla="*/ 866775 h 2511425"/>
              <a:gd name="connsiteX34" fmla="*/ 304800 w 4848225"/>
              <a:gd name="connsiteY34" fmla="*/ 885825 h 2511425"/>
              <a:gd name="connsiteX35" fmla="*/ 279400 w 4848225"/>
              <a:gd name="connsiteY35" fmla="*/ 908050 h 2511425"/>
              <a:gd name="connsiteX36" fmla="*/ 254000 w 4848225"/>
              <a:gd name="connsiteY36" fmla="*/ 930275 h 2511425"/>
              <a:gd name="connsiteX37" fmla="*/ 231775 w 4848225"/>
              <a:gd name="connsiteY37" fmla="*/ 955675 h 2511425"/>
              <a:gd name="connsiteX38" fmla="*/ 212725 w 4848225"/>
              <a:gd name="connsiteY38" fmla="*/ 984250 h 2511425"/>
              <a:gd name="connsiteX39" fmla="*/ 193675 w 4848225"/>
              <a:gd name="connsiteY39" fmla="*/ 1012825 h 2511425"/>
              <a:gd name="connsiteX40" fmla="*/ 177800 w 4848225"/>
              <a:gd name="connsiteY40" fmla="*/ 1041400 h 2511425"/>
              <a:gd name="connsiteX41" fmla="*/ 165100 w 4848225"/>
              <a:gd name="connsiteY41" fmla="*/ 1073150 h 2511425"/>
              <a:gd name="connsiteX42" fmla="*/ 152400 w 4848225"/>
              <a:gd name="connsiteY42" fmla="*/ 1104900 h 2511425"/>
              <a:gd name="connsiteX43" fmla="*/ 142875 w 4848225"/>
              <a:gd name="connsiteY43" fmla="*/ 1139825 h 2511425"/>
              <a:gd name="connsiteX44" fmla="*/ 136525 w 4848225"/>
              <a:gd name="connsiteY44" fmla="*/ 1171575 h 2511425"/>
              <a:gd name="connsiteX45" fmla="*/ 133350 w 4848225"/>
              <a:gd name="connsiteY45" fmla="*/ 1206500 h 2511425"/>
              <a:gd name="connsiteX46" fmla="*/ 130175 w 4848225"/>
              <a:gd name="connsiteY46" fmla="*/ 1241425 h 2511425"/>
              <a:gd name="connsiteX47" fmla="*/ 130175 w 4848225"/>
              <a:gd name="connsiteY47" fmla="*/ 1368425 h 2511425"/>
              <a:gd name="connsiteX48" fmla="*/ 130175 w 4848225"/>
              <a:gd name="connsiteY48" fmla="*/ 1552575 h 2511425"/>
              <a:gd name="connsiteX49" fmla="*/ 117475 w 4848225"/>
              <a:gd name="connsiteY49" fmla="*/ 1574800 h 2511425"/>
              <a:gd name="connsiteX50" fmla="*/ 107950 w 4848225"/>
              <a:gd name="connsiteY50" fmla="*/ 1600200 h 2511425"/>
              <a:gd name="connsiteX51" fmla="*/ 101600 w 4848225"/>
              <a:gd name="connsiteY51" fmla="*/ 1628775 h 2511425"/>
              <a:gd name="connsiteX52" fmla="*/ 101600 w 4848225"/>
              <a:gd name="connsiteY52" fmla="*/ 1657350 h 2511425"/>
              <a:gd name="connsiteX53" fmla="*/ 101600 w 4848225"/>
              <a:gd name="connsiteY53" fmla="*/ 1758950 h 2511425"/>
              <a:gd name="connsiteX54" fmla="*/ 104775 w 4848225"/>
              <a:gd name="connsiteY54" fmla="*/ 1793875 h 2511425"/>
              <a:gd name="connsiteX55" fmla="*/ 114300 w 4848225"/>
              <a:gd name="connsiteY55" fmla="*/ 1825625 h 2511425"/>
              <a:gd name="connsiteX56" fmla="*/ 127000 w 4848225"/>
              <a:gd name="connsiteY56" fmla="*/ 1857375 h 2511425"/>
              <a:gd name="connsiteX57" fmla="*/ 149225 w 4848225"/>
              <a:gd name="connsiteY57" fmla="*/ 1882775 h 2511425"/>
              <a:gd name="connsiteX58" fmla="*/ 171450 w 4848225"/>
              <a:gd name="connsiteY58" fmla="*/ 1908175 h 2511425"/>
              <a:gd name="connsiteX59" fmla="*/ 200025 w 4848225"/>
              <a:gd name="connsiteY59" fmla="*/ 1927225 h 2511425"/>
              <a:gd name="connsiteX60" fmla="*/ 231775 w 4848225"/>
              <a:gd name="connsiteY60" fmla="*/ 1939925 h 2511425"/>
              <a:gd name="connsiteX61" fmla="*/ 266700 w 4848225"/>
              <a:gd name="connsiteY61" fmla="*/ 1946275 h 2511425"/>
              <a:gd name="connsiteX62" fmla="*/ 273050 w 4848225"/>
              <a:gd name="connsiteY62" fmla="*/ 1993900 h 2511425"/>
              <a:gd name="connsiteX63" fmla="*/ 285750 w 4848225"/>
              <a:gd name="connsiteY63" fmla="*/ 2041525 h 2511425"/>
              <a:gd name="connsiteX64" fmla="*/ 301625 w 4848225"/>
              <a:gd name="connsiteY64" fmla="*/ 2085975 h 2511425"/>
              <a:gd name="connsiteX65" fmla="*/ 323850 w 4848225"/>
              <a:gd name="connsiteY65" fmla="*/ 2130425 h 2511425"/>
              <a:gd name="connsiteX66" fmla="*/ 346075 w 4848225"/>
              <a:gd name="connsiteY66" fmla="*/ 2171700 h 2511425"/>
              <a:gd name="connsiteX67" fmla="*/ 374650 w 4848225"/>
              <a:gd name="connsiteY67" fmla="*/ 2209800 h 2511425"/>
              <a:gd name="connsiteX68" fmla="*/ 406400 w 4848225"/>
              <a:gd name="connsiteY68" fmla="*/ 2244725 h 2511425"/>
              <a:gd name="connsiteX69" fmla="*/ 438150 w 4848225"/>
              <a:gd name="connsiteY69" fmla="*/ 2276475 h 2511425"/>
              <a:gd name="connsiteX70" fmla="*/ 476250 w 4848225"/>
              <a:gd name="connsiteY70" fmla="*/ 2305050 h 2511425"/>
              <a:gd name="connsiteX71" fmla="*/ 514350 w 4848225"/>
              <a:gd name="connsiteY71" fmla="*/ 2333625 h 2511425"/>
              <a:gd name="connsiteX72" fmla="*/ 555625 w 4848225"/>
              <a:gd name="connsiteY72" fmla="*/ 2355850 h 2511425"/>
              <a:gd name="connsiteX73" fmla="*/ 600075 w 4848225"/>
              <a:gd name="connsiteY73" fmla="*/ 2374900 h 2511425"/>
              <a:gd name="connsiteX74" fmla="*/ 644525 w 4848225"/>
              <a:gd name="connsiteY74" fmla="*/ 2390775 h 2511425"/>
              <a:gd name="connsiteX75" fmla="*/ 692150 w 4848225"/>
              <a:gd name="connsiteY75" fmla="*/ 2400300 h 2511425"/>
              <a:gd name="connsiteX76" fmla="*/ 739775 w 4848225"/>
              <a:gd name="connsiteY76" fmla="*/ 2409825 h 2511425"/>
              <a:gd name="connsiteX77" fmla="*/ 790575 w 4848225"/>
              <a:gd name="connsiteY77" fmla="*/ 2409825 h 2511425"/>
              <a:gd name="connsiteX78" fmla="*/ 835025 w 4848225"/>
              <a:gd name="connsiteY78" fmla="*/ 2409825 h 2511425"/>
              <a:gd name="connsiteX79" fmla="*/ 876300 w 4848225"/>
              <a:gd name="connsiteY79" fmla="*/ 2403475 h 2511425"/>
              <a:gd name="connsiteX80" fmla="*/ 920750 w 4848225"/>
              <a:gd name="connsiteY80" fmla="*/ 2393950 h 2511425"/>
              <a:gd name="connsiteX81" fmla="*/ 962025 w 4848225"/>
              <a:gd name="connsiteY81" fmla="*/ 2381250 h 2511425"/>
              <a:gd name="connsiteX82" fmla="*/ 1000125 w 4848225"/>
              <a:gd name="connsiteY82" fmla="*/ 2365375 h 2511425"/>
              <a:gd name="connsiteX83" fmla="*/ 1038225 w 4848225"/>
              <a:gd name="connsiteY83" fmla="*/ 2349500 h 2511425"/>
              <a:gd name="connsiteX84" fmla="*/ 1076325 w 4848225"/>
              <a:gd name="connsiteY84" fmla="*/ 2327275 h 2511425"/>
              <a:gd name="connsiteX85" fmla="*/ 1108075 w 4848225"/>
              <a:gd name="connsiteY85" fmla="*/ 2301875 h 2511425"/>
              <a:gd name="connsiteX86" fmla="*/ 1139825 w 4848225"/>
              <a:gd name="connsiteY86" fmla="*/ 2276475 h 2511425"/>
              <a:gd name="connsiteX87" fmla="*/ 1171575 w 4848225"/>
              <a:gd name="connsiteY87" fmla="*/ 2247900 h 2511425"/>
              <a:gd name="connsiteX88" fmla="*/ 1200150 w 4848225"/>
              <a:gd name="connsiteY88" fmla="*/ 2216150 h 2511425"/>
              <a:gd name="connsiteX89" fmla="*/ 1222375 w 4848225"/>
              <a:gd name="connsiteY89" fmla="*/ 2181225 h 2511425"/>
              <a:gd name="connsiteX90" fmla="*/ 1247775 w 4848225"/>
              <a:gd name="connsiteY90" fmla="*/ 2146300 h 2511425"/>
              <a:gd name="connsiteX91" fmla="*/ 1266825 w 4848225"/>
              <a:gd name="connsiteY91" fmla="*/ 2108200 h 2511425"/>
              <a:gd name="connsiteX92" fmla="*/ 1282700 w 4848225"/>
              <a:gd name="connsiteY92" fmla="*/ 2070100 h 2511425"/>
              <a:gd name="connsiteX93" fmla="*/ 1295400 w 4848225"/>
              <a:gd name="connsiteY93" fmla="*/ 2028825 h 2511425"/>
              <a:gd name="connsiteX94" fmla="*/ 2686050 w 4848225"/>
              <a:gd name="connsiteY94" fmla="*/ 2028825 h 2511425"/>
              <a:gd name="connsiteX95" fmla="*/ 2698750 w 4848225"/>
              <a:gd name="connsiteY95" fmla="*/ 2070100 h 2511425"/>
              <a:gd name="connsiteX96" fmla="*/ 2714625 w 4848225"/>
              <a:gd name="connsiteY96" fmla="*/ 2108200 h 2511425"/>
              <a:gd name="connsiteX97" fmla="*/ 2733675 w 4848225"/>
              <a:gd name="connsiteY97" fmla="*/ 2146300 h 2511425"/>
              <a:gd name="connsiteX98" fmla="*/ 2759075 w 4848225"/>
              <a:gd name="connsiteY98" fmla="*/ 2181225 h 2511425"/>
              <a:gd name="connsiteX99" fmla="*/ 2781300 w 4848225"/>
              <a:gd name="connsiteY99" fmla="*/ 2216150 h 2511425"/>
              <a:gd name="connsiteX100" fmla="*/ 2809875 w 4848225"/>
              <a:gd name="connsiteY100" fmla="*/ 2247900 h 2511425"/>
              <a:gd name="connsiteX101" fmla="*/ 2841625 w 4848225"/>
              <a:gd name="connsiteY101" fmla="*/ 2276475 h 2511425"/>
              <a:gd name="connsiteX102" fmla="*/ 2873375 w 4848225"/>
              <a:gd name="connsiteY102" fmla="*/ 2301875 h 2511425"/>
              <a:gd name="connsiteX103" fmla="*/ 2908300 w 4848225"/>
              <a:gd name="connsiteY103" fmla="*/ 2327275 h 2511425"/>
              <a:gd name="connsiteX104" fmla="*/ 2943225 w 4848225"/>
              <a:gd name="connsiteY104" fmla="*/ 2349500 h 2511425"/>
              <a:gd name="connsiteX105" fmla="*/ 2981325 w 4848225"/>
              <a:gd name="connsiteY105" fmla="*/ 2365375 h 2511425"/>
              <a:gd name="connsiteX106" fmla="*/ 3019425 w 4848225"/>
              <a:gd name="connsiteY106" fmla="*/ 2381250 h 2511425"/>
              <a:gd name="connsiteX107" fmla="*/ 3060700 w 4848225"/>
              <a:gd name="connsiteY107" fmla="*/ 2393950 h 2511425"/>
              <a:gd name="connsiteX108" fmla="*/ 3105150 w 4848225"/>
              <a:gd name="connsiteY108" fmla="*/ 2403475 h 2511425"/>
              <a:gd name="connsiteX109" fmla="*/ 3146425 w 4848225"/>
              <a:gd name="connsiteY109" fmla="*/ 2409825 h 2511425"/>
              <a:gd name="connsiteX110" fmla="*/ 3190875 w 4848225"/>
              <a:gd name="connsiteY110" fmla="*/ 2409825 h 2511425"/>
              <a:gd name="connsiteX111" fmla="*/ 3235325 w 4848225"/>
              <a:gd name="connsiteY111" fmla="*/ 2409825 h 2511425"/>
              <a:gd name="connsiteX112" fmla="*/ 3279775 w 4848225"/>
              <a:gd name="connsiteY112" fmla="*/ 2403475 h 2511425"/>
              <a:gd name="connsiteX113" fmla="*/ 3321050 w 4848225"/>
              <a:gd name="connsiteY113" fmla="*/ 2393950 h 2511425"/>
              <a:gd name="connsiteX114" fmla="*/ 3362325 w 4848225"/>
              <a:gd name="connsiteY114" fmla="*/ 2381250 h 2511425"/>
              <a:gd name="connsiteX115" fmla="*/ 3403600 w 4848225"/>
              <a:gd name="connsiteY115" fmla="*/ 2365375 h 2511425"/>
              <a:gd name="connsiteX116" fmla="*/ 3441700 w 4848225"/>
              <a:gd name="connsiteY116" fmla="*/ 2349500 h 2511425"/>
              <a:gd name="connsiteX117" fmla="*/ 3476625 w 4848225"/>
              <a:gd name="connsiteY117" fmla="*/ 2327275 h 2511425"/>
              <a:gd name="connsiteX118" fmla="*/ 3511550 w 4848225"/>
              <a:gd name="connsiteY118" fmla="*/ 2301875 h 2511425"/>
              <a:gd name="connsiteX119" fmla="*/ 3543300 w 4848225"/>
              <a:gd name="connsiteY119" fmla="*/ 2276475 h 2511425"/>
              <a:gd name="connsiteX120" fmla="*/ 3575050 w 4848225"/>
              <a:gd name="connsiteY120" fmla="*/ 2247900 h 2511425"/>
              <a:gd name="connsiteX121" fmla="*/ 3600450 w 4848225"/>
              <a:gd name="connsiteY121" fmla="*/ 2216150 h 2511425"/>
              <a:gd name="connsiteX122" fmla="*/ 3625850 w 4848225"/>
              <a:gd name="connsiteY122" fmla="*/ 2181225 h 2511425"/>
              <a:gd name="connsiteX123" fmla="*/ 3648075 w 4848225"/>
              <a:gd name="connsiteY123" fmla="*/ 2146300 h 2511425"/>
              <a:gd name="connsiteX124" fmla="*/ 3667125 w 4848225"/>
              <a:gd name="connsiteY124" fmla="*/ 2108200 h 2511425"/>
              <a:gd name="connsiteX125" fmla="*/ 3686175 w 4848225"/>
              <a:gd name="connsiteY125" fmla="*/ 2070100 h 2511425"/>
              <a:gd name="connsiteX126" fmla="*/ 3698875 w 4848225"/>
              <a:gd name="connsiteY126" fmla="*/ 2028825 h 2511425"/>
              <a:gd name="connsiteX127" fmla="*/ 4254500 w 4848225"/>
              <a:gd name="connsiteY127" fmla="*/ 2028825 h 2511425"/>
              <a:gd name="connsiteX128" fmla="*/ 4289425 w 4848225"/>
              <a:gd name="connsiteY128" fmla="*/ 2028825 h 2511425"/>
              <a:gd name="connsiteX129" fmla="*/ 4324350 w 4848225"/>
              <a:gd name="connsiteY129" fmla="*/ 2022475 h 2511425"/>
              <a:gd name="connsiteX130" fmla="*/ 4356100 w 4848225"/>
              <a:gd name="connsiteY130" fmla="*/ 2016125 h 2511425"/>
              <a:gd name="connsiteX131" fmla="*/ 4391025 w 4848225"/>
              <a:gd name="connsiteY131" fmla="*/ 2006600 h 2511425"/>
              <a:gd name="connsiteX132" fmla="*/ 4422775 w 4848225"/>
              <a:gd name="connsiteY132" fmla="*/ 1997075 h 2511425"/>
              <a:gd name="connsiteX133" fmla="*/ 4451350 w 4848225"/>
              <a:gd name="connsiteY133" fmla="*/ 1981200 h 2511425"/>
              <a:gd name="connsiteX134" fmla="*/ 4479925 w 4848225"/>
              <a:gd name="connsiteY134" fmla="*/ 1965325 h 2511425"/>
              <a:gd name="connsiteX135" fmla="*/ 4508500 w 4848225"/>
              <a:gd name="connsiteY135" fmla="*/ 1949450 h 2511425"/>
              <a:gd name="connsiteX136" fmla="*/ 4518025 w 4848225"/>
              <a:gd name="connsiteY136" fmla="*/ 1949450 h 2511425"/>
              <a:gd name="connsiteX137" fmla="*/ 4556125 w 4848225"/>
              <a:gd name="connsiteY137" fmla="*/ 1949450 h 2511425"/>
              <a:gd name="connsiteX138" fmla="*/ 4575175 w 4848225"/>
              <a:gd name="connsiteY138" fmla="*/ 1949450 h 2511425"/>
              <a:gd name="connsiteX139" fmla="*/ 4594225 w 4848225"/>
              <a:gd name="connsiteY139" fmla="*/ 1946275 h 2511425"/>
              <a:gd name="connsiteX140" fmla="*/ 4632325 w 4848225"/>
              <a:gd name="connsiteY140" fmla="*/ 1933575 h 2511425"/>
              <a:gd name="connsiteX141" fmla="*/ 4664075 w 4848225"/>
              <a:gd name="connsiteY141" fmla="*/ 1917700 h 2511425"/>
              <a:gd name="connsiteX142" fmla="*/ 4692650 w 4848225"/>
              <a:gd name="connsiteY142" fmla="*/ 1892300 h 2511425"/>
              <a:gd name="connsiteX143" fmla="*/ 4714875 w 4848225"/>
              <a:gd name="connsiteY143" fmla="*/ 1863725 h 2511425"/>
              <a:gd name="connsiteX144" fmla="*/ 4733925 w 4848225"/>
              <a:gd name="connsiteY144" fmla="*/ 1831975 h 2511425"/>
              <a:gd name="connsiteX145" fmla="*/ 4743450 w 4848225"/>
              <a:gd name="connsiteY145" fmla="*/ 1797050 h 2511425"/>
              <a:gd name="connsiteX146" fmla="*/ 4746625 w 4848225"/>
              <a:gd name="connsiteY146" fmla="*/ 1778000 h 2511425"/>
              <a:gd name="connsiteX147" fmla="*/ 4746625 w 4848225"/>
              <a:gd name="connsiteY147" fmla="*/ 1758950 h 2511425"/>
              <a:gd name="connsiteX148" fmla="*/ 4746625 w 4848225"/>
              <a:gd name="connsiteY148" fmla="*/ 1657350 h 2511425"/>
              <a:gd name="connsiteX149" fmla="*/ 4743450 w 4848225"/>
              <a:gd name="connsiteY149" fmla="*/ 1619250 h 2511425"/>
              <a:gd name="connsiteX150" fmla="*/ 4733925 w 4848225"/>
              <a:gd name="connsiteY150" fmla="*/ 1587500 h 2511425"/>
              <a:gd name="connsiteX151" fmla="*/ 4718050 w 4848225"/>
              <a:gd name="connsiteY151" fmla="*/ 1555750 h 2511425"/>
              <a:gd name="connsiteX152" fmla="*/ 4699000 w 4848225"/>
              <a:gd name="connsiteY152" fmla="*/ 1530350 h 2511425"/>
              <a:gd name="connsiteX153" fmla="*/ 4699000 w 4848225"/>
              <a:gd name="connsiteY153" fmla="*/ 1177925 h 2511425"/>
              <a:gd name="connsiteX154" fmla="*/ 4699000 w 4848225"/>
              <a:gd name="connsiteY154" fmla="*/ 549275 h 2511425"/>
              <a:gd name="connsiteX155" fmla="*/ 4695825 w 4848225"/>
              <a:gd name="connsiteY155" fmla="*/ 501650 h 2511425"/>
              <a:gd name="connsiteX156" fmla="*/ 4689475 w 4848225"/>
              <a:gd name="connsiteY156" fmla="*/ 457200 h 2511425"/>
              <a:gd name="connsiteX157" fmla="*/ 4679950 w 4848225"/>
              <a:gd name="connsiteY157" fmla="*/ 415925 h 2511425"/>
              <a:gd name="connsiteX158" fmla="*/ 4664075 w 4848225"/>
              <a:gd name="connsiteY158" fmla="*/ 374650 h 2511425"/>
              <a:gd name="connsiteX159" fmla="*/ 4645025 w 4848225"/>
              <a:gd name="connsiteY159" fmla="*/ 336550 h 2511425"/>
              <a:gd name="connsiteX160" fmla="*/ 4622800 w 4848225"/>
              <a:gd name="connsiteY160" fmla="*/ 298450 h 2511425"/>
              <a:gd name="connsiteX161" fmla="*/ 4597400 w 4848225"/>
              <a:gd name="connsiteY161" fmla="*/ 266700 h 2511425"/>
              <a:gd name="connsiteX162" fmla="*/ 4568825 w 4848225"/>
              <a:gd name="connsiteY162" fmla="*/ 234950 h 2511425"/>
              <a:gd name="connsiteX163" fmla="*/ 4537075 w 4848225"/>
              <a:gd name="connsiteY163" fmla="*/ 206375 h 2511425"/>
              <a:gd name="connsiteX164" fmla="*/ 4502150 w 4848225"/>
              <a:gd name="connsiteY164" fmla="*/ 177800 h 2511425"/>
              <a:gd name="connsiteX165" fmla="*/ 4467225 w 4848225"/>
              <a:gd name="connsiteY165" fmla="*/ 155575 h 2511425"/>
              <a:gd name="connsiteX166" fmla="*/ 4425950 w 4848225"/>
              <a:gd name="connsiteY166" fmla="*/ 139700 h 2511425"/>
              <a:gd name="connsiteX167" fmla="*/ 4384675 w 4848225"/>
              <a:gd name="connsiteY167" fmla="*/ 123825 h 2511425"/>
              <a:gd name="connsiteX168" fmla="*/ 4343400 w 4848225"/>
              <a:gd name="connsiteY168" fmla="*/ 111125 h 2511425"/>
              <a:gd name="connsiteX169" fmla="*/ 4298950 w 4848225"/>
              <a:gd name="connsiteY169" fmla="*/ 104775 h 2511425"/>
              <a:gd name="connsiteX170" fmla="*/ 4254500 w 4848225"/>
              <a:gd name="connsiteY170" fmla="*/ 101600 h 2511425"/>
              <a:gd name="connsiteX171" fmla="*/ 1025525 w 4848225"/>
              <a:gd name="connsiteY171" fmla="*/ 0 h 2511425"/>
              <a:gd name="connsiteX172" fmla="*/ 4254500 w 4848225"/>
              <a:gd name="connsiteY172" fmla="*/ 0 h 2511425"/>
              <a:gd name="connsiteX173" fmla="*/ 4308475 w 4848225"/>
              <a:gd name="connsiteY173" fmla="*/ 3175 h 2511425"/>
              <a:gd name="connsiteX174" fmla="*/ 4362450 w 4848225"/>
              <a:gd name="connsiteY174" fmla="*/ 12700 h 2511425"/>
              <a:gd name="connsiteX175" fmla="*/ 4416425 w 4848225"/>
              <a:gd name="connsiteY175" fmla="*/ 25400 h 2511425"/>
              <a:gd name="connsiteX176" fmla="*/ 4467225 w 4848225"/>
              <a:gd name="connsiteY176" fmla="*/ 44450 h 2511425"/>
              <a:gd name="connsiteX177" fmla="*/ 4514850 w 4848225"/>
              <a:gd name="connsiteY177" fmla="*/ 66675 h 2511425"/>
              <a:gd name="connsiteX178" fmla="*/ 4559300 w 4848225"/>
              <a:gd name="connsiteY178" fmla="*/ 95250 h 2511425"/>
              <a:gd name="connsiteX179" fmla="*/ 4600575 w 4848225"/>
              <a:gd name="connsiteY179" fmla="*/ 127000 h 2511425"/>
              <a:gd name="connsiteX180" fmla="*/ 4638675 w 4848225"/>
              <a:gd name="connsiteY180" fmla="*/ 161925 h 2511425"/>
              <a:gd name="connsiteX181" fmla="*/ 4676775 w 4848225"/>
              <a:gd name="connsiteY181" fmla="*/ 200025 h 2511425"/>
              <a:gd name="connsiteX182" fmla="*/ 4705350 w 4848225"/>
              <a:gd name="connsiteY182" fmla="*/ 241300 h 2511425"/>
              <a:gd name="connsiteX183" fmla="*/ 4733925 w 4848225"/>
              <a:gd name="connsiteY183" fmla="*/ 288925 h 2511425"/>
              <a:gd name="connsiteX184" fmla="*/ 4756150 w 4848225"/>
              <a:gd name="connsiteY184" fmla="*/ 336550 h 2511425"/>
              <a:gd name="connsiteX185" fmla="*/ 4775200 w 4848225"/>
              <a:gd name="connsiteY185" fmla="*/ 384175 h 2511425"/>
              <a:gd name="connsiteX186" fmla="*/ 4787900 w 4848225"/>
              <a:gd name="connsiteY186" fmla="*/ 438150 h 2511425"/>
              <a:gd name="connsiteX187" fmla="*/ 4797425 w 4848225"/>
              <a:gd name="connsiteY187" fmla="*/ 492125 h 2511425"/>
              <a:gd name="connsiteX188" fmla="*/ 4800600 w 4848225"/>
              <a:gd name="connsiteY188" fmla="*/ 549275 h 2511425"/>
              <a:gd name="connsiteX189" fmla="*/ 4800600 w 4848225"/>
              <a:gd name="connsiteY189" fmla="*/ 1495425 h 2511425"/>
              <a:gd name="connsiteX190" fmla="*/ 4822825 w 4848225"/>
              <a:gd name="connsiteY190" fmla="*/ 1533525 h 2511425"/>
              <a:gd name="connsiteX191" fmla="*/ 4835525 w 4848225"/>
              <a:gd name="connsiteY191" fmla="*/ 1571625 h 2511425"/>
              <a:gd name="connsiteX192" fmla="*/ 4845050 w 4848225"/>
              <a:gd name="connsiteY192" fmla="*/ 1612900 h 2511425"/>
              <a:gd name="connsiteX193" fmla="*/ 4848225 w 4848225"/>
              <a:gd name="connsiteY193" fmla="*/ 1657350 h 2511425"/>
              <a:gd name="connsiteX194" fmla="*/ 4848225 w 4848225"/>
              <a:gd name="connsiteY194" fmla="*/ 1758950 h 2511425"/>
              <a:gd name="connsiteX195" fmla="*/ 4848225 w 4848225"/>
              <a:gd name="connsiteY195" fmla="*/ 1787525 h 2511425"/>
              <a:gd name="connsiteX196" fmla="*/ 4841875 w 4848225"/>
              <a:gd name="connsiteY196" fmla="*/ 1816100 h 2511425"/>
              <a:gd name="connsiteX197" fmla="*/ 4835525 w 4848225"/>
              <a:gd name="connsiteY197" fmla="*/ 1844675 h 2511425"/>
              <a:gd name="connsiteX198" fmla="*/ 4826000 w 4848225"/>
              <a:gd name="connsiteY198" fmla="*/ 1873250 h 2511425"/>
              <a:gd name="connsiteX199" fmla="*/ 4813300 w 4848225"/>
              <a:gd name="connsiteY199" fmla="*/ 1898650 h 2511425"/>
              <a:gd name="connsiteX200" fmla="*/ 4800600 w 4848225"/>
              <a:gd name="connsiteY200" fmla="*/ 1920875 h 2511425"/>
              <a:gd name="connsiteX201" fmla="*/ 4781550 w 4848225"/>
              <a:gd name="connsiteY201" fmla="*/ 1943100 h 2511425"/>
              <a:gd name="connsiteX202" fmla="*/ 4762500 w 4848225"/>
              <a:gd name="connsiteY202" fmla="*/ 1965325 h 2511425"/>
              <a:gd name="connsiteX203" fmla="*/ 4743450 w 4848225"/>
              <a:gd name="connsiteY203" fmla="*/ 1984375 h 2511425"/>
              <a:gd name="connsiteX204" fmla="*/ 4721225 w 4848225"/>
              <a:gd name="connsiteY204" fmla="*/ 2000250 h 2511425"/>
              <a:gd name="connsiteX205" fmla="*/ 4695825 w 4848225"/>
              <a:gd name="connsiteY205" fmla="*/ 2016125 h 2511425"/>
              <a:gd name="connsiteX206" fmla="*/ 4670425 w 4848225"/>
              <a:gd name="connsiteY206" fmla="*/ 2028825 h 2511425"/>
              <a:gd name="connsiteX207" fmla="*/ 4645025 w 4848225"/>
              <a:gd name="connsiteY207" fmla="*/ 2038350 h 2511425"/>
              <a:gd name="connsiteX208" fmla="*/ 4616450 w 4848225"/>
              <a:gd name="connsiteY208" fmla="*/ 2044700 h 2511425"/>
              <a:gd name="connsiteX209" fmla="*/ 4587875 w 4848225"/>
              <a:gd name="connsiteY209" fmla="*/ 2047875 h 2511425"/>
              <a:gd name="connsiteX210" fmla="*/ 4556125 w 4848225"/>
              <a:gd name="connsiteY210" fmla="*/ 2051050 h 2511425"/>
              <a:gd name="connsiteX211" fmla="*/ 4537075 w 4848225"/>
              <a:gd name="connsiteY211" fmla="*/ 2051050 h 2511425"/>
              <a:gd name="connsiteX212" fmla="*/ 4505325 w 4848225"/>
              <a:gd name="connsiteY212" fmla="*/ 2070100 h 2511425"/>
              <a:gd name="connsiteX213" fmla="*/ 4470400 w 4848225"/>
              <a:gd name="connsiteY213" fmla="*/ 2085975 h 2511425"/>
              <a:gd name="connsiteX214" fmla="*/ 4438650 w 4848225"/>
              <a:gd name="connsiteY214" fmla="*/ 2098675 h 2511425"/>
              <a:gd name="connsiteX215" fmla="*/ 4400550 w 4848225"/>
              <a:gd name="connsiteY215" fmla="*/ 2111375 h 2511425"/>
              <a:gd name="connsiteX216" fmla="*/ 4365625 w 4848225"/>
              <a:gd name="connsiteY216" fmla="*/ 2120900 h 2511425"/>
              <a:gd name="connsiteX217" fmla="*/ 4327525 w 4848225"/>
              <a:gd name="connsiteY217" fmla="*/ 2127250 h 2511425"/>
              <a:gd name="connsiteX218" fmla="*/ 4292600 w 4848225"/>
              <a:gd name="connsiteY218" fmla="*/ 2130425 h 2511425"/>
              <a:gd name="connsiteX219" fmla="*/ 4254500 w 4848225"/>
              <a:gd name="connsiteY219" fmla="*/ 2130425 h 2511425"/>
              <a:gd name="connsiteX220" fmla="*/ 3768725 w 4848225"/>
              <a:gd name="connsiteY220" fmla="*/ 2130425 h 2511425"/>
              <a:gd name="connsiteX221" fmla="*/ 3749675 w 4848225"/>
              <a:gd name="connsiteY221" fmla="*/ 2171700 h 2511425"/>
              <a:gd name="connsiteX222" fmla="*/ 3727450 w 4848225"/>
              <a:gd name="connsiteY222" fmla="*/ 2212975 h 2511425"/>
              <a:gd name="connsiteX223" fmla="*/ 3702050 w 4848225"/>
              <a:gd name="connsiteY223" fmla="*/ 2251075 h 2511425"/>
              <a:gd name="connsiteX224" fmla="*/ 3673475 w 4848225"/>
              <a:gd name="connsiteY224" fmla="*/ 2286000 h 2511425"/>
              <a:gd name="connsiteX225" fmla="*/ 3641725 w 4848225"/>
              <a:gd name="connsiteY225" fmla="*/ 2320925 h 2511425"/>
              <a:gd name="connsiteX226" fmla="*/ 3609975 w 4848225"/>
              <a:gd name="connsiteY226" fmla="*/ 2352675 h 2511425"/>
              <a:gd name="connsiteX227" fmla="*/ 3575050 w 4848225"/>
              <a:gd name="connsiteY227" fmla="*/ 2381250 h 2511425"/>
              <a:gd name="connsiteX228" fmla="*/ 3540125 w 4848225"/>
              <a:gd name="connsiteY228" fmla="*/ 2406650 h 2511425"/>
              <a:gd name="connsiteX229" fmla="*/ 3498850 w 4848225"/>
              <a:gd name="connsiteY229" fmla="*/ 2432050 h 2511425"/>
              <a:gd name="connsiteX230" fmla="*/ 3460750 w 4848225"/>
              <a:gd name="connsiteY230" fmla="*/ 2451100 h 2511425"/>
              <a:gd name="connsiteX231" fmla="*/ 3419475 w 4848225"/>
              <a:gd name="connsiteY231" fmla="*/ 2470150 h 2511425"/>
              <a:gd name="connsiteX232" fmla="*/ 3375025 w 4848225"/>
              <a:gd name="connsiteY232" fmla="*/ 2486025 h 2511425"/>
              <a:gd name="connsiteX233" fmla="*/ 3330575 w 4848225"/>
              <a:gd name="connsiteY233" fmla="*/ 2495550 h 2511425"/>
              <a:gd name="connsiteX234" fmla="*/ 3286125 w 4848225"/>
              <a:gd name="connsiteY234" fmla="*/ 2505075 h 2511425"/>
              <a:gd name="connsiteX235" fmla="*/ 3238500 w 4848225"/>
              <a:gd name="connsiteY235" fmla="*/ 2511425 h 2511425"/>
              <a:gd name="connsiteX236" fmla="*/ 3190875 w 4848225"/>
              <a:gd name="connsiteY236" fmla="*/ 2511425 h 2511425"/>
              <a:gd name="connsiteX237" fmla="*/ 3146425 w 4848225"/>
              <a:gd name="connsiteY237" fmla="*/ 2511425 h 2511425"/>
              <a:gd name="connsiteX238" fmla="*/ 3098800 w 4848225"/>
              <a:gd name="connsiteY238" fmla="*/ 2505075 h 2511425"/>
              <a:gd name="connsiteX239" fmla="*/ 3054350 w 4848225"/>
              <a:gd name="connsiteY239" fmla="*/ 2495550 h 2511425"/>
              <a:gd name="connsiteX240" fmla="*/ 3009900 w 4848225"/>
              <a:gd name="connsiteY240" fmla="*/ 2486025 h 2511425"/>
              <a:gd name="connsiteX241" fmla="*/ 2965450 w 4848225"/>
              <a:gd name="connsiteY241" fmla="*/ 2470150 h 2511425"/>
              <a:gd name="connsiteX242" fmla="*/ 2924175 w 4848225"/>
              <a:gd name="connsiteY242" fmla="*/ 2451100 h 2511425"/>
              <a:gd name="connsiteX243" fmla="*/ 2882900 w 4848225"/>
              <a:gd name="connsiteY243" fmla="*/ 2432050 h 2511425"/>
              <a:gd name="connsiteX244" fmla="*/ 2844800 w 4848225"/>
              <a:gd name="connsiteY244" fmla="*/ 2406650 h 2511425"/>
              <a:gd name="connsiteX245" fmla="*/ 2809875 w 4848225"/>
              <a:gd name="connsiteY245" fmla="*/ 2381250 h 2511425"/>
              <a:gd name="connsiteX246" fmla="*/ 2774950 w 4848225"/>
              <a:gd name="connsiteY246" fmla="*/ 2352675 h 2511425"/>
              <a:gd name="connsiteX247" fmla="*/ 2740025 w 4848225"/>
              <a:gd name="connsiteY247" fmla="*/ 2320925 h 2511425"/>
              <a:gd name="connsiteX248" fmla="*/ 2711450 w 4848225"/>
              <a:gd name="connsiteY248" fmla="*/ 2286000 h 2511425"/>
              <a:gd name="connsiteX249" fmla="*/ 2682875 w 4848225"/>
              <a:gd name="connsiteY249" fmla="*/ 2251075 h 2511425"/>
              <a:gd name="connsiteX250" fmla="*/ 2657475 w 4848225"/>
              <a:gd name="connsiteY250" fmla="*/ 2212975 h 2511425"/>
              <a:gd name="connsiteX251" fmla="*/ 2635250 w 4848225"/>
              <a:gd name="connsiteY251" fmla="*/ 2171700 h 2511425"/>
              <a:gd name="connsiteX252" fmla="*/ 2613025 w 4848225"/>
              <a:gd name="connsiteY252" fmla="*/ 2130425 h 2511425"/>
              <a:gd name="connsiteX253" fmla="*/ 1368425 w 4848225"/>
              <a:gd name="connsiteY253" fmla="*/ 2130425 h 2511425"/>
              <a:gd name="connsiteX254" fmla="*/ 1346200 w 4848225"/>
              <a:gd name="connsiteY254" fmla="*/ 2171700 h 2511425"/>
              <a:gd name="connsiteX255" fmla="*/ 1323975 w 4848225"/>
              <a:gd name="connsiteY255" fmla="*/ 2212975 h 2511425"/>
              <a:gd name="connsiteX256" fmla="*/ 1298575 w 4848225"/>
              <a:gd name="connsiteY256" fmla="*/ 2251075 h 2511425"/>
              <a:gd name="connsiteX257" fmla="*/ 1270000 w 4848225"/>
              <a:gd name="connsiteY257" fmla="*/ 2286000 h 2511425"/>
              <a:gd name="connsiteX258" fmla="*/ 1241425 w 4848225"/>
              <a:gd name="connsiteY258" fmla="*/ 2320925 h 2511425"/>
              <a:gd name="connsiteX259" fmla="*/ 1206500 w 4848225"/>
              <a:gd name="connsiteY259" fmla="*/ 2352675 h 2511425"/>
              <a:gd name="connsiteX260" fmla="*/ 1171575 w 4848225"/>
              <a:gd name="connsiteY260" fmla="*/ 2381250 h 2511425"/>
              <a:gd name="connsiteX261" fmla="*/ 1136650 w 4848225"/>
              <a:gd name="connsiteY261" fmla="*/ 2406650 h 2511425"/>
              <a:gd name="connsiteX262" fmla="*/ 1098550 w 4848225"/>
              <a:gd name="connsiteY262" fmla="*/ 2432050 h 2511425"/>
              <a:gd name="connsiteX263" fmla="*/ 1057275 w 4848225"/>
              <a:gd name="connsiteY263" fmla="*/ 2451100 h 2511425"/>
              <a:gd name="connsiteX264" fmla="*/ 1016000 w 4848225"/>
              <a:gd name="connsiteY264" fmla="*/ 2470150 h 2511425"/>
              <a:gd name="connsiteX265" fmla="*/ 971550 w 4848225"/>
              <a:gd name="connsiteY265" fmla="*/ 2486025 h 2511425"/>
              <a:gd name="connsiteX266" fmla="*/ 927100 w 4848225"/>
              <a:gd name="connsiteY266" fmla="*/ 2495550 h 2511425"/>
              <a:gd name="connsiteX267" fmla="*/ 882650 w 4848225"/>
              <a:gd name="connsiteY267" fmla="*/ 2505075 h 2511425"/>
              <a:gd name="connsiteX268" fmla="*/ 835025 w 4848225"/>
              <a:gd name="connsiteY268" fmla="*/ 2511425 h 2511425"/>
              <a:gd name="connsiteX269" fmla="*/ 790575 w 4848225"/>
              <a:gd name="connsiteY269" fmla="*/ 2511425 h 2511425"/>
              <a:gd name="connsiteX270" fmla="*/ 733425 w 4848225"/>
              <a:gd name="connsiteY270" fmla="*/ 2511425 h 2511425"/>
              <a:gd name="connsiteX271" fmla="*/ 682625 w 4848225"/>
              <a:gd name="connsiteY271" fmla="*/ 2501900 h 2511425"/>
              <a:gd name="connsiteX272" fmla="*/ 628650 w 4848225"/>
              <a:gd name="connsiteY272" fmla="*/ 2492375 h 2511425"/>
              <a:gd name="connsiteX273" fmla="*/ 577850 w 4848225"/>
              <a:gd name="connsiteY273" fmla="*/ 2476500 h 2511425"/>
              <a:gd name="connsiteX274" fmla="*/ 530225 w 4848225"/>
              <a:gd name="connsiteY274" fmla="*/ 2457450 h 2511425"/>
              <a:gd name="connsiteX275" fmla="*/ 482600 w 4848225"/>
              <a:gd name="connsiteY275" fmla="*/ 2432050 h 2511425"/>
              <a:gd name="connsiteX276" fmla="*/ 438150 w 4848225"/>
              <a:gd name="connsiteY276" fmla="*/ 2406650 h 2511425"/>
              <a:gd name="connsiteX277" fmla="*/ 396875 w 4848225"/>
              <a:gd name="connsiteY277" fmla="*/ 2374900 h 2511425"/>
              <a:gd name="connsiteX278" fmla="*/ 358775 w 4848225"/>
              <a:gd name="connsiteY278" fmla="*/ 2339975 h 2511425"/>
              <a:gd name="connsiteX279" fmla="*/ 323850 w 4848225"/>
              <a:gd name="connsiteY279" fmla="*/ 2305050 h 2511425"/>
              <a:gd name="connsiteX280" fmla="*/ 288925 w 4848225"/>
              <a:gd name="connsiteY280" fmla="*/ 2263775 h 2511425"/>
              <a:gd name="connsiteX281" fmla="*/ 260350 w 4848225"/>
              <a:gd name="connsiteY281" fmla="*/ 2222500 h 2511425"/>
              <a:gd name="connsiteX282" fmla="*/ 231775 w 4848225"/>
              <a:gd name="connsiteY282" fmla="*/ 2174875 h 2511425"/>
              <a:gd name="connsiteX283" fmla="*/ 209550 w 4848225"/>
              <a:gd name="connsiteY283" fmla="*/ 2130425 h 2511425"/>
              <a:gd name="connsiteX284" fmla="*/ 190500 w 4848225"/>
              <a:gd name="connsiteY284" fmla="*/ 2079625 h 2511425"/>
              <a:gd name="connsiteX285" fmla="*/ 177800 w 4848225"/>
              <a:gd name="connsiteY285" fmla="*/ 2028825 h 2511425"/>
              <a:gd name="connsiteX286" fmla="*/ 139700 w 4848225"/>
              <a:gd name="connsiteY286" fmla="*/ 2006600 h 2511425"/>
              <a:gd name="connsiteX287" fmla="*/ 104775 w 4848225"/>
              <a:gd name="connsiteY287" fmla="*/ 1984375 h 2511425"/>
              <a:gd name="connsiteX288" fmla="*/ 73025 w 4848225"/>
              <a:gd name="connsiteY288" fmla="*/ 1952625 h 2511425"/>
              <a:gd name="connsiteX289" fmla="*/ 47625 w 4848225"/>
              <a:gd name="connsiteY289" fmla="*/ 1920875 h 2511425"/>
              <a:gd name="connsiteX290" fmla="*/ 28575 w 4848225"/>
              <a:gd name="connsiteY290" fmla="*/ 1882775 h 2511425"/>
              <a:gd name="connsiteX291" fmla="*/ 12700 w 4848225"/>
              <a:gd name="connsiteY291" fmla="*/ 1844675 h 2511425"/>
              <a:gd name="connsiteX292" fmla="*/ 3175 w 4848225"/>
              <a:gd name="connsiteY292" fmla="*/ 1803400 h 2511425"/>
              <a:gd name="connsiteX293" fmla="*/ 0 w 4848225"/>
              <a:gd name="connsiteY293" fmla="*/ 1758950 h 2511425"/>
              <a:gd name="connsiteX294" fmla="*/ 0 w 4848225"/>
              <a:gd name="connsiteY294" fmla="*/ 1657350 h 2511425"/>
              <a:gd name="connsiteX295" fmla="*/ 0 w 4848225"/>
              <a:gd name="connsiteY295" fmla="*/ 1622425 h 2511425"/>
              <a:gd name="connsiteX296" fmla="*/ 6350 w 4848225"/>
              <a:gd name="connsiteY296" fmla="*/ 1590675 h 2511425"/>
              <a:gd name="connsiteX297" fmla="*/ 15875 w 4848225"/>
              <a:gd name="connsiteY297" fmla="*/ 1555750 h 2511425"/>
              <a:gd name="connsiteX298" fmla="*/ 28575 w 4848225"/>
              <a:gd name="connsiteY298" fmla="*/ 1527175 h 2511425"/>
              <a:gd name="connsiteX299" fmla="*/ 28575 w 4848225"/>
              <a:gd name="connsiteY299" fmla="*/ 1241425 h 2511425"/>
              <a:gd name="connsiteX300" fmla="*/ 31750 w 4848225"/>
              <a:gd name="connsiteY300" fmla="*/ 1200150 h 2511425"/>
              <a:gd name="connsiteX301" fmla="*/ 34925 w 4848225"/>
              <a:gd name="connsiteY301" fmla="*/ 1158875 h 2511425"/>
              <a:gd name="connsiteX302" fmla="*/ 44450 w 4848225"/>
              <a:gd name="connsiteY302" fmla="*/ 1117600 h 2511425"/>
              <a:gd name="connsiteX303" fmla="*/ 53975 w 4848225"/>
              <a:gd name="connsiteY303" fmla="*/ 1076325 h 2511425"/>
              <a:gd name="connsiteX304" fmla="*/ 66675 w 4848225"/>
              <a:gd name="connsiteY304" fmla="*/ 1041400 h 2511425"/>
              <a:gd name="connsiteX305" fmla="*/ 82550 w 4848225"/>
              <a:gd name="connsiteY305" fmla="*/ 1006475 h 2511425"/>
              <a:gd name="connsiteX306" fmla="*/ 98425 w 4848225"/>
              <a:gd name="connsiteY306" fmla="*/ 974725 h 2511425"/>
              <a:gd name="connsiteX307" fmla="*/ 117475 w 4848225"/>
              <a:gd name="connsiteY307" fmla="*/ 942975 h 2511425"/>
              <a:gd name="connsiteX308" fmla="*/ 139700 w 4848225"/>
              <a:gd name="connsiteY308" fmla="*/ 911225 h 2511425"/>
              <a:gd name="connsiteX309" fmla="*/ 161925 w 4848225"/>
              <a:gd name="connsiteY309" fmla="*/ 882650 h 2511425"/>
              <a:gd name="connsiteX310" fmla="*/ 187325 w 4848225"/>
              <a:gd name="connsiteY310" fmla="*/ 857250 h 2511425"/>
              <a:gd name="connsiteX311" fmla="*/ 212725 w 4848225"/>
              <a:gd name="connsiteY311" fmla="*/ 831850 h 2511425"/>
              <a:gd name="connsiteX312" fmla="*/ 241300 w 4848225"/>
              <a:gd name="connsiteY312" fmla="*/ 806450 h 2511425"/>
              <a:gd name="connsiteX313" fmla="*/ 269875 w 4848225"/>
              <a:gd name="connsiteY313" fmla="*/ 784225 h 2511425"/>
              <a:gd name="connsiteX314" fmla="*/ 301625 w 4848225"/>
              <a:gd name="connsiteY314" fmla="*/ 765175 h 2511425"/>
              <a:gd name="connsiteX315" fmla="*/ 333375 w 4848225"/>
              <a:gd name="connsiteY315" fmla="*/ 746125 h 2511425"/>
              <a:gd name="connsiteX316" fmla="*/ 368300 w 4848225"/>
              <a:gd name="connsiteY316" fmla="*/ 730250 h 2511425"/>
              <a:gd name="connsiteX317" fmla="*/ 403225 w 4848225"/>
              <a:gd name="connsiteY317" fmla="*/ 717550 h 2511425"/>
              <a:gd name="connsiteX318" fmla="*/ 438150 w 4848225"/>
              <a:gd name="connsiteY318" fmla="*/ 704850 h 2511425"/>
              <a:gd name="connsiteX319" fmla="*/ 473075 w 4848225"/>
              <a:gd name="connsiteY319" fmla="*/ 695325 h 2511425"/>
              <a:gd name="connsiteX320" fmla="*/ 473075 w 4848225"/>
              <a:gd name="connsiteY320" fmla="*/ 644525 h 2511425"/>
              <a:gd name="connsiteX321" fmla="*/ 473075 w 4848225"/>
              <a:gd name="connsiteY321" fmla="*/ 628650 h 2511425"/>
              <a:gd name="connsiteX322" fmla="*/ 476250 w 4848225"/>
              <a:gd name="connsiteY322" fmla="*/ 577850 h 2511425"/>
              <a:gd name="connsiteX323" fmla="*/ 476250 w 4848225"/>
              <a:gd name="connsiteY323" fmla="*/ 574675 h 2511425"/>
              <a:gd name="connsiteX324" fmla="*/ 476250 w 4848225"/>
              <a:gd name="connsiteY324" fmla="*/ 520700 h 2511425"/>
              <a:gd name="connsiteX325" fmla="*/ 482600 w 4848225"/>
              <a:gd name="connsiteY325" fmla="*/ 460375 h 2511425"/>
              <a:gd name="connsiteX326" fmla="*/ 488950 w 4848225"/>
              <a:gd name="connsiteY326" fmla="*/ 428625 h 2511425"/>
              <a:gd name="connsiteX327" fmla="*/ 495300 w 4848225"/>
              <a:gd name="connsiteY327" fmla="*/ 396875 h 2511425"/>
              <a:gd name="connsiteX328" fmla="*/ 504825 w 4848225"/>
              <a:gd name="connsiteY328" fmla="*/ 368300 h 2511425"/>
              <a:gd name="connsiteX329" fmla="*/ 520700 w 4848225"/>
              <a:gd name="connsiteY329" fmla="*/ 336550 h 2511425"/>
              <a:gd name="connsiteX330" fmla="*/ 536575 w 4848225"/>
              <a:gd name="connsiteY330" fmla="*/ 301625 h 2511425"/>
              <a:gd name="connsiteX331" fmla="*/ 555625 w 4848225"/>
              <a:gd name="connsiteY331" fmla="*/ 263525 h 2511425"/>
              <a:gd name="connsiteX332" fmla="*/ 577850 w 4848225"/>
              <a:gd name="connsiteY332" fmla="*/ 231775 h 2511425"/>
              <a:gd name="connsiteX333" fmla="*/ 603250 w 4848225"/>
              <a:gd name="connsiteY333" fmla="*/ 200025 h 2511425"/>
              <a:gd name="connsiteX334" fmla="*/ 628650 w 4848225"/>
              <a:gd name="connsiteY334" fmla="*/ 168275 h 2511425"/>
              <a:gd name="connsiteX335" fmla="*/ 657225 w 4848225"/>
              <a:gd name="connsiteY335" fmla="*/ 142875 h 2511425"/>
              <a:gd name="connsiteX336" fmla="*/ 688975 w 4848225"/>
              <a:gd name="connsiteY336" fmla="*/ 117475 h 2511425"/>
              <a:gd name="connsiteX337" fmla="*/ 720725 w 4848225"/>
              <a:gd name="connsiteY337" fmla="*/ 92075 h 2511425"/>
              <a:gd name="connsiteX338" fmla="*/ 755650 w 4848225"/>
              <a:gd name="connsiteY338" fmla="*/ 73025 h 2511425"/>
              <a:gd name="connsiteX339" fmla="*/ 790575 w 4848225"/>
              <a:gd name="connsiteY339" fmla="*/ 53975 h 2511425"/>
              <a:gd name="connsiteX340" fmla="*/ 825500 w 4848225"/>
              <a:gd name="connsiteY340" fmla="*/ 38100 h 2511425"/>
              <a:gd name="connsiteX341" fmla="*/ 863600 w 4848225"/>
              <a:gd name="connsiteY341" fmla="*/ 25400 h 2511425"/>
              <a:gd name="connsiteX342" fmla="*/ 901700 w 4848225"/>
              <a:gd name="connsiteY342" fmla="*/ 15875 h 2511425"/>
              <a:gd name="connsiteX343" fmla="*/ 942975 w 4848225"/>
              <a:gd name="connsiteY343" fmla="*/ 6350 h 2511425"/>
              <a:gd name="connsiteX344" fmla="*/ 984250 w 4848225"/>
              <a:gd name="connsiteY344" fmla="*/ 3175 h 251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4848225" h="2511425">
                <a:moveTo>
                  <a:pt x="1025525" y="101600"/>
                </a:moveTo>
                <a:lnTo>
                  <a:pt x="990600" y="104775"/>
                </a:lnTo>
                <a:lnTo>
                  <a:pt x="955675" y="107950"/>
                </a:lnTo>
                <a:lnTo>
                  <a:pt x="923925" y="114300"/>
                </a:lnTo>
                <a:lnTo>
                  <a:pt x="889000" y="123825"/>
                </a:lnTo>
                <a:lnTo>
                  <a:pt x="860425" y="133350"/>
                </a:lnTo>
                <a:lnTo>
                  <a:pt x="828675" y="149225"/>
                </a:lnTo>
                <a:lnTo>
                  <a:pt x="800100" y="165100"/>
                </a:lnTo>
                <a:lnTo>
                  <a:pt x="771525" y="180975"/>
                </a:lnTo>
                <a:lnTo>
                  <a:pt x="746125" y="200025"/>
                </a:lnTo>
                <a:lnTo>
                  <a:pt x="720725" y="222250"/>
                </a:lnTo>
                <a:lnTo>
                  <a:pt x="698500" y="244475"/>
                </a:lnTo>
                <a:lnTo>
                  <a:pt x="679450" y="269875"/>
                </a:lnTo>
                <a:lnTo>
                  <a:pt x="657225" y="295275"/>
                </a:lnTo>
                <a:lnTo>
                  <a:pt x="641350" y="323850"/>
                </a:lnTo>
                <a:lnTo>
                  <a:pt x="625475" y="352425"/>
                </a:lnTo>
                <a:lnTo>
                  <a:pt x="612775" y="381000"/>
                </a:lnTo>
                <a:lnTo>
                  <a:pt x="600075" y="403225"/>
                </a:lnTo>
                <a:lnTo>
                  <a:pt x="593725" y="425450"/>
                </a:lnTo>
                <a:lnTo>
                  <a:pt x="587375" y="450850"/>
                </a:lnTo>
                <a:lnTo>
                  <a:pt x="584200" y="476250"/>
                </a:lnTo>
                <a:lnTo>
                  <a:pt x="577850" y="527050"/>
                </a:lnTo>
                <a:lnTo>
                  <a:pt x="577850" y="577850"/>
                </a:lnTo>
                <a:lnTo>
                  <a:pt x="574675" y="635000"/>
                </a:lnTo>
                <a:lnTo>
                  <a:pt x="574675" y="644525"/>
                </a:lnTo>
                <a:lnTo>
                  <a:pt x="574675" y="781050"/>
                </a:lnTo>
                <a:lnTo>
                  <a:pt x="561975" y="781050"/>
                </a:lnTo>
                <a:lnTo>
                  <a:pt x="527050" y="787400"/>
                </a:lnTo>
                <a:lnTo>
                  <a:pt x="492125" y="793750"/>
                </a:lnTo>
                <a:lnTo>
                  <a:pt x="457200" y="803275"/>
                </a:lnTo>
                <a:lnTo>
                  <a:pt x="425450" y="815975"/>
                </a:lnTo>
                <a:lnTo>
                  <a:pt x="393700" y="831850"/>
                </a:lnTo>
                <a:lnTo>
                  <a:pt x="361950" y="847725"/>
                </a:lnTo>
                <a:lnTo>
                  <a:pt x="333375" y="866775"/>
                </a:lnTo>
                <a:lnTo>
                  <a:pt x="304800" y="885825"/>
                </a:lnTo>
                <a:lnTo>
                  <a:pt x="279400" y="908050"/>
                </a:lnTo>
                <a:lnTo>
                  <a:pt x="254000" y="930275"/>
                </a:lnTo>
                <a:lnTo>
                  <a:pt x="231775" y="955675"/>
                </a:lnTo>
                <a:lnTo>
                  <a:pt x="212725" y="984250"/>
                </a:lnTo>
                <a:lnTo>
                  <a:pt x="193675" y="1012825"/>
                </a:lnTo>
                <a:lnTo>
                  <a:pt x="177800" y="1041400"/>
                </a:lnTo>
                <a:lnTo>
                  <a:pt x="165100" y="1073150"/>
                </a:lnTo>
                <a:lnTo>
                  <a:pt x="152400" y="1104900"/>
                </a:lnTo>
                <a:lnTo>
                  <a:pt x="142875" y="1139825"/>
                </a:lnTo>
                <a:lnTo>
                  <a:pt x="136525" y="1171575"/>
                </a:lnTo>
                <a:lnTo>
                  <a:pt x="133350" y="1206500"/>
                </a:lnTo>
                <a:lnTo>
                  <a:pt x="130175" y="1241425"/>
                </a:lnTo>
                <a:lnTo>
                  <a:pt x="130175" y="1368425"/>
                </a:lnTo>
                <a:lnTo>
                  <a:pt x="130175" y="1552575"/>
                </a:lnTo>
                <a:lnTo>
                  <a:pt x="117475" y="1574800"/>
                </a:lnTo>
                <a:lnTo>
                  <a:pt x="107950" y="1600200"/>
                </a:lnTo>
                <a:lnTo>
                  <a:pt x="101600" y="1628775"/>
                </a:lnTo>
                <a:lnTo>
                  <a:pt x="101600" y="1657350"/>
                </a:lnTo>
                <a:lnTo>
                  <a:pt x="101600" y="1758950"/>
                </a:lnTo>
                <a:lnTo>
                  <a:pt x="104775" y="1793875"/>
                </a:lnTo>
                <a:lnTo>
                  <a:pt x="114300" y="1825625"/>
                </a:lnTo>
                <a:lnTo>
                  <a:pt x="127000" y="1857375"/>
                </a:lnTo>
                <a:lnTo>
                  <a:pt x="149225" y="1882775"/>
                </a:lnTo>
                <a:lnTo>
                  <a:pt x="171450" y="1908175"/>
                </a:lnTo>
                <a:lnTo>
                  <a:pt x="200025" y="1927225"/>
                </a:lnTo>
                <a:lnTo>
                  <a:pt x="231775" y="1939925"/>
                </a:lnTo>
                <a:lnTo>
                  <a:pt x="266700" y="1946275"/>
                </a:lnTo>
                <a:lnTo>
                  <a:pt x="273050" y="1993900"/>
                </a:lnTo>
                <a:lnTo>
                  <a:pt x="285750" y="2041525"/>
                </a:lnTo>
                <a:lnTo>
                  <a:pt x="301625" y="2085975"/>
                </a:lnTo>
                <a:lnTo>
                  <a:pt x="323850" y="2130425"/>
                </a:lnTo>
                <a:lnTo>
                  <a:pt x="346075" y="2171700"/>
                </a:lnTo>
                <a:lnTo>
                  <a:pt x="374650" y="2209800"/>
                </a:lnTo>
                <a:lnTo>
                  <a:pt x="406400" y="2244725"/>
                </a:lnTo>
                <a:lnTo>
                  <a:pt x="438150" y="2276475"/>
                </a:lnTo>
                <a:lnTo>
                  <a:pt x="476250" y="2305050"/>
                </a:lnTo>
                <a:lnTo>
                  <a:pt x="514350" y="2333625"/>
                </a:lnTo>
                <a:lnTo>
                  <a:pt x="555625" y="2355850"/>
                </a:lnTo>
                <a:lnTo>
                  <a:pt x="600075" y="2374900"/>
                </a:lnTo>
                <a:lnTo>
                  <a:pt x="644525" y="2390775"/>
                </a:lnTo>
                <a:lnTo>
                  <a:pt x="692150" y="2400300"/>
                </a:lnTo>
                <a:lnTo>
                  <a:pt x="739775" y="2409825"/>
                </a:lnTo>
                <a:lnTo>
                  <a:pt x="790575" y="2409825"/>
                </a:lnTo>
                <a:lnTo>
                  <a:pt x="835025" y="2409825"/>
                </a:lnTo>
                <a:lnTo>
                  <a:pt x="876300" y="2403475"/>
                </a:lnTo>
                <a:lnTo>
                  <a:pt x="920750" y="2393950"/>
                </a:lnTo>
                <a:lnTo>
                  <a:pt x="962025" y="2381250"/>
                </a:lnTo>
                <a:lnTo>
                  <a:pt x="1000125" y="2365375"/>
                </a:lnTo>
                <a:lnTo>
                  <a:pt x="1038225" y="2349500"/>
                </a:lnTo>
                <a:lnTo>
                  <a:pt x="1076325" y="2327275"/>
                </a:lnTo>
                <a:lnTo>
                  <a:pt x="1108075" y="2301875"/>
                </a:lnTo>
                <a:lnTo>
                  <a:pt x="1139825" y="2276475"/>
                </a:lnTo>
                <a:lnTo>
                  <a:pt x="1171575" y="2247900"/>
                </a:lnTo>
                <a:lnTo>
                  <a:pt x="1200150" y="2216150"/>
                </a:lnTo>
                <a:lnTo>
                  <a:pt x="1222375" y="2181225"/>
                </a:lnTo>
                <a:lnTo>
                  <a:pt x="1247775" y="2146300"/>
                </a:lnTo>
                <a:lnTo>
                  <a:pt x="1266825" y="2108200"/>
                </a:lnTo>
                <a:lnTo>
                  <a:pt x="1282700" y="2070100"/>
                </a:lnTo>
                <a:lnTo>
                  <a:pt x="1295400" y="2028825"/>
                </a:lnTo>
                <a:lnTo>
                  <a:pt x="2686050" y="2028825"/>
                </a:lnTo>
                <a:lnTo>
                  <a:pt x="2698750" y="2070100"/>
                </a:lnTo>
                <a:lnTo>
                  <a:pt x="2714625" y="2108200"/>
                </a:lnTo>
                <a:lnTo>
                  <a:pt x="2733675" y="2146300"/>
                </a:lnTo>
                <a:lnTo>
                  <a:pt x="2759075" y="2181225"/>
                </a:lnTo>
                <a:lnTo>
                  <a:pt x="2781300" y="2216150"/>
                </a:lnTo>
                <a:lnTo>
                  <a:pt x="2809875" y="2247900"/>
                </a:lnTo>
                <a:lnTo>
                  <a:pt x="2841625" y="2276475"/>
                </a:lnTo>
                <a:lnTo>
                  <a:pt x="2873375" y="2301875"/>
                </a:lnTo>
                <a:lnTo>
                  <a:pt x="2908300" y="2327275"/>
                </a:lnTo>
                <a:lnTo>
                  <a:pt x="2943225" y="2349500"/>
                </a:lnTo>
                <a:lnTo>
                  <a:pt x="2981325" y="2365375"/>
                </a:lnTo>
                <a:lnTo>
                  <a:pt x="3019425" y="2381250"/>
                </a:lnTo>
                <a:lnTo>
                  <a:pt x="3060700" y="2393950"/>
                </a:lnTo>
                <a:lnTo>
                  <a:pt x="3105150" y="2403475"/>
                </a:lnTo>
                <a:lnTo>
                  <a:pt x="3146425" y="2409825"/>
                </a:lnTo>
                <a:lnTo>
                  <a:pt x="3190875" y="2409825"/>
                </a:lnTo>
                <a:lnTo>
                  <a:pt x="3235325" y="2409825"/>
                </a:lnTo>
                <a:lnTo>
                  <a:pt x="3279775" y="2403475"/>
                </a:lnTo>
                <a:lnTo>
                  <a:pt x="3321050" y="2393950"/>
                </a:lnTo>
                <a:lnTo>
                  <a:pt x="3362325" y="2381250"/>
                </a:lnTo>
                <a:lnTo>
                  <a:pt x="3403600" y="2365375"/>
                </a:lnTo>
                <a:lnTo>
                  <a:pt x="3441700" y="2349500"/>
                </a:lnTo>
                <a:lnTo>
                  <a:pt x="3476625" y="2327275"/>
                </a:lnTo>
                <a:lnTo>
                  <a:pt x="3511550" y="2301875"/>
                </a:lnTo>
                <a:lnTo>
                  <a:pt x="3543300" y="2276475"/>
                </a:lnTo>
                <a:lnTo>
                  <a:pt x="3575050" y="2247900"/>
                </a:lnTo>
                <a:lnTo>
                  <a:pt x="3600450" y="2216150"/>
                </a:lnTo>
                <a:lnTo>
                  <a:pt x="3625850" y="2181225"/>
                </a:lnTo>
                <a:lnTo>
                  <a:pt x="3648075" y="2146300"/>
                </a:lnTo>
                <a:lnTo>
                  <a:pt x="3667125" y="2108200"/>
                </a:lnTo>
                <a:lnTo>
                  <a:pt x="3686175" y="2070100"/>
                </a:lnTo>
                <a:lnTo>
                  <a:pt x="3698875" y="2028825"/>
                </a:lnTo>
                <a:lnTo>
                  <a:pt x="4254500" y="2028825"/>
                </a:lnTo>
                <a:lnTo>
                  <a:pt x="4289425" y="2028825"/>
                </a:lnTo>
                <a:lnTo>
                  <a:pt x="4324350" y="2022475"/>
                </a:lnTo>
                <a:lnTo>
                  <a:pt x="4356100" y="2016125"/>
                </a:lnTo>
                <a:lnTo>
                  <a:pt x="4391025" y="2006600"/>
                </a:lnTo>
                <a:lnTo>
                  <a:pt x="4422775" y="1997075"/>
                </a:lnTo>
                <a:lnTo>
                  <a:pt x="4451350" y="1981200"/>
                </a:lnTo>
                <a:lnTo>
                  <a:pt x="4479925" y="1965325"/>
                </a:lnTo>
                <a:lnTo>
                  <a:pt x="4508500" y="1949450"/>
                </a:lnTo>
                <a:lnTo>
                  <a:pt x="4518025" y="1949450"/>
                </a:lnTo>
                <a:lnTo>
                  <a:pt x="4556125" y="1949450"/>
                </a:lnTo>
                <a:lnTo>
                  <a:pt x="4575175" y="1949450"/>
                </a:lnTo>
                <a:lnTo>
                  <a:pt x="4594225" y="1946275"/>
                </a:lnTo>
                <a:lnTo>
                  <a:pt x="4632325" y="1933575"/>
                </a:lnTo>
                <a:lnTo>
                  <a:pt x="4664075" y="1917700"/>
                </a:lnTo>
                <a:lnTo>
                  <a:pt x="4692650" y="1892300"/>
                </a:lnTo>
                <a:lnTo>
                  <a:pt x="4714875" y="1863725"/>
                </a:lnTo>
                <a:lnTo>
                  <a:pt x="4733925" y="1831975"/>
                </a:lnTo>
                <a:lnTo>
                  <a:pt x="4743450" y="1797050"/>
                </a:lnTo>
                <a:lnTo>
                  <a:pt x="4746625" y="1778000"/>
                </a:lnTo>
                <a:lnTo>
                  <a:pt x="4746625" y="1758950"/>
                </a:lnTo>
                <a:lnTo>
                  <a:pt x="4746625" y="1657350"/>
                </a:lnTo>
                <a:lnTo>
                  <a:pt x="4743450" y="1619250"/>
                </a:lnTo>
                <a:lnTo>
                  <a:pt x="4733925" y="1587500"/>
                </a:lnTo>
                <a:lnTo>
                  <a:pt x="4718050" y="1555750"/>
                </a:lnTo>
                <a:lnTo>
                  <a:pt x="4699000" y="1530350"/>
                </a:lnTo>
                <a:lnTo>
                  <a:pt x="4699000" y="1177925"/>
                </a:lnTo>
                <a:lnTo>
                  <a:pt x="4699000" y="549275"/>
                </a:lnTo>
                <a:lnTo>
                  <a:pt x="4695825" y="501650"/>
                </a:lnTo>
                <a:lnTo>
                  <a:pt x="4689475" y="457200"/>
                </a:lnTo>
                <a:lnTo>
                  <a:pt x="4679950" y="415925"/>
                </a:lnTo>
                <a:lnTo>
                  <a:pt x="4664075" y="374650"/>
                </a:lnTo>
                <a:lnTo>
                  <a:pt x="4645025" y="336550"/>
                </a:lnTo>
                <a:lnTo>
                  <a:pt x="4622800" y="298450"/>
                </a:lnTo>
                <a:lnTo>
                  <a:pt x="4597400" y="266700"/>
                </a:lnTo>
                <a:lnTo>
                  <a:pt x="4568825" y="234950"/>
                </a:lnTo>
                <a:lnTo>
                  <a:pt x="4537075" y="206375"/>
                </a:lnTo>
                <a:lnTo>
                  <a:pt x="4502150" y="177800"/>
                </a:lnTo>
                <a:lnTo>
                  <a:pt x="4467225" y="155575"/>
                </a:lnTo>
                <a:lnTo>
                  <a:pt x="4425950" y="139700"/>
                </a:lnTo>
                <a:lnTo>
                  <a:pt x="4384675" y="123825"/>
                </a:lnTo>
                <a:lnTo>
                  <a:pt x="4343400" y="111125"/>
                </a:lnTo>
                <a:lnTo>
                  <a:pt x="4298950" y="104775"/>
                </a:lnTo>
                <a:lnTo>
                  <a:pt x="4254500" y="101600"/>
                </a:lnTo>
                <a:close/>
                <a:moveTo>
                  <a:pt x="1025525" y="0"/>
                </a:moveTo>
                <a:lnTo>
                  <a:pt x="4254500" y="0"/>
                </a:lnTo>
                <a:lnTo>
                  <a:pt x="4308475" y="3175"/>
                </a:lnTo>
                <a:lnTo>
                  <a:pt x="4362450" y="12700"/>
                </a:lnTo>
                <a:lnTo>
                  <a:pt x="4416425" y="25400"/>
                </a:lnTo>
                <a:lnTo>
                  <a:pt x="4467225" y="44450"/>
                </a:lnTo>
                <a:lnTo>
                  <a:pt x="4514850" y="66675"/>
                </a:lnTo>
                <a:lnTo>
                  <a:pt x="4559300" y="95250"/>
                </a:lnTo>
                <a:lnTo>
                  <a:pt x="4600575" y="127000"/>
                </a:lnTo>
                <a:lnTo>
                  <a:pt x="4638675" y="161925"/>
                </a:lnTo>
                <a:lnTo>
                  <a:pt x="4676775" y="200025"/>
                </a:lnTo>
                <a:lnTo>
                  <a:pt x="4705350" y="241300"/>
                </a:lnTo>
                <a:lnTo>
                  <a:pt x="4733925" y="288925"/>
                </a:lnTo>
                <a:lnTo>
                  <a:pt x="4756150" y="336550"/>
                </a:lnTo>
                <a:lnTo>
                  <a:pt x="4775200" y="384175"/>
                </a:lnTo>
                <a:lnTo>
                  <a:pt x="4787900" y="438150"/>
                </a:lnTo>
                <a:lnTo>
                  <a:pt x="4797425" y="492125"/>
                </a:lnTo>
                <a:lnTo>
                  <a:pt x="4800600" y="549275"/>
                </a:lnTo>
                <a:lnTo>
                  <a:pt x="4800600" y="1495425"/>
                </a:lnTo>
                <a:lnTo>
                  <a:pt x="4822825" y="1533525"/>
                </a:lnTo>
                <a:lnTo>
                  <a:pt x="4835525" y="1571625"/>
                </a:lnTo>
                <a:lnTo>
                  <a:pt x="4845050" y="1612900"/>
                </a:lnTo>
                <a:lnTo>
                  <a:pt x="4848225" y="1657350"/>
                </a:lnTo>
                <a:lnTo>
                  <a:pt x="4848225" y="1758950"/>
                </a:lnTo>
                <a:lnTo>
                  <a:pt x="4848225" y="1787525"/>
                </a:lnTo>
                <a:lnTo>
                  <a:pt x="4841875" y="1816100"/>
                </a:lnTo>
                <a:lnTo>
                  <a:pt x="4835525" y="1844675"/>
                </a:lnTo>
                <a:lnTo>
                  <a:pt x="4826000" y="1873250"/>
                </a:lnTo>
                <a:lnTo>
                  <a:pt x="4813300" y="1898650"/>
                </a:lnTo>
                <a:lnTo>
                  <a:pt x="4800600" y="1920875"/>
                </a:lnTo>
                <a:lnTo>
                  <a:pt x="4781550" y="1943100"/>
                </a:lnTo>
                <a:lnTo>
                  <a:pt x="4762500" y="1965325"/>
                </a:lnTo>
                <a:lnTo>
                  <a:pt x="4743450" y="1984375"/>
                </a:lnTo>
                <a:lnTo>
                  <a:pt x="4721225" y="2000250"/>
                </a:lnTo>
                <a:lnTo>
                  <a:pt x="4695825" y="2016125"/>
                </a:lnTo>
                <a:lnTo>
                  <a:pt x="4670425" y="2028825"/>
                </a:lnTo>
                <a:lnTo>
                  <a:pt x="4645025" y="2038350"/>
                </a:lnTo>
                <a:lnTo>
                  <a:pt x="4616450" y="2044700"/>
                </a:lnTo>
                <a:lnTo>
                  <a:pt x="4587875" y="2047875"/>
                </a:lnTo>
                <a:lnTo>
                  <a:pt x="4556125" y="2051050"/>
                </a:lnTo>
                <a:lnTo>
                  <a:pt x="4537075" y="2051050"/>
                </a:lnTo>
                <a:lnTo>
                  <a:pt x="4505325" y="2070100"/>
                </a:lnTo>
                <a:lnTo>
                  <a:pt x="4470400" y="2085975"/>
                </a:lnTo>
                <a:lnTo>
                  <a:pt x="4438650" y="2098675"/>
                </a:lnTo>
                <a:lnTo>
                  <a:pt x="4400550" y="2111375"/>
                </a:lnTo>
                <a:lnTo>
                  <a:pt x="4365625" y="2120900"/>
                </a:lnTo>
                <a:lnTo>
                  <a:pt x="4327525" y="2127250"/>
                </a:lnTo>
                <a:lnTo>
                  <a:pt x="4292600" y="2130425"/>
                </a:lnTo>
                <a:lnTo>
                  <a:pt x="4254500" y="2130425"/>
                </a:lnTo>
                <a:lnTo>
                  <a:pt x="3768725" y="2130425"/>
                </a:lnTo>
                <a:lnTo>
                  <a:pt x="3749675" y="2171700"/>
                </a:lnTo>
                <a:lnTo>
                  <a:pt x="3727450" y="2212975"/>
                </a:lnTo>
                <a:lnTo>
                  <a:pt x="3702050" y="2251075"/>
                </a:lnTo>
                <a:lnTo>
                  <a:pt x="3673475" y="2286000"/>
                </a:lnTo>
                <a:lnTo>
                  <a:pt x="3641725" y="2320925"/>
                </a:lnTo>
                <a:lnTo>
                  <a:pt x="3609975" y="2352675"/>
                </a:lnTo>
                <a:lnTo>
                  <a:pt x="3575050" y="2381250"/>
                </a:lnTo>
                <a:lnTo>
                  <a:pt x="3540125" y="2406650"/>
                </a:lnTo>
                <a:lnTo>
                  <a:pt x="3498850" y="2432050"/>
                </a:lnTo>
                <a:lnTo>
                  <a:pt x="3460750" y="2451100"/>
                </a:lnTo>
                <a:lnTo>
                  <a:pt x="3419475" y="2470150"/>
                </a:lnTo>
                <a:lnTo>
                  <a:pt x="3375025" y="2486025"/>
                </a:lnTo>
                <a:lnTo>
                  <a:pt x="3330575" y="2495550"/>
                </a:lnTo>
                <a:lnTo>
                  <a:pt x="3286125" y="2505075"/>
                </a:lnTo>
                <a:lnTo>
                  <a:pt x="3238500" y="2511425"/>
                </a:lnTo>
                <a:lnTo>
                  <a:pt x="3190875" y="2511425"/>
                </a:lnTo>
                <a:lnTo>
                  <a:pt x="3146425" y="2511425"/>
                </a:lnTo>
                <a:lnTo>
                  <a:pt x="3098800" y="2505075"/>
                </a:lnTo>
                <a:lnTo>
                  <a:pt x="3054350" y="2495550"/>
                </a:lnTo>
                <a:lnTo>
                  <a:pt x="3009900" y="2486025"/>
                </a:lnTo>
                <a:lnTo>
                  <a:pt x="2965450" y="2470150"/>
                </a:lnTo>
                <a:lnTo>
                  <a:pt x="2924175" y="2451100"/>
                </a:lnTo>
                <a:lnTo>
                  <a:pt x="2882900" y="2432050"/>
                </a:lnTo>
                <a:lnTo>
                  <a:pt x="2844800" y="2406650"/>
                </a:lnTo>
                <a:lnTo>
                  <a:pt x="2809875" y="2381250"/>
                </a:lnTo>
                <a:lnTo>
                  <a:pt x="2774950" y="2352675"/>
                </a:lnTo>
                <a:lnTo>
                  <a:pt x="2740025" y="2320925"/>
                </a:lnTo>
                <a:lnTo>
                  <a:pt x="2711450" y="2286000"/>
                </a:lnTo>
                <a:lnTo>
                  <a:pt x="2682875" y="2251075"/>
                </a:lnTo>
                <a:lnTo>
                  <a:pt x="2657475" y="2212975"/>
                </a:lnTo>
                <a:lnTo>
                  <a:pt x="2635250" y="2171700"/>
                </a:lnTo>
                <a:lnTo>
                  <a:pt x="2613025" y="2130425"/>
                </a:lnTo>
                <a:lnTo>
                  <a:pt x="1368425" y="2130425"/>
                </a:lnTo>
                <a:lnTo>
                  <a:pt x="1346200" y="2171700"/>
                </a:lnTo>
                <a:lnTo>
                  <a:pt x="1323975" y="2212975"/>
                </a:lnTo>
                <a:lnTo>
                  <a:pt x="1298575" y="2251075"/>
                </a:lnTo>
                <a:lnTo>
                  <a:pt x="1270000" y="2286000"/>
                </a:lnTo>
                <a:lnTo>
                  <a:pt x="1241425" y="2320925"/>
                </a:lnTo>
                <a:lnTo>
                  <a:pt x="1206500" y="2352675"/>
                </a:lnTo>
                <a:lnTo>
                  <a:pt x="1171575" y="2381250"/>
                </a:lnTo>
                <a:lnTo>
                  <a:pt x="1136650" y="2406650"/>
                </a:lnTo>
                <a:lnTo>
                  <a:pt x="1098550" y="2432050"/>
                </a:lnTo>
                <a:lnTo>
                  <a:pt x="1057275" y="2451100"/>
                </a:lnTo>
                <a:lnTo>
                  <a:pt x="1016000" y="2470150"/>
                </a:lnTo>
                <a:lnTo>
                  <a:pt x="971550" y="2486025"/>
                </a:lnTo>
                <a:lnTo>
                  <a:pt x="927100" y="2495550"/>
                </a:lnTo>
                <a:lnTo>
                  <a:pt x="882650" y="2505075"/>
                </a:lnTo>
                <a:lnTo>
                  <a:pt x="835025" y="2511425"/>
                </a:lnTo>
                <a:lnTo>
                  <a:pt x="790575" y="2511425"/>
                </a:lnTo>
                <a:lnTo>
                  <a:pt x="733425" y="2511425"/>
                </a:lnTo>
                <a:lnTo>
                  <a:pt x="682625" y="2501900"/>
                </a:lnTo>
                <a:lnTo>
                  <a:pt x="628650" y="2492375"/>
                </a:lnTo>
                <a:lnTo>
                  <a:pt x="577850" y="2476500"/>
                </a:lnTo>
                <a:lnTo>
                  <a:pt x="530225" y="2457450"/>
                </a:lnTo>
                <a:lnTo>
                  <a:pt x="482600" y="2432050"/>
                </a:lnTo>
                <a:lnTo>
                  <a:pt x="438150" y="2406650"/>
                </a:lnTo>
                <a:lnTo>
                  <a:pt x="396875" y="2374900"/>
                </a:lnTo>
                <a:lnTo>
                  <a:pt x="358775" y="2339975"/>
                </a:lnTo>
                <a:lnTo>
                  <a:pt x="323850" y="2305050"/>
                </a:lnTo>
                <a:lnTo>
                  <a:pt x="288925" y="2263775"/>
                </a:lnTo>
                <a:lnTo>
                  <a:pt x="260350" y="2222500"/>
                </a:lnTo>
                <a:lnTo>
                  <a:pt x="231775" y="2174875"/>
                </a:lnTo>
                <a:lnTo>
                  <a:pt x="209550" y="2130425"/>
                </a:lnTo>
                <a:lnTo>
                  <a:pt x="190500" y="2079625"/>
                </a:lnTo>
                <a:lnTo>
                  <a:pt x="177800" y="2028825"/>
                </a:lnTo>
                <a:lnTo>
                  <a:pt x="139700" y="2006600"/>
                </a:lnTo>
                <a:lnTo>
                  <a:pt x="104775" y="1984375"/>
                </a:lnTo>
                <a:lnTo>
                  <a:pt x="73025" y="1952625"/>
                </a:lnTo>
                <a:lnTo>
                  <a:pt x="47625" y="1920875"/>
                </a:lnTo>
                <a:lnTo>
                  <a:pt x="28575" y="1882775"/>
                </a:lnTo>
                <a:lnTo>
                  <a:pt x="12700" y="1844675"/>
                </a:lnTo>
                <a:lnTo>
                  <a:pt x="3175" y="1803400"/>
                </a:lnTo>
                <a:lnTo>
                  <a:pt x="0" y="1758950"/>
                </a:lnTo>
                <a:lnTo>
                  <a:pt x="0" y="1657350"/>
                </a:lnTo>
                <a:lnTo>
                  <a:pt x="0" y="1622425"/>
                </a:lnTo>
                <a:lnTo>
                  <a:pt x="6350" y="1590675"/>
                </a:lnTo>
                <a:lnTo>
                  <a:pt x="15875" y="1555750"/>
                </a:lnTo>
                <a:lnTo>
                  <a:pt x="28575" y="1527175"/>
                </a:lnTo>
                <a:lnTo>
                  <a:pt x="28575" y="1241425"/>
                </a:lnTo>
                <a:lnTo>
                  <a:pt x="31750" y="1200150"/>
                </a:lnTo>
                <a:lnTo>
                  <a:pt x="34925" y="1158875"/>
                </a:lnTo>
                <a:lnTo>
                  <a:pt x="44450" y="1117600"/>
                </a:lnTo>
                <a:lnTo>
                  <a:pt x="53975" y="1076325"/>
                </a:lnTo>
                <a:lnTo>
                  <a:pt x="66675" y="1041400"/>
                </a:lnTo>
                <a:lnTo>
                  <a:pt x="82550" y="1006475"/>
                </a:lnTo>
                <a:lnTo>
                  <a:pt x="98425" y="974725"/>
                </a:lnTo>
                <a:lnTo>
                  <a:pt x="117475" y="942975"/>
                </a:lnTo>
                <a:lnTo>
                  <a:pt x="139700" y="911225"/>
                </a:lnTo>
                <a:lnTo>
                  <a:pt x="161925" y="882650"/>
                </a:lnTo>
                <a:lnTo>
                  <a:pt x="187325" y="857250"/>
                </a:lnTo>
                <a:lnTo>
                  <a:pt x="212725" y="831850"/>
                </a:lnTo>
                <a:lnTo>
                  <a:pt x="241300" y="806450"/>
                </a:lnTo>
                <a:lnTo>
                  <a:pt x="269875" y="784225"/>
                </a:lnTo>
                <a:lnTo>
                  <a:pt x="301625" y="765175"/>
                </a:lnTo>
                <a:lnTo>
                  <a:pt x="333375" y="746125"/>
                </a:lnTo>
                <a:lnTo>
                  <a:pt x="368300" y="730250"/>
                </a:lnTo>
                <a:lnTo>
                  <a:pt x="403225" y="717550"/>
                </a:lnTo>
                <a:lnTo>
                  <a:pt x="438150" y="704850"/>
                </a:lnTo>
                <a:lnTo>
                  <a:pt x="473075" y="695325"/>
                </a:lnTo>
                <a:lnTo>
                  <a:pt x="473075" y="644525"/>
                </a:lnTo>
                <a:lnTo>
                  <a:pt x="473075" y="628650"/>
                </a:lnTo>
                <a:lnTo>
                  <a:pt x="476250" y="577850"/>
                </a:lnTo>
                <a:lnTo>
                  <a:pt x="476250" y="574675"/>
                </a:lnTo>
                <a:lnTo>
                  <a:pt x="476250" y="520700"/>
                </a:lnTo>
                <a:lnTo>
                  <a:pt x="482600" y="460375"/>
                </a:lnTo>
                <a:lnTo>
                  <a:pt x="488950" y="428625"/>
                </a:lnTo>
                <a:lnTo>
                  <a:pt x="495300" y="396875"/>
                </a:lnTo>
                <a:lnTo>
                  <a:pt x="504825" y="368300"/>
                </a:lnTo>
                <a:lnTo>
                  <a:pt x="520700" y="336550"/>
                </a:lnTo>
                <a:lnTo>
                  <a:pt x="536575" y="301625"/>
                </a:lnTo>
                <a:lnTo>
                  <a:pt x="555625" y="263525"/>
                </a:lnTo>
                <a:lnTo>
                  <a:pt x="577850" y="231775"/>
                </a:lnTo>
                <a:lnTo>
                  <a:pt x="603250" y="200025"/>
                </a:lnTo>
                <a:lnTo>
                  <a:pt x="628650" y="168275"/>
                </a:lnTo>
                <a:lnTo>
                  <a:pt x="657225" y="142875"/>
                </a:lnTo>
                <a:lnTo>
                  <a:pt x="688975" y="117475"/>
                </a:lnTo>
                <a:lnTo>
                  <a:pt x="720725" y="92075"/>
                </a:lnTo>
                <a:lnTo>
                  <a:pt x="755650" y="73025"/>
                </a:lnTo>
                <a:lnTo>
                  <a:pt x="790575" y="53975"/>
                </a:lnTo>
                <a:lnTo>
                  <a:pt x="825500" y="38100"/>
                </a:lnTo>
                <a:lnTo>
                  <a:pt x="863600" y="25400"/>
                </a:lnTo>
                <a:lnTo>
                  <a:pt x="901700" y="15875"/>
                </a:lnTo>
                <a:lnTo>
                  <a:pt x="942975" y="6350"/>
                </a:lnTo>
                <a:lnTo>
                  <a:pt x="984250" y="3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pic>
        <p:nvPicPr>
          <p:cNvPr id="11" name="Picture 10"/>
          <p:cNvPicPr>
            <a:picLocks noChangeAspect="1"/>
          </p:cNvPicPr>
          <p:nvPr/>
        </p:nvPicPr>
        <p:blipFill>
          <a:blip r:embed="rId3"/>
          <a:stretch>
            <a:fillRect/>
          </a:stretch>
        </p:blipFill>
        <p:spPr>
          <a:xfrm>
            <a:off x="-47625" y="466992"/>
            <a:ext cx="1847850" cy="1784131"/>
          </a:xfrm>
          <a:prstGeom prst="rect">
            <a:avLst/>
          </a:prstGeom>
        </p:spPr>
      </p:pic>
      <p:sp>
        <p:nvSpPr>
          <p:cNvPr id="12" name="TextBox 11"/>
          <p:cNvSpPr txBox="1"/>
          <p:nvPr/>
        </p:nvSpPr>
        <p:spPr>
          <a:xfrm>
            <a:off x="100012" y="989307"/>
            <a:ext cx="1664319" cy="646331"/>
          </a:xfrm>
          <a:prstGeom prst="rect">
            <a:avLst/>
          </a:prstGeom>
          <a:noFill/>
        </p:spPr>
        <p:txBody>
          <a:bodyPr wrap="square" rtlCol="0">
            <a:spAutoFit/>
          </a:bodyPr>
          <a:lstStyle/>
          <a:p>
            <a:pPr algn="ctr"/>
            <a:r>
              <a:rPr lang="en-US" b="1"/>
              <a:t>PARE</a:t>
            </a:r>
          </a:p>
          <a:p>
            <a:pPr algn="ctr"/>
            <a:r>
              <a:rPr lang="en-US"/>
              <a:t>para un video</a:t>
            </a:r>
          </a:p>
        </p:txBody>
      </p:sp>
      <p:sp>
        <p:nvSpPr>
          <p:cNvPr id="10" name="Title 1">
            <a:extLst>
              <a:ext uri="{FF2B5EF4-FFF2-40B4-BE49-F238E27FC236}">
                <a16:creationId xmlns:a16="http://schemas.microsoft.com/office/drawing/2014/main" id="{50A05237-C6AC-A741-83B8-3F9E86978BF7}"/>
              </a:ext>
            </a:extLst>
          </p:cNvPr>
          <p:cNvSpPr txBox="1">
            <a:spLocks/>
          </p:cNvSpPr>
          <p:nvPr/>
        </p:nvSpPr>
        <p:spPr>
          <a:xfrm>
            <a:off x="830050" y="3299070"/>
            <a:ext cx="7670180" cy="1325563"/>
          </a:xfrm>
          <a:prstGeom prst="rect">
            <a:avLst/>
          </a:prstGeom>
        </p:spPr>
        <p:txBody>
          <a:bodyPr vert="horz" lIns="91440" tIns="45720" rIns="91440" bIns="45720" rtlCol="0" anchor="ctr">
            <a:normAutofit fontScale="9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t>Los medicamentos recetados matan a una persona cada 19 minutos.</a:t>
            </a:r>
          </a:p>
        </p:txBody>
      </p:sp>
    </p:spTree>
    <p:extLst>
      <p:ext uri="{BB962C8B-B14F-4D97-AF65-F5344CB8AC3E}">
        <p14:creationId xmlns:p14="http://schemas.microsoft.com/office/powerpoint/2010/main" val="270217319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loud 7"/>
          <p:cNvSpPr/>
          <p:nvPr/>
        </p:nvSpPr>
        <p:spPr>
          <a:xfrm>
            <a:off x="2904767" y="4310248"/>
            <a:ext cx="3373120" cy="1940560"/>
          </a:xfrm>
          <a:prstGeom prst="cloud">
            <a:avLst/>
          </a:prstGeom>
          <a:gradFill>
            <a:gsLst>
              <a:gs pos="0">
                <a:srgbClr val="CCCCFF"/>
              </a:gs>
              <a:gs pos="17999">
                <a:srgbClr val="99CCFF"/>
              </a:gs>
              <a:gs pos="36000">
                <a:srgbClr val="9966FF"/>
              </a:gs>
              <a:gs pos="61000">
                <a:srgbClr val="CC99FF"/>
              </a:gs>
              <a:gs pos="82001">
                <a:srgbClr val="99CCFF"/>
              </a:gs>
              <a:gs pos="100000">
                <a:srgbClr val="CCCCFF"/>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774143" y="570482"/>
            <a:ext cx="8369857" cy="830997"/>
          </a:xfrm>
          <a:prstGeom prst="rect">
            <a:avLst/>
          </a:prstGeom>
          <a:noFill/>
        </p:spPr>
        <p:txBody>
          <a:bodyPr wrap="square" rtlCol="0">
            <a:spAutoFit/>
          </a:bodyPr>
          <a:lstStyle/>
          <a:p>
            <a:pPr algn="ctr"/>
            <a:r>
              <a:rPr lang="en-US" sz="4800" b="1">
                <a:solidFill>
                  <a:srgbClr val="FF0000"/>
                </a:solidFill>
                <a:effectLst>
                  <a:outerShdw blurRad="38100" dist="38100" dir="2700000" algn="tl">
                    <a:srgbClr val="000000">
                      <a:alpha val="43137"/>
                    </a:srgbClr>
                  </a:outerShdw>
                </a:effectLst>
              </a:rPr>
              <a:t>PRUEBA DE CONOCIMIENTO</a:t>
            </a:r>
          </a:p>
        </p:txBody>
      </p:sp>
      <p:sp>
        <p:nvSpPr>
          <p:cNvPr id="4" name="Rectangle 3"/>
          <p:cNvSpPr/>
          <p:nvPr/>
        </p:nvSpPr>
        <p:spPr>
          <a:xfrm>
            <a:off x="537783" y="3222979"/>
            <a:ext cx="8107087" cy="954107"/>
          </a:xfrm>
          <a:prstGeom prst="rect">
            <a:avLst/>
          </a:prstGeom>
        </p:spPr>
        <p:txBody>
          <a:bodyPr wrap="square">
            <a:spAutoFit/>
          </a:bodyPr>
          <a:lstStyle/>
          <a:p>
            <a:pPr algn="ctr"/>
            <a:r>
              <a:rPr lang="en-US" sz="2800" b="1" err="1">
                <a:solidFill>
                  <a:schemeClr val="tx1">
                    <a:lumMod val="75000"/>
                    <a:lumOff val="25000"/>
                  </a:schemeClr>
                </a:solidFill>
              </a:rPr>
              <a:t>Tomando</a:t>
            </a:r>
            <a:r>
              <a:rPr lang="en-US" sz="2800" b="1">
                <a:solidFill>
                  <a:schemeClr val="tx1">
                    <a:lumMod val="75000"/>
                    <a:lumOff val="25000"/>
                  </a:schemeClr>
                </a:solidFill>
              </a:rPr>
              <a:t> solo </a:t>
            </a:r>
            <a:r>
              <a:rPr lang="en-US" sz="2800" b="1" err="1">
                <a:solidFill>
                  <a:schemeClr val="tx1">
                    <a:lumMod val="75000"/>
                    <a:lumOff val="25000"/>
                  </a:schemeClr>
                </a:solidFill>
              </a:rPr>
              <a:t>una</a:t>
            </a:r>
            <a:r>
              <a:rPr lang="en-US" sz="2800" b="1">
                <a:solidFill>
                  <a:schemeClr val="tx1">
                    <a:lumMod val="75000"/>
                    <a:lumOff val="25000"/>
                  </a:schemeClr>
                </a:solidFill>
              </a:rPr>
              <a:t> </a:t>
            </a:r>
            <a:r>
              <a:rPr lang="en-US" sz="2800" b="1" err="1">
                <a:solidFill>
                  <a:schemeClr val="tx1">
                    <a:lumMod val="75000"/>
                    <a:lumOff val="25000"/>
                  </a:schemeClr>
                </a:solidFill>
              </a:rPr>
              <a:t>dosis</a:t>
            </a:r>
            <a:r>
              <a:rPr lang="en-US" sz="2800" b="1">
                <a:solidFill>
                  <a:schemeClr val="tx1">
                    <a:lumMod val="75000"/>
                    <a:lumOff val="25000"/>
                  </a:schemeClr>
                </a:solidFill>
              </a:rPr>
              <a:t> </a:t>
            </a:r>
            <a:r>
              <a:rPr lang="en-US" sz="2800" b="1" err="1">
                <a:solidFill>
                  <a:schemeClr val="tx1">
                    <a:lumMod val="75000"/>
                    <a:lumOff val="25000"/>
                  </a:schemeClr>
                </a:solidFill>
              </a:rPr>
              <a:t>grande</a:t>
            </a:r>
            <a:r>
              <a:rPr lang="en-US" sz="2800" b="1">
                <a:solidFill>
                  <a:schemeClr val="tx1">
                    <a:lumMod val="75000"/>
                    <a:lumOff val="25000"/>
                  </a:schemeClr>
                </a:solidFill>
              </a:rPr>
              <a:t> de un </a:t>
            </a:r>
            <a:r>
              <a:rPr lang="en-US" sz="2800" b="1" err="1">
                <a:solidFill>
                  <a:schemeClr val="tx1">
                    <a:lumMod val="75000"/>
                    <a:lumOff val="25000"/>
                  </a:schemeClr>
                </a:solidFill>
              </a:rPr>
              <a:t>opioide</a:t>
            </a:r>
            <a:r>
              <a:rPr lang="en-US" sz="2800" b="1">
                <a:solidFill>
                  <a:schemeClr val="tx1">
                    <a:lumMod val="75000"/>
                    <a:lumOff val="25000"/>
                  </a:schemeClr>
                </a:solidFill>
              </a:rPr>
              <a:t> </a:t>
            </a:r>
            <a:r>
              <a:rPr lang="en-US" sz="2800" b="1" err="1">
                <a:solidFill>
                  <a:schemeClr val="tx1">
                    <a:lumMod val="75000"/>
                    <a:lumOff val="25000"/>
                  </a:schemeClr>
                </a:solidFill>
              </a:rPr>
              <a:t>puede</a:t>
            </a:r>
            <a:r>
              <a:rPr lang="en-US" sz="2800" b="1">
                <a:solidFill>
                  <a:schemeClr val="tx1">
                    <a:lumMod val="75000"/>
                    <a:lumOff val="25000"/>
                  </a:schemeClr>
                </a:solidFill>
              </a:rPr>
              <a:t> </a:t>
            </a:r>
            <a:r>
              <a:rPr lang="en-US" sz="2800" b="1" err="1">
                <a:solidFill>
                  <a:schemeClr val="tx1">
                    <a:lumMod val="75000"/>
                    <a:lumOff val="25000"/>
                  </a:schemeClr>
                </a:solidFill>
              </a:rPr>
              <a:t>resultar</a:t>
            </a:r>
            <a:r>
              <a:rPr lang="en-US" sz="2800" b="1">
                <a:solidFill>
                  <a:schemeClr val="tx1">
                    <a:lumMod val="75000"/>
                    <a:lumOff val="25000"/>
                  </a:schemeClr>
                </a:solidFill>
              </a:rPr>
              <a:t> </a:t>
            </a:r>
            <a:r>
              <a:rPr lang="en-US" sz="2800" b="1" err="1">
                <a:solidFill>
                  <a:schemeClr val="tx1">
                    <a:lumMod val="75000"/>
                    <a:lumOff val="25000"/>
                  </a:schemeClr>
                </a:solidFill>
              </a:rPr>
              <a:t>en</a:t>
            </a:r>
            <a:r>
              <a:rPr lang="en-US" sz="2800" b="1">
                <a:solidFill>
                  <a:schemeClr val="tx1">
                    <a:lumMod val="75000"/>
                    <a:lumOff val="25000"/>
                  </a:schemeClr>
                </a:solidFill>
              </a:rPr>
              <a:t> un </a:t>
            </a:r>
            <a:r>
              <a:rPr lang="en-US" sz="2800" b="1" err="1">
                <a:solidFill>
                  <a:schemeClr val="tx1">
                    <a:lumMod val="75000"/>
                    <a:lumOff val="25000"/>
                  </a:schemeClr>
                </a:solidFill>
              </a:rPr>
              <a:t>paro</a:t>
            </a:r>
            <a:r>
              <a:rPr lang="en-US" sz="2800" b="1">
                <a:solidFill>
                  <a:schemeClr val="tx1">
                    <a:lumMod val="75000"/>
                    <a:lumOff val="25000"/>
                  </a:schemeClr>
                </a:solidFill>
              </a:rPr>
              <a:t> </a:t>
            </a:r>
            <a:r>
              <a:rPr lang="en-US" sz="2800" b="1" err="1">
                <a:solidFill>
                  <a:schemeClr val="tx1">
                    <a:lumMod val="75000"/>
                    <a:lumOff val="25000"/>
                  </a:schemeClr>
                </a:solidFill>
              </a:rPr>
              <a:t>respiratorio</a:t>
            </a:r>
            <a:r>
              <a:rPr lang="en-US" sz="2800" b="1">
                <a:solidFill>
                  <a:schemeClr val="tx1">
                    <a:lumMod val="75000"/>
                    <a:lumOff val="25000"/>
                  </a:schemeClr>
                </a:solidFill>
              </a:rPr>
              <a:t>.</a:t>
            </a:r>
          </a:p>
        </p:txBody>
      </p:sp>
      <p:sp>
        <p:nvSpPr>
          <p:cNvPr id="5" name="Rectangle 4"/>
          <p:cNvSpPr/>
          <p:nvPr/>
        </p:nvSpPr>
        <p:spPr>
          <a:xfrm>
            <a:off x="2075835" y="2064940"/>
            <a:ext cx="5459701" cy="923330"/>
          </a:xfrm>
          <a:prstGeom prst="rect">
            <a:avLst/>
          </a:prstGeom>
          <a:noFill/>
        </p:spPr>
        <p:txBody>
          <a:bodyPr wrap="non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p>
            <a:pPr algn="ctr"/>
            <a:r>
              <a:rPr lang="en-US" sz="5400" b="1" cap="all" spc="0">
                <a:ln/>
                <a:solidFill>
                  <a:schemeClr val="accent1"/>
                </a:solidFill>
                <a:effectLst>
                  <a:outerShdw blurRad="19685" dist="12700" dir="5400000" algn="tl" rotWithShape="0">
                    <a:schemeClr val="accent1">
                      <a:satMod val="130000"/>
                      <a:alpha val="60000"/>
                    </a:schemeClr>
                  </a:outerShdw>
                  <a:reflection blurRad="10000" stA="55000" endPos="48000" dist="500" dir="5400000" sy="-100000" algn="bl" rotWithShape="0"/>
                </a:effectLst>
              </a:rPr>
              <a:t>¿CIERTO O FALSO?</a:t>
            </a:r>
          </a:p>
        </p:txBody>
      </p:sp>
      <p:pic>
        <p:nvPicPr>
          <p:cNvPr id="1027" name="Picture 3" descr="C:\Users\scho\AppData\Local\Microsoft\Windows\Temporary Internet Files\Content.IE5\07WMM5CB\821px-Red_Checkmark.svg[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1056" y="280062"/>
            <a:ext cx="986513" cy="1054836"/>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3518384" y="4717263"/>
            <a:ext cx="2288127"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cap="none" spc="5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CIERTO</a:t>
            </a:r>
          </a:p>
        </p:txBody>
      </p:sp>
    </p:spTree>
    <p:extLst>
      <p:ext uri="{BB962C8B-B14F-4D97-AF65-F5344CB8AC3E}">
        <p14:creationId xmlns:p14="http://schemas.microsoft.com/office/powerpoint/2010/main" val="200101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a:grpSpLocks noChangeAspect="1"/>
          </p:cNvGrpSpPr>
          <p:nvPr/>
        </p:nvGrpSpPr>
        <p:grpSpPr bwMode="auto">
          <a:xfrm>
            <a:off x="-23229" y="2607315"/>
            <a:ext cx="9168828" cy="1564227"/>
            <a:chOff x="1392" y="1936"/>
            <a:chExt cx="4896" cy="448"/>
          </a:xfrm>
        </p:grpSpPr>
        <p:sp>
          <p:nvSpPr>
            <p:cNvPr id="57" name="Rectangle 56"/>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Rectangle 57"/>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Rectangle 58"/>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Rectangle 59"/>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Rectangle 60"/>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Rectangle 61"/>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Rectangle 62"/>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Rectangle 63"/>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Rectangle 64"/>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9" name="Oval 48"/>
          <p:cNvSpPr/>
          <p:nvPr/>
        </p:nvSpPr>
        <p:spPr>
          <a:xfrm>
            <a:off x="296244" y="776180"/>
            <a:ext cx="2123154" cy="1787436"/>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err="1">
                <a:solidFill>
                  <a:schemeClr val="tx1">
                    <a:lumMod val="75000"/>
                    <a:lumOff val="25000"/>
                  </a:schemeClr>
                </a:solidFill>
              </a:rPr>
              <a:t>Opioides</a:t>
            </a:r>
            <a:endParaRPr lang="en-US" sz="1350" b="1">
              <a:solidFill>
                <a:schemeClr val="tx1">
                  <a:lumMod val="75000"/>
                  <a:lumOff val="25000"/>
                </a:schemeClr>
              </a:solidFill>
            </a:endParaRPr>
          </a:p>
        </p:txBody>
      </p:sp>
      <p:sp>
        <p:nvSpPr>
          <p:cNvPr id="50" name="Oval 49"/>
          <p:cNvSpPr/>
          <p:nvPr/>
        </p:nvSpPr>
        <p:spPr>
          <a:xfrm>
            <a:off x="7296505" y="4019270"/>
            <a:ext cx="1730195" cy="1435813"/>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chemeClr val="tx1">
                    <a:lumMod val="75000"/>
                    <a:lumOff val="25000"/>
                  </a:schemeClr>
                </a:solidFill>
              </a:rPr>
              <a:t>Jarabe para la </a:t>
            </a:r>
            <a:r>
              <a:rPr lang="en-US" sz="2800" b="1" err="1">
                <a:solidFill>
                  <a:schemeClr val="tx1">
                    <a:lumMod val="75000"/>
                    <a:lumOff val="25000"/>
                  </a:schemeClr>
                </a:solidFill>
              </a:rPr>
              <a:t>tos</a:t>
            </a:r>
            <a:endParaRPr lang="en-US" sz="1600" b="1">
              <a:solidFill>
                <a:schemeClr val="tx1">
                  <a:lumMod val="75000"/>
                  <a:lumOff val="25000"/>
                </a:schemeClr>
              </a:solidFill>
            </a:endParaRPr>
          </a:p>
        </p:txBody>
      </p:sp>
      <p:sp>
        <p:nvSpPr>
          <p:cNvPr id="52" name="Oval 51"/>
          <p:cNvSpPr/>
          <p:nvPr/>
        </p:nvSpPr>
        <p:spPr>
          <a:xfrm>
            <a:off x="48714" y="3750452"/>
            <a:ext cx="4249258" cy="1778189"/>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2800" b="1">
                <a:solidFill>
                  <a:schemeClr val="tx1">
                    <a:lumMod val="75000"/>
                    <a:lumOff val="25000"/>
                  </a:schemeClr>
                </a:solidFill>
              </a:rPr>
              <a:t>Embalsamamiento líquido</a:t>
            </a:r>
            <a:endParaRPr lang="es-ES_tradnl" sz="1600" b="1">
              <a:solidFill>
                <a:schemeClr val="tx1">
                  <a:lumMod val="75000"/>
                  <a:lumOff val="25000"/>
                </a:schemeClr>
              </a:solidFill>
            </a:endParaRPr>
          </a:p>
        </p:txBody>
      </p:sp>
      <p:sp>
        <p:nvSpPr>
          <p:cNvPr id="53" name="Oval 52"/>
          <p:cNvSpPr/>
          <p:nvPr/>
        </p:nvSpPr>
        <p:spPr>
          <a:xfrm>
            <a:off x="6475993" y="363011"/>
            <a:ext cx="2626963" cy="2002699"/>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chemeClr val="tx1">
                    <a:lumMod val="75000"/>
                    <a:lumOff val="25000"/>
                  </a:schemeClr>
                </a:solidFill>
              </a:rPr>
              <a:t>Marihuana</a:t>
            </a:r>
            <a:endParaRPr lang="en-US" sz="1350" b="1">
              <a:solidFill>
                <a:schemeClr val="tx1">
                  <a:lumMod val="75000"/>
                  <a:lumOff val="25000"/>
                </a:schemeClr>
              </a:solidFill>
            </a:endParaRPr>
          </a:p>
        </p:txBody>
      </p:sp>
      <p:grpSp>
        <p:nvGrpSpPr>
          <p:cNvPr id="4" name="Group 3"/>
          <p:cNvGrpSpPr>
            <a:grpSpLocks noChangeAspect="1"/>
          </p:cNvGrpSpPr>
          <p:nvPr/>
        </p:nvGrpSpPr>
        <p:grpSpPr bwMode="auto">
          <a:xfrm flipH="1">
            <a:off x="2140158" y="1411355"/>
            <a:ext cx="4845182" cy="2574295"/>
            <a:chOff x="2291" y="1337"/>
            <a:chExt cx="3098" cy="1646"/>
          </a:xfrm>
        </p:grpSpPr>
        <p:sp>
          <p:nvSpPr>
            <p:cNvPr id="5"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6" name="Rectangle 65"/>
          <p:cNvSpPr/>
          <p:nvPr/>
        </p:nvSpPr>
        <p:spPr>
          <a:xfrm>
            <a:off x="12414" y="5627240"/>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err="1"/>
              <a:t>Esbozo</a:t>
            </a:r>
            <a:endParaRPr lang="en-US" sz="2100" b="1"/>
          </a:p>
        </p:txBody>
      </p:sp>
      <p:sp>
        <p:nvSpPr>
          <p:cNvPr id="67" name="Oval 66"/>
          <p:cNvSpPr/>
          <p:nvPr/>
        </p:nvSpPr>
        <p:spPr>
          <a:xfrm>
            <a:off x="4332631" y="4192168"/>
            <a:ext cx="2929215" cy="2020363"/>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err="1">
                <a:solidFill>
                  <a:schemeClr val="tx1">
                    <a:lumMod val="75000"/>
                    <a:lumOff val="25000"/>
                  </a:schemeClr>
                </a:solidFill>
              </a:rPr>
              <a:t>Depresores</a:t>
            </a:r>
            <a:endParaRPr lang="en-US" sz="1350" b="1">
              <a:solidFill>
                <a:schemeClr val="tx1">
                  <a:lumMod val="75000"/>
                  <a:lumOff val="25000"/>
                </a:schemeClr>
              </a:solidFill>
            </a:endParaRPr>
          </a:p>
        </p:txBody>
      </p:sp>
      <p:sp>
        <p:nvSpPr>
          <p:cNvPr id="68" name="Oval 67"/>
          <p:cNvSpPr/>
          <p:nvPr/>
        </p:nvSpPr>
        <p:spPr>
          <a:xfrm>
            <a:off x="3051751" y="52066"/>
            <a:ext cx="2967055" cy="1600140"/>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err="1">
                <a:solidFill>
                  <a:schemeClr val="tx1">
                    <a:lumMod val="75000"/>
                    <a:lumOff val="25000"/>
                  </a:schemeClr>
                </a:solidFill>
              </a:rPr>
              <a:t>Estimulantes</a:t>
            </a:r>
            <a:endParaRPr lang="en-US" sz="1600" b="1">
              <a:solidFill>
                <a:schemeClr val="tx1">
                  <a:lumMod val="75000"/>
                  <a:lumOff val="25000"/>
                </a:schemeClr>
              </a:solidFill>
            </a:endParaRPr>
          </a:p>
        </p:txBody>
      </p:sp>
    </p:spTree>
    <p:extLst>
      <p:ext uri="{BB962C8B-B14F-4D97-AF65-F5344CB8AC3E}">
        <p14:creationId xmlns:p14="http://schemas.microsoft.com/office/powerpoint/2010/main" val="123770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300" fill="hold"/>
                                        <p:tgtEl>
                                          <p:spTgt spid="4"/>
                                        </p:tgtEl>
                                        <p:attrNameLst>
                                          <p:attrName>ppt_x</p:attrName>
                                        </p:attrNameLst>
                                      </p:cBhvr>
                                      <p:tavLst>
                                        <p:tav tm="0">
                                          <p:val>
                                            <p:strVal val="0-#ppt_w/2"/>
                                          </p:val>
                                        </p:tav>
                                        <p:tav tm="100000">
                                          <p:val>
                                            <p:strVal val="#ppt_x"/>
                                          </p:val>
                                        </p:tav>
                                      </p:tavLst>
                                    </p:anim>
                                    <p:anim calcmode="lin" valueType="num">
                                      <p:cBhvr additive="base">
                                        <p:cTn id="8" dur="13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300"/>
                            </p:stCondLst>
                            <p:childTnLst>
                              <p:par>
                                <p:cTn id="10" presetID="10" presetClass="entr" presetSubtype="0"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fade">
                                      <p:cBhvr>
                                        <p:cTn id="12" dur="500"/>
                                        <p:tgtEl>
                                          <p:spTgt spid="49"/>
                                        </p:tgtEl>
                                      </p:cBhvr>
                                    </p:animEffect>
                                  </p:childTnLst>
                                </p:cTn>
                              </p:par>
                            </p:childTnLst>
                          </p:cTn>
                        </p:par>
                        <p:par>
                          <p:cTn id="13" fill="hold">
                            <p:stCondLst>
                              <p:cond delay="1800"/>
                            </p:stCondLst>
                            <p:childTnLst>
                              <p:par>
                                <p:cTn id="14" presetID="10" presetClass="entr" presetSubtype="0" fill="hold" grpId="0" nodeType="afterEffect">
                                  <p:stCondLst>
                                    <p:cond delay="0"/>
                                  </p:stCondLst>
                                  <p:childTnLst>
                                    <p:set>
                                      <p:cBhvr>
                                        <p:cTn id="15" dur="1" fill="hold">
                                          <p:stCondLst>
                                            <p:cond delay="0"/>
                                          </p:stCondLst>
                                        </p:cTn>
                                        <p:tgtEl>
                                          <p:spTgt spid="50"/>
                                        </p:tgtEl>
                                        <p:attrNameLst>
                                          <p:attrName>style.visibility</p:attrName>
                                        </p:attrNameLst>
                                      </p:cBhvr>
                                      <p:to>
                                        <p:strVal val="visible"/>
                                      </p:to>
                                    </p:set>
                                    <p:animEffect transition="in" filter="fade">
                                      <p:cBhvr>
                                        <p:cTn id="16" dur="500"/>
                                        <p:tgtEl>
                                          <p:spTgt spid="50"/>
                                        </p:tgtEl>
                                      </p:cBhvr>
                                    </p:animEffect>
                                  </p:childTnLst>
                                </p:cTn>
                              </p:par>
                            </p:childTnLst>
                          </p:cTn>
                        </p:par>
                        <p:par>
                          <p:cTn id="17" fill="hold">
                            <p:stCondLst>
                              <p:cond delay="2300"/>
                            </p:stCondLst>
                            <p:childTnLst>
                              <p:par>
                                <p:cTn id="18" presetID="10" presetClass="entr" presetSubtype="0"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par>
                          <p:cTn id="21" fill="hold">
                            <p:stCondLst>
                              <p:cond delay="2800"/>
                            </p:stCondLst>
                            <p:childTnLst>
                              <p:par>
                                <p:cTn id="22" presetID="10"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500"/>
                                        <p:tgtEl>
                                          <p:spTgt spid="53"/>
                                        </p:tgtEl>
                                      </p:cBhvr>
                                    </p:animEffect>
                                  </p:childTnLst>
                                </p:cTn>
                              </p:par>
                            </p:childTnLst>
                          </p:cTn>
                        </p:par>
                        <p:par>
                          <p:cTn id="25" fill="hold">
                            <p:stCondLst>
                              <p:cond delay="3300"/>
                            </p:stCondLst>
                            <p:childTnLst>
                              <p:par>
                                <p:cTn id="26" presetID="10" presetClass="entr" presetSubtype="0" fill="hold" grpId="0" nodeType="afterEffect">
                                  <p:stCondLst>
                                    <p:cond delay="0"/>
                                  </p:stCondLst>
                                  <p:childTnLst>
                                    <p:set>
                                      <p:cBhvr>
                                        <p:cTn id="27" dur="1" fill="hold">
                                          <p:stCondLst>
                                            <p:cond delay="0"/>
                                          </p:stCondLst>
                                        </p:cTn>
                                        <p:tgtEl>
                                          <p:spTgt spid="67"/>
                                        </p:tgtEl>
                                        <p:attrNameLst>
                                          <p:attrName>style.visibility</p:attrName>
                                        </p:attrNameLst>
                                      </p:cBhvr>
                                      <p:to>
                                        <p:strVal val="visible"/>
                                      </p:to>
                                    </p:set>
                                    <p:animEffect transition="in" filter="fade">
                                      <p:cBhvr>
                                        <p:cTn id="28" dur="500"/>
                                        <p:tgtEl>
                                          <p:spTgt spid="67"/>
                                        </p:tgtEl>
                                      </p:cBhvr>
                                    </p:animEffect>
                                  </p:childTnLst>
                                </p:cTn>
                              </p:par>
                            </p:childTnLst>
                          </p:cTn>
                        </p:par>
                        <p:par>
                          <p:cTn id="29" fill="hold">
                            <p:stCondLst>
                              <p:cond delay="3800"/>
                            </p:stCondLst>
                            <p:childTnLst>
                              <p:par>
                                <p:cTn id="30" presetID="10" presetClass="entr" presetSubtype="0" fill="hold" grpId="0" nodeType="afterEffect">
                                  <p:stCondLst>
                                    <p:cond delay="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53" grpId="0" animBg="1"/>
      <p:bldP spid="67" grpId="0" animBg="1"/>
      <p:bldP spid="6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99656" y="515709"/>
            <a:ext cx="8369857" cy="830997"/>
          </a:xfrm>
          <a:prstGeom prst="rect">
            <a:avLst/>
          </a:prstGeom>
          <a:noFill/>
        </p:spPr>
        <p:txBody>
          <a:bodyPr wrap="square" rtlCol="0">
            <a:spAutoFit/>
          </a:bodyPr>
          <a:lstStyle/>
          <a:p>
            <a:pPr algn="ctr"/>
            <a:r>
              <a:rPr lang="en-US" sz="4800" b="1">
                <a:solidFill>
                  <a:srgbClr val="FF0000"/>
                </a:solidFill>
                <a:effectLst>
                  <a:outerShdw blurRad="38100" dist="38100" dir="2700000" algn="tl">
                    <a:srgbClr val="000000">
                      <a:alpha val="43137"/>
                    </a:srgbClr>
                  </a:outerShdw>
                </a:effectLst>
              </a:rPr>
              <a:t>PRUEBA DE CONOCIMIENTO</a:t>
            </a:r>
          </a:p>
        </p:txBody>
      </p:sp>
      <p:pic>
        <p:nvPicPr>
          <p:cNvPr id="1027" name="Picture 3" descr="C:\Users\scho\AppData\Local\Microsoft\Windows\Temporary Internet Files\Content.IE5\07WMM5CB\821px-Red_Checkmark.svg[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6400" y="210981"/>
            <a:ext cx="986513" cy="1054836"/>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p:cNvSpPr txBox="1">
            <a:spLocks/>
          </p:cNvSpPr>
          <p:nvPr/>
        </p:nvSpPr>
        <p:spPr>
          <a:xfrm>
            <a:off x="252204" y="1432560"/>
            <a:ext cx="7835156" cy="2684154"/>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endParaRPr lang="en-US" sz="2800"/>
          </a:p>
        </p:txBody>
      </p:sp>
      <p:sp>
        <p:nvSpPr>
          <p:cNvPr id="10" name="Content Placeholder 2"/>
          <p:cNvSpPr txBox="1">
            <a:spLocks/>
          </p:cNvSpPr>
          <p:nvPr/>
        </p:nvSpPr>
        <p:spPr>
          <a:xfrm>
            <a:off x="0" y="1427595"/>
            <a:ext cx="8876371" cy="435133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en-US"/>
          </a:p>
        </p:txBody>
      </p:sp>
      <p:sp>
        <p:nvSpPr>
          <p:cNvPr id="11" name="Rectangle 10"/>
          <p:cNvSpPr/>
          <p:nvPr/>
        </p:nvSpPr>
        <p:spPr>
          <a:xfrm>
            <a:off x="1" y="1752328"/>
            <a:ext cx="9144000" cy="523220"/>
          </a:xfrm>
          <a:prstGeom prst="rect">
            <a:avLst/>
          </a:prstGeom>
        </p:spPr>
        <p:txBody>
          <a:bodyPr wrap="square">
            <a:spAutoFit/>
          </a:bodyPr>
          <a:lstStyle/>
          <a:p>
            <a:pPr algn="ctr"/>
            <a:r>
              <a:rPr lang="es-ES_tradnl" sz="2800" b="1" dirty="0">
                <a:solidFill>
                  <a:schemeClr val="tx1">
                    <a:lumMod val="75000"/>
                    <a:lumOff val="25000"/>
                  </a:schemeClr>
                </a:solidFill>
              </a:rPr>
              <a:t>Cuáles son los efectos secundarios del abuso de depresores? </a:t>
            </a:r>
          </a:p>
        </p:txBody>
      </p:sp>
      <p:sp>
        <p:nvSpPr>
          <p:cNvPr id="3" name="Rectangle 2"/>
          <p:cNvSpPr/>
          <p:nvPr/>
        </p:nvSpPr>
        <p:spPr>
          <a:xfrm>
            <a:off x="1798320" y="2531664"/>
            <a:ext cx="5506379" cy="3170099"/>
          </a:xfrm>
          <a:prstGeom prst="rect">
            <a:avLst/>
          </a:prstGeom>
          <a:noFill/>
        </p:spPr>
        <p:txBody>
          <a:bodyPr wrap="none" lIns="91440" tIns="45720" rIns="91440" bIns="45720">
            <a:spAutoFit/>
          </a:bodyPr>
          <a:lstStyle/>
          <a:p>
            <a:pPr marL="914400" indent="-914400">
              <a:buAutoNum type="alphaUcPeriod"/>
            </a:pP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Respiración</a:t>
            </a:r>
            <a:r>
              <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a:t>
            </a: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lenta</a:t>
            </a:r>
            <a:endPar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a:p>
            <a:pPr marL="914400" indent="-914400">
              <a:buAutoNum type="alphaUcPeriod"/>
            </a:pP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Habla</a:t>
            </a:r>
            <a:r>
              <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a:t>
            </a: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arrastrada</a:t>
            </a:r>
            <a:endPar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a:p>
            <a:pPr marL="914400" indent="-914400">
              <a:buAutoNum type="alphaUcPeriod"/>
            </a:pP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Sueño</a:t>
            </a:r>
            <a:endPar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a:p>
            <a:pPr marL="914400" indent="-914400">
              <a:buAutoNum type="alphaUcPeriod"/>
            </a:pP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Todas</a:t>
            </a:r>
            <a:r>
              <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las </a:t>
            </a: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anteriores</a:t>
            </a:r>
            <a:endPar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a:p>
            <a:pPr marL="914400" indent="-914400">
              <a:buAutoNum type="alphaUcPeriod"/>
            </a:pPr>
            <a:endPar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Tree>
    <p:extLst>
      <p:ext uri="{BB962C8B-B14F-4D97-AF65-F5344CB8AC3E}">
        <p14:creationId xmlns:p14="http://schemas.microsoft.com/office/powerpoint/2010/main" val="83094138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99656" y="515709"/>
            <a:ext cx="8369857" cy="830997"/>
          </a:xfrm>
          <a:prstGeom prst="rect">
            <a:avLst/>
          </a:prstGeom>
          <a:noFill/>
        </p:spPr>
        <p:txBody>
          <a:bodyPr wrap="square" rtlCol="0">
            <a:spAutoFit/>
          </a:bodyPr>
          <a:lstStyle/>
          <a:p>
            <a:pPr algn="ctr"/>
            <a:r>
              <a:rPr lang="en-US" sz="4800" b="1">
                <a:solidFill>
                  <a:srgbClr val="FF0000"/>
                </a:solidFill>
                <a:effectLst>
                  <a:outerShdw blurRad="38100" dist="38100" dir="2700000" algn="tl">
                    <a:srgbClr val="000000">
                      <a:alpha val="43137"/>
                    </a:srgbClr>
                  </a:outerShdw>
                </a:effectLst>
              </a:rPr>
              <a:t>PRUEBA DE CONOCIMIENTO</a:t>
            </a:r>
          </a:p>
        </p:txBody>
      </p:sp>
      <p:pic>
        <p:nvPicPr>
          <p:cNvPr id="1027" name="Picture 3" descr="C:\Users\scho\AppData\Local\Microsoft\Windows\Temporary Internet Files\Content.IE5\07WMM5CB\821px-Red_Checkmark.svg[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6400" y="210981"/>
            <a:ext cx="986513" cy="1054836"/>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p:cNvSpPr txBox="1">
            <a:spLocks/>
          </p:cNvSpPr>
          <p:nvPr/>
        </p:nvSpPr>
        <p:spPr>
          <a:xfrm>
            <a:off x="252204" y="1432560"/>
            <a:ext cx="7835156" cy="2684154"/>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endParaRPr lang="en-US" sz="2800"/>
          </a:p>
        </p:txBody>
      </p:sp>
      <p:sp>
        <p:nvSpPr>
          <p:cNvPr id="10" name="Content Placeholder 2"/>
          <p:cNvSpPr txBox="1">
            <a:spLocks/>
          </p:cNvSpPr>
          <p:nvPr/>
        </p:nvSpPr>
        <p:spPr>
          <a:xfrm>
            <a:off x="0" y="1427595"/>
            <a:ext cx="8876371" cy="4351338"/>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en-US"/>
          </a:p>
        </p:txBody>
      </p:sp>
      <p:sp>
        <p:nvSpPr>
          <p:cNvPr id="11" name="Rectangle 10"/>
          <p:cNvSpPr/>
          <p:nvPr/>
        </p:nvSpPr>
        <p:spPr>
          <a:xfrm>
            <a:off x="1" y="1752328"/>
            <a:ext cx="9144000" cy="523220"/>
          </a:xfrm>
          <a:prstGeom prst="rect">
            <a:avLst/>
          </a:prstGeom>
        </p:spPr>
        <p:txBody>
          <a:bodyPr wrap="square">
            <a:spAutoFit/>
          </a:bodyPr>
          <a:lstStyle/>
          <a:p>
            <a:pPr algn="ctr"/>
            <a:r>
              <a:rPr lang="es-ES_tradnl" sz="2800" b="1" dirty="0">
                <a:solidFill>
                  <a:schemeClr val="tx1">
                    <a:lumMod val="75000"/>
                    <a:lumOff val="25000"/>
                  </a:schemeClr>
                </a:solidFill>
              </a:rPr>
              <a:t>Cuáles son los efectos secundarios del abuso de depresores? </a:t>
            </a:r>
          </a:p>
        </p:txBody>
      </p:sp>
      <p:sp>
        <p:nvSpPr>
          <p:cNvPr id="3" name="Rectangle 2"/>
          <p:cNvSpPr/>
          <p:nvPr/>
        </p:nvSpPr>
        <p:spPr>
          <a:xfrm>
            <a:off x="1798320" y="2531664"/>
            <a:ext cx="5506379" cy="3170099"/>
          </a:xfrm>
          <a:prstGeom prst="rect">
            <a:avLst/>
          </a:prstGeom>
          <a:noFill/>
        </p:spPr>
        <p:txBody>
          <a:bodyPr wrap="none" lIns="91440" tIns="45720" rIns="91440" bIns="45720">
            <a:spAutoFit/>
          </a:bodyPr>
          <a:lstStyle/>
          <a:p>
            <a:pPr marL="914400" indent="-914400">
              <a:buAutoNum type="alphaUcPeriod"/>
            </a:pP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Respiración</a:t>
            </a:r>
            <a:r>
              <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a:t>
            </a: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lenta</a:t>
            </a:r>
            <a:endPar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a:p>
            <a:pPr marL="914400" indent="-914400">
              <a:buAutoNum type="alphaUcPeriod"/>
            </a:pP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Habla</a:t>
            </a:r>
            <a:r>
              <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 </a:t>
            </a: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arrastrada</a:t>
            </a:r>
            <a:endPar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a:p>
            <a:pPr marL="914400" indent="-914400">
              <a:buAutoNum type="alphaUcPeriod"/>
            </a:pPr>
            <a:r>
              <a:rPr lang="en-US" sz="4000" b="1" err="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rPr>
              <a:t>Sueño</a:t>
            </a:r>
            <a:endPar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a:p>
            <a:pPr marL="914400" indent="-914400">
              <a:buAutoNum type="alphaUcPeriod"/>
            </a:pPr>
            <a:r>
              <a:rPr lang="en-US" sz="4000" b="1" err="1">
                <a:ln w="1905"/>
                <a:solidFill>
                  <a:srgbClr val="FF0000"/>
                </a:solidFill>
                <a:effectLst>
                  <a:innerShdw blurRad="69850" dist="43180" dir="5400000">
                    <a:srgbClr val="000000">
                      <a:alpha val="65000"/>
                    </a:srgbClr>
                  </a:innerShdw>
                </a:effectLst>
              </a:rPr>
              <a:t>Todas</a:t>
            </a:r>
            <a:r>
              <a:rPr lang="en-US" sz="4000" b="1">
                <a:ln w="1905"/>
                <a:solidFill>
                  <a:srgbClr val="FF0000"/>
                </a:solidFill>
                <a:effectLst>
                  <a:innerShdw blurRad="69850" dist="43180" dir="5400000">
                    <a:srgbClr val="000000">
                      <a:alpha val="65000"/>
                    </a:srgbClr>
                  </a:innerShdw>
                </a:effectLst>
              </a:rPr>
              <a:t> las </a:t>
            </a:r>
            <a:r>
              <a:rPr lang="en-US" sz="4000" b="1" err="1">
                <a:ln w="1905"/>
                <a:solidFill>
                  <a:srgbClr val="FF0000"/>
                </a:solidFill>
                <a:effectLst>
                  <a:innerShdw blurRad="69850" dist="43180" dir="5400000">
                    <a:srgbClr val="000000">
                      <a:alpha val="65000"/>
                    </a:srgbClr>
                  </a:innerShdw>
                </a:effectLst>
              </a:rPr>
              <a:t>anteriores</a:t>
            </a:r>
            <a:endParaRPr lang="en-US" sz="4000" b="1">
              <a:ln w="1905"/>
              <a:solidFill>
                <a:srgbClr val="FF0000"/>
              </a:solidFill>
              <a:effectLst>
                <a:innerShdw blurRad="69850" dist="43180" dir="5400000">
                  <a:srgbClr val="000000">
                    <a:alpha val="65000"/>
                  </a:srgbClr>
                </a:innerShdw>
              </a:effectLst>
            </a:endParaRPr>
          </a:p>
          <a:p>
            <a:pPr marL="914400" indent="-914400">
              <a:buAutoNum type="alphaUcPeriod"/>
            </a:pPr>
            <a:endParaRPr lang="en-US" sz="4000" b="1">
              <a:ln w="1905"/>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endParaRPr>
          </a:p>
        </p:txBody>
      </p:sp>
    </p:spTree>
    <p:extLst>
      <p:ext uri="{BB962C8B-B14F-4D97-AF65-F5344CB8AC3E}">
        <p14:creationId xmlns:p14="http://schemas.microsoft.com/office/powerpoint/2010/main" val="234203570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669453" y="2432937"/>
            <a:ext cx="3347391" cy="1754326"/>
          </a:xfrm>
          <a:prstGeom prst="rect">
            <a:avLst/>
          </a:prstGeom>
          <a:noFill/>
        </p:spPr>
        <p:txBody>
          <a:bodyPr wrap="none" lIns="91440" tIns="45720" rIns="91440" bIns="45720">
            <a:spAutoFit/>
          </a:bodyPr>
          <a:lstStyle/>
          <a:p>
            <a:pPr algn="ctr"/>
            <a:r>
              <a:rPr lang="en-US" sz="5400" b="1">
                <a:ln w="9525">
                  <a:solidFill>
                    <a:schemeClr val="bg1"/>
                  </a:solidFill>
                  <a:prstDash val="solid"/>
                </a:ln>
                <a:solidFill>
                  <a:schemeClr val="bg1"/>
                </a:solidFill>
                <a:effectLst>
                  <a:outerShdw blurRad="12700" dist="38100" dir="2700000" algn="tl" rotWithShape="0">
                    <a:schemeClr val="bg1">
                      <a:lumMod val="50000"/>
                    </a:schemeClr>
                  </a:outerShdw>
                </a:effectLst>
              </a:rPr>
              <a:t>Marihuana</a:t>
            </a:r>
          </a:p>
          <a:p>
            <a:pPr algn="ctr"/>
            <a:r>
              <a:rPr lang="en-US" sz="5400" b="1">
                <a:ln w="9525">
                  <a:solidFill>
                    <a:schemeClr val="bg1"/>
                  </a:solidFill>
                  <a:prstDash val="solid"/>
                </a:ln>
                <a:solidFill>
                  <a:schemeClr val="bg1"/>
                </a:solidFill>
                <a:effectLst>
                  <a:outerShdw blurRad="12700" dist="38100" dir="2700000" algn="tl" rotWithShape="0">
                    <a:schemeClr val="bg1">
                      <a:lumMod val="50000"/>
                    </a:schemeClr>
                  </a:outerShdw>
                </a:effectLst>
              </a:rPr>
              <a:t>Weed</a:t>
            </a:r>
          </a:p>
        </p:txBody>
      </p:sp>
    </p:spTree>
    <p:extLst>
      <p:ext uri="{BB962C8B-B14F-4D97-AF65-F5344CB8AC3E}">
        <p14:creationId xmlns:p14="http://schemas.microsoft.com/office/powerpoint/2010/main" val="46314071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81"/>
        <p:cNvGrpSpPr/>
        <p:nvPr/>
      </p:nvGrpSpPr>
      <p:grpSpPr>
        <a:xfrm>
          <a:off x="0" y="0"/>
          <a:ext cx="0" cy="0"/>
          <a:chOff x="0" y="0"/>
          <a:chExt cx="0" cy="0"/>
        </a:xfrm>
      </p:grpSpPr>
      <p:sp>
        <p:nvSpPr>
          <p:cNvPr id="1784" name="Shape 1784"/>
          <p:cNvSpPr txBox="1"/>
          <p:nvPr/>
        </p:nvSpPr>
        <p:spPr>
          <a:xfrm>
            <a:off x="168035" y="2130500"/>
            <a:ext cx="3786000" cy="9540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000"/>
              <a:buFont typeface="Georgia"/>
              <a:buNone/>
            </a:pPr>
            <a:r>
              <a:rPr lang="en-US" sz="2000" b="1">
                <a:solidFill>
                  <a:schemeClr val="dk1"/>
                </a:solidFill>
                <a:latin typeface="Calibri"/>
                <a:ea typeface="Calibri"/>
                <a:cs typeface="Calibri"/>
                <a:sym typeface="Calibri"/>
              </a:rPr>
              <a:t>Respiratory</a:t>
            </a:r>
            <a:endParaRPr/>
          </a:p>
          <a:p>
            <a:pPr marL="342900" marR="0" lvl="0" indent="-342900" algn="l" rtl="0">
              <a:spcBef>
                <a:spcPts val="0"/>
              </a:spcBef>
              <a:spcAft>
                <a:spcPts val="0"/>
              </a:spcAft>
              <a:buClr>
                <a:schemeClr val="dk1"/>
              </a:buClr>
              <a:buSzPts val="1600"/>
              <a:buFont typeface="Georgia"/>
              <a:buChar char="•"/>
            </a:pPr>
            <a:r>
              <a:rPr lang="en-US" sz="1600" b="1">
                <a:solidFill>
                  <a:schemeClr val="dk1"/>
                </a:solidFill>
                <a:latin typeface="Calibri"/>
                <a:ea typeface="Calibri"/>
                <a:cs typeface="Calibri"/>
                <a:sym typeface="Calibri"/>
              </a:rPr>
              <a:t>Bronchitis, emphysema, COPD</a:t>
            </a:r>
            <a:endParaRPr/>
          </a:p>
          <a:p>
            <a:pPr marL="342900" marR="0" lvl="0" indent="-215900" algn="l" rtl="0">
              <a:spcBef>
                <a:spcPts val="0"/>
              </a:spcBef>
              <a:spcAft>
                <a:spcPts val="0"/>
              </a:spcAft>
              <a:buClr>
                <a:schemeClr val="dk1"/>
              </a:buClr>
              <a:buSzPts val="2000"/>
              <a:buFont typeface="Georgia"/>
              <a:buNone/>
            </a:pPr>
            <a:endParaRPr sz="2000" b="1">
              <a:solidFill>
                <a:schemeClr val="dk1"/>
              </a:solidFill>
              <a:latin typeface="Calibri"/>
              <a:ea typeface="Calibri"/>
              <a:cs typeface="Calibri"/>
              <a:sym typeface="Calibri"/>
            </a:endParaRPr>
          </a:p>
        </p:txBody>
      </p:sp>
      <p:sp>
        <p:nvSpPr>
          <p:cNvPr id="1782" name="Shape 1782"/>
          <p:cNvSpPr/>
          <p:nvPr/>
        </p:nvSpPr>
        <p:spPr>
          <a:xfrm>
            <a:off x="-7181" y="-9938"/>
            <a:ext cx="9144000" cy="1228500"/>
          </a:xfrm>
          <a:prstGeom prst="rect">
            <a:avLst/>
          </a:prstGeom>
          <a:solidFill>
            <a:srgbClr val="262626"/>
          </a:solidFill>
          <a:ln>
            <a:noFill/>
          </a:ln>
        </p:spPr>
        <p:txBody>
          <a:bodyPr spcFirstLastPara="1" wrap="square" lIns="480050" tIns="45700" rIns="91425" bIns="45700" anchor="ctr" anchorCtr="0">
            <a:noAutofit/>
          </a:bodyPr>
          <a:lstStyle/>
          <a:p>
            <a:pPr marL="0" marR="0" lvl="0" indent="0" algn="l" rtl="0">
              <a:spcBef>
                <a:spcPts val="0"/>
              </a:spcBef>
              <a:spcAft>
                <a:spcPts val="0"/>
              </a:spcAft>
              <a:buNone/>
            </a:pPr>
            <a:r>
              <a:rPr lang="en-US" sz="3500" b="1">
                <a:solidFill>
                  <a:schemeClr val="lt1"/>
                </a:solidFill>
                <a:latin typeface="Calibri"/>
                <a:ea typeface="Calibri"/>
                <a:cs typeface="Calibri"/>
                <a:sym typeface="Calibri"/>
              </a:rPr>
              <a:t>¿</a:t>
            </a:r>
            <a:r>
              <a:rPr lang="en-US" sz="3500" b="1" err="1">
                <a:solidFill>
                  <a:schemeClr val="lt1"/>
                </a:solidFill>
                <a:latin typeface="Calibri"/>
                <a:ea typeface="Calibri"/>
                <a:cs typeface="Calibri"/>
                <a:sym typeface="Calibri"/>
              </a:rPr>
              <a:t>Cuáles</a:t>
            </a:r>
            <a:r>
              <a:rPr lang="en-US" sz="3500" b="1">
                <a:solidFill>
                  <a:schemeClr val="lt1"/>
                </a:solidFill>
                <a:latin typeface="Calibri"/>
                <a:ea typeface="Calibri"/>
                <a:cs typeface="Calibri"/>
                <a:sym typeface="Calibri"/>
              </a:rPr>
              <a:t> son </a:t>
            </a:r>
            <a:r>
              <a:rPr lang="en-US" sz="3500" b="1" err="1">
                <a:solidFill>
                  <a:schemeClr val="lt1"/>
                </a:solidFill>
                <a:latin typeface="Calibri"/>
                <a:ea typeface="Calibri"/>
                <a:cs typeface="Calibri"/>
                <a:sym typeface="Calibri"/>
              </a:rPr>
              <a:t>los</a:t>
            </a:r>
            <a:r>
              <a:rPr lang="en-US" sz="3500" b="1">
                <a:solidFill>
                  <a:schemeClr val="lt1"/>
                </a:solidFill>
                <a:latin typeface="Calibri"/>
                <a:ea typeface="Calibri"/>
                <a:cs typeface="Calibri"/>
                <a:sym typeface="Calibri"/>
              </a:rPr>
              <a:t> </a:t>
            </a:r>
            <a:r>
              <a:rPr lang="en-US" sz="3500" b="1" err="1">
                <a:solidFill>
                  <a:schemeClr val="lt1"/>
                </a:solidFill>
                <a:latin typeface="Calibri"/>
                <a:ea typeface="Calibri"/>
                <a:cs typeface="Calibri"/>
                <a:sym typeface="Calibri"/>
              </a:rPr>
              <a:t>efectos</a:t>
            </a:r>
            <a:r>
              <a:rPr lang="en-US" sz="3500" b="1">
                <a:solidFill>
                  <a:schemeClr val="lt1"/>
                </a:solidFill>
                <a:latin typeface="Calibri"/>
                <a:ea typeface="Calibri"/>
                <a:cs typeface="Calibri"/>
                <a:sym typeface="Calibri"/>
              </a:rPr>
              <a:t> del </a:t>
            </a:r>
            <a:r>
              <a:rPr lang="en-US" sz="3500" b="1" err="1">
                <a:solidFill>
                  <a:schemeClr val="lt1"/>
                </a:solidFill>
                <a:latin typeface="Calibri"/>
                <a:ea typeface="Calibri"/>
                <a:cs typeface="Calibri"/>
                <a:sym typeface="Calibri"/>
              </a:rPr>
              <a:t>uso</a:t>
            </a:r>
            <a:r>
              <a:rPr lang="en-US" sz="3500" b="1">
                <a:solidFill>
                  <a:schemeClr val="lt1"/>
                </a:solidFill>
                <a:latin typeface="Calibri"/>
                <a:ea typeface="Calibri"/>
                <a:cs typeface="Calibri"/>
                <a:sym typeface="Calibri"/>
              </a:rPr>
              <a:t> de marihuana?</a:t>
            </a:r>
            <a:endParaRPr sz="3500" b="1">
              <a:solidFill>
                <a:schemeClr val="lt1"/>
              </a:solidFill>
              <a:latin typeface="Calibri"/>
              <a:ea typeface="Calibri"/>
              <a:cs typeface="Calibri"/>
              <a:sym typeface="Calibri"/>
            </a:endParaRPr>
          </a:p>
        </p:txBody>
      </p:sp>
      <p:sp>
        <p:nvSpPr>
          <p:cNvPr id="1785" name="Shape 1785"/>
          <p:cNvSpPr txBox="1"/>
          <p:nvPr/>
        </p:nvSpPr>
        <p:spPr>
          <a:xfrm>
            <a:off x="168034" y="4906944"/>
            <a:ext cx="2290800" cy="8925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000"/>
              <a:buFont typeface="Georgia"/>
              <a:buNone/>
            </a:pPr>
            <a:r>
              <a:rPr lang="en-US" sz="2000" b="1">
                <a:solidFill>
                  <a:schemeClr val="dk1"/>
                </a:solidFill>
                <a:latin typeface="Calibri"/>
                <a:ea typeface="Calibri"/>
                <a:cs typeface="Calibri"/>
                <a:sym typeface="Calibri"/>
              </a:rPr>
              <a:t>Digestive</a:t>
            </a:r>
            <a:endParaRPr/>
          </a:p>
          <a:p>
            <a:pPr marL="342900" marR="0" lvl="0" indent="-342900" algn="l" rtl="0">
              <a:spcBef>
                <a:spcPts val="0"/>
              </a:spcBef>
              <a:spcAft>
                <a:spcPts val="0"/>
              </a:spcAft>
              <a:buClr>
                <a:schemeClr val="dk1"/>
              </a:buClr>
              <a:buSzPts val="1600"/>
              <a:buFont typeface="Georgia"/>
              <a:buChar char="•"/>
            </a:pPr>
            <a:r>
              <a:rPr lang="en-US" sz="1600" b="1">
                <a:solidFill>
                  <a:schemeClr val="dk1"/>
                </a:solidFill>
                <a:latin typeface="Calibri"/>
                <a:ea typeface="Calibri"/>
                <a:cs typeface="Calibri"/>
                <a:sym typeface="Calibri"/>
              </a:rPr>
              <a:t>Nausea</a:t>
            </a:r>
            <a:endParaRPr/>
          </a:p>
          <a:p>
            <a:pPr marL="342900" marR="0" lvl="0" indent="-342900" algn="l" rtl="0">
              <a:spcBef>
                <a:spcPts val="0"/>
              </a:spcBef>
              <a:spcAft>
                <a:spcPts val="0"/>
              </a:spcAft>
              <a:buClr>
                <a:schemeClr val="dk1"/>
              </a:buClr>
              <a:buSzPts val="1600"/>
              <a:buFont typeface="Georgia"/>
              <a:buChar char="•"/>
            </a:pPr>
            <a:r>
              <a:rPr lang="en-US" sz="1600" b="1">
                <a:solidFill>
                  <a:schemeClr val="dk1"/>
                </a:solidFill>
                <a:latin typeface="Calibri"/>
                <a:ea typeface="Calibri"/>
                <a:cs typeface="Calibri"/>
                <a:sym typeface="Calibri"/>
              </a:rPr>
              <a:t>Dry mouth</a:t>
            </a:r>
            <a:endParaRPr sz="1600" b="1">
              <a:solidFill>
                <a:schemeClr val="dk1"/>
              </a:solidFill>
              <a:latin typeface="Calibri"/>
              <a:ea typeface="Calibri"/>
              <a:cs typeface="Calibri"/>
              <a:sym typeface="Calibri"/>
            </a:endParaRPr>
          </a:p>
        </p:txBody>
      </p:sp>
      <p:sp>
        <p:nvSpPr>
          <p:cNvPr id="1786" name="Shape 1786"/>
          <p:cNvSpPr txBox="1"/>
          <p:nvPr/>
        </p:nvSpPr>
        <p:spPr>
          <a:xfrm>
            <a:off x="168035" y="2830407"/>
            <a:ext cx="3084300" cy="13851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000"/>
              <a:buFont typeface="Georgia"/>
              <a:buNone/>
            </a:pPr>
            <a:r>
              <a:rPr lang="en-US" sz="2000" b="1">
                <a:solidFill>
                  <a:schemeClr val="dk1"/>
                </a:solidFill>
                <a:latin typeface="Calibri"/>
                <a:ea typeface="Calibri"/>
                <a:cs typeface="Calibri"/>
                <a:sym typeface="Calibri"/>
              </a:rPr>
              <a:t>Psychological</a:t>
            </a:r>
            <a:endParaRPr sz="1800" b="1">
              <a:solidFill>
                <a:schemeClr val="dk1"/>
              </a:solidFill>
              <a:latin typeface="Calibri"/>
              <a:ea typeface="Calibri"/>
              <a:cs typeface="Calibri"/>
              <a:sym typeface="Calibri"/>
            </a:endParaRPr>
          </a:p>
          <a:p>
            <a:pPr marL="285750" marR="0" lvl="0" indent="-285750" algn="l" rtl="0">
              <a:spcBef>
                <a:spcPts val="0"/>
              </a:spcBef>
              <a:spcAft>
                <a:spcPts val="0"/>
              </a:spcAft>
              <a:buClr>
                <a:schemeClr val="dk1"/>
              </a:buClr>
              <a:buSzPts val="1600"/>
              <a:buFont typeface="Georgia"/>
              <a:buChar char="•"/>
            </a:pPr>
            <a:r>
              <a:rPr lang="en-US" sz="1600" b="1">
                <a:solidFill>
                  <a:schemeClr val="dk1"/>
                </a:solidFill>
                <a:latin typeface="Calibri"/>
                <a:ea typeface="Calibri"/>
                <a:cs typeface="Calibri"/>
                <a:sym typeface="Calibri"/>
              </a:rPr>
              <a:t>Anxiety </a:t>
            </a:r>
            <a:endParaRPr/>
          </a:p>
          <a:p>
            <a:pPr marL="285750" marR="0" lvl="0" indent="-285750" algn="l" rtl="0">
              <a:spcBef>
                <a:spcPts val="0"/>
              </a:spcBef>
              <a:spcAft>
                <a:spcPts val="0"/>
              </a:spcAft>
              <a:buClr>
                <a:schemeClr val="dk1"/>
              </a:buClr>
              <a:buSzPts val="1600"/>
              <a:buFont typeface="Georgia"/>
              <a:buChar char="•"/>
            </a:pPr>
            <a:r>
              <a:rPr lang="en-US" sz="1600" b="1">
                <a:solidFill>
                  <a:schemeClr val="dk1"/>
                </a:solidFill>
                <a:latin typeface="Calibri"/>
                <a:ea typeface="Calibri"/>
                <a:cs typeface="Calibri"/>
                <a:sym typeface="Calibri"/>
              </a:rPr>
              <a:t>Paranoia</a:t>
            </a:r>
            <a:endParaRPr/>
          </a:p>
          <a:p>
            <a:pPr marL="285750" marR="0" lvl="0" indent="-285750" algn="l" rtl="0">
              <a:spcBef>
                <a:spcPts val="0"/>
              </a:spcBef>
              <a:spcAft>
                <a:spcPts val="0"/>
              </a:spcAft>
              <a:buClr>
                <a:schemeClr val="dk1"/>
              </a:buClr>
              <a:buSzPts val="1600"/>
              <a:buFont typeface="Georgia"/>
              <a:buChar char="•"/>
            </a:pPr>
            <a:r>
              <a:rPr lang="en-US" sz="1600" b="1">
                <a:solidFill>
                  <a:schemeClr val="dk1"/>
                </a:solidFill>
                <a:latin typeface="Calibri"/>
                <a:ea typeface="Calibri"/>
                <a:cs typeface="Calibri"/>
                <a:sym typeface="Calibri"/>
              </a:rPr>
              <a:t>Schizophrenia</a:t>
            </a:r>
            <a:endParaRPr/>
          </a:p>
          <a:p>
            <a:pPr marL="285750" marR="0" lvl="0" indent="-285750" algn="l" rtl="0">
              <a:spcBef>
                <a:spcPts val="0"/>
              </a:spcBef>
              <a:spcAft>
                <a:spcPts val="0"/>
              </a:spcAft>
              <a:buClr>
                <a:schemeClr val="dk1"/>
              </a:buClr>
              <a:buSzPts val="1600"/>
              <a:buFont typeface="Georgia"/>
              <a:buChar char="•"/>
            </a:pPr>
            <a:r>
              <a:rPr lang="en-US" sz="1600" b="1">
                <a:solidFill>
                  <a:schemeClr val="dk1"/>
                </a:solidFill>
                <a:latin typeface="Calibri"/>
                <a:ea typeface="Calibri"/>
                <a:cs typeface="Calibri"/>
                <a:sym typeface="Calibri"/>
              </a:rPr>
              <a:t>psychosis</a:t>
            </a:r>
            <a:endParaRPr sz="1600" b="1">
              <a:solidFill>
                <a:schemeClr val="dk1"/>
              </a:solidFill>
              <a:latin typeface="Calibri"/>
              <a:ea typeface="Calibri"/>
              <a:cs typeface="Calibri"/>
              <a:sym typeface="Calibri"/>
            </a:endParaRPr>
          </a:p>
        </p:txBody>
      </p:sp>
      <p:sp>
        <p:nvSpPr>
          <p:cNvPr id="1788" name="Shape 1788"/>
          <p:cNvSpPr/>
          <p:nvPr/>
        </p:nvSpPr>
        <p:spPr>
          <a:xfrm>
            <a:off x="168034" y="6178116"/>
            <a:ext cx="4572000" cy="4617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https://</a:t>
            </a:r>
            <a:r>
              <a:rPr lang="en-US" sz="1200" err="1">
                <a:solidFill>
                  <a:schemeClr val="dk1"/>
                </a:solidFill>
                <a:latin typeface="Calibri"/>
                <a:ea typeface="Calibri"/>
                <a:cs typeface="Calibri"/>
                <a:sym typeface="Calibri"/>
              </a:rPr>
              <a:t>www.drugabuse.gov</a:t>
            </a:r>
            <a:r>
              <a:rPr lang="en-US" sz="1200">
                <a:solidFill>
                  <a:schemeClr val="dk1"/>
                </a:solidFill>
                <a:latin typeface="Calibri"/>
                <a:ea typeface="Calibri"/>
                <a:cs typeface="Calibri"/>
                <a:sym typeface="Calibri"/>
              </a:rPr>
              <a:t>/publications/research-reports/marijuana/what-are-marijuana-effects</a:t>
            </a:r>
            <a:endParaRPr/>
          </a:p>
        </p:txBody>
      </p:sp>
      <p:sp>
        <p:nvSpPr>
          <p:cNvPr id="1789" name="Shape 1789"/>
          <p:cNvSpPr/>
          <p:nvPr/>
        </p:nvSpPr>
        <p:spPr>
          <a:xfrm>
            <a:off x="264160" y="3627415"/>
            <a:ext cx="1664700" cy="641400"/>
          </a:xfrm>
          <a:prstGeom prst="ellipse">
            <a:avLst/>
          </a:prstGeom>
          <a:noFill/>
          <a:ln w="38100" cap="flat" cmpd="sng">
            <a:solidFill>
              <a:srgbClr val="FF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34" y="1238329"/>
            <a:ext cx="3978038" cy="55894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80427" y="1244514"/>
            <a:ext cx="3961216" cy="4524315"/>
          </a:xfrm>
          <a:prstGeom prst="rect">
            <a:avLst/>
          </a:prstGeom>
          <a:noFill/>
        </p:spPr>
        <p:txBody>
          <a:bodyPr wrap="square" rtlCol="0">
            <a:spAutoFit/>
          </a:bodyPr>
          <a:lstStyle/>
          <a:p>
            <a:pPr lvl="0">
              <a:buClr>
                <a:schemeClr val="dk1"/>
              </a:buClr>
              <a:buSzPts val="2000"/>
            </a:pPr>
            <a:r>
              <a:rPr lang="en-US" sz="2000" b="1" u="sng" dirty="0">
                <a:solidFill>
                  <a:schemeClr val="dk1"/>
                </a:solidFill>
                <a:latin typeface="Calibri"/>
                <a:cs typeface="Calibri"/>
                <a:sym typeface="Calibri"/>
              </a:rPr>
              <a:t>Temporary effects</a:t>
            </a:r>
          </a:p>
          <a:p>
            <a:pPr lvl="0">
              <a:buClr>
                <a:schemeClr val="dk1"/>
              </a:buClr>
              <a:buSzPts val="2000"/>
            </a:pPr>
            <a:r>
              <a:rPr lang="en-US" b="1" dirty="0">
                <a:solidFill>
                  <a:schemeClr val="dk1"/>
                </a:solidFill>
                <a:latin typeface="Calibri"/>
                <a:cs typeface="Calibri"/>
                <a:sym typeface="Calibri"/>
              </a:rPr>
              <a:t>Eyes</a:t>
            </a:r>
            <a:endParaRPr lang="en-US" dirty="0"/>
          </a:p>
          <a:p>
            <a:pPr marL="342900" lvl="0" indent="-342900">
              <a:buClr>
                <a:schemeClr val="dk1"/>
              </a:buClr>
              <a:buSzPts val="1600"/>
              <a:buFont typeface="Georgia"/>
              <a:buChar char="•"/>
            </a:pPr>
            <a:r>
              <a:rPr lang="en-US" b="1" dirty="0">
                <a:solidFill>
                  <a:schemeClr val="dk1"/>
                </a:solidFill>
                <a:latin typeface="Calibri"/>
                <a:cs typeface="Calibri"/>
                <a:sym typeface="Calibri"/>
              </a:rPr>
              <a:t>Red eyes </a:t>
            </a:r>
          </a:p>
          <a:p>
            <a:pPr lvl="0">
              <a:buClr>
                <a:schemeClr val="dk1"/>
              </a:buClr>
              <a:buSzPts val="1600"/>
            </a:pPr>
            <a:endParaRPr lang="en-US" b="1" dirty="0">
              <a:solidFill>
                <a:schemeClr val="dk1"/>
              </a:solidFill>
              <a:latin typeface="Calibri"/>
              <a:cs typeface="Calibri"/>
              <a:sym typeface="Calibri"/>
            </a:endParaRPr>
          </a:p>
          <a:p>
            <a:pPr lvl="0">
              <a:buClr>
                <a:schemeClr val="dk1"/>
              </a:buClr>
              <a:buSzPts val="2000"/>
            </a:pPr>
            <a:endParaRPr lang="en-US" sz="1800" b="1" dirty="0">
              <a:solidFill>
                <a:schemeClr val="dk1"/>
              </a:solidFill>
              <a:latin typeface="Calibri"/>
              <a:cs typeface="Calibri"/>
              <a:sym typeface="Calibri"/>
            </a:endParaRPr>
          </a:p>
          <a:p>
            <a:pPr lvl="0">
              <a:buClr>
                <a:schemeClr val="dk1"/>
              </a:buClr>
              <a:buSzPts val="2000"/>
            </a:pPr>
            <a:endParaRPr lang="en-US" b="1" dirty="0">
              <a:solidFill>
                <a:schemeClr val="dk1"/>
              </a:solidFill>
              <a:latin typeface="Calibri"/>
              <a:cs typeface="Calibri"/>
              <a:sym typeface="Calibri"/>
            </a:endParaRPr>
          </a:p>
          <a:p>
            <a:pPr lvl="0">
              <a:buClr>
                <a:schemeClr val="dk1"/>
              </a:buClr>
              <a:buSzPts val="2000"/>
            </a:pPr>
            <a:endParaRPr lang="en-US" sz="1800" b="1" dirty="0">
              <a:solidFill>
                <a:schemeClr val="dk1"/>
              </a:solidFill>
              <a:latin typeface="Calibri"/>
              <a:cs typeface="Calibri"/>
              <a:sym typeface="Calibri"/>
            </a:endParaRPr>
          </a:p>
          <a:p>
            <a:pPr lvl="0">
              <a:buClr>
                <a:schemeClr val="dk1"/>
              </a:buClr>
              <a:buSzPts val="2000"/>
            </a:pPr>
            <a:r>
              <a:rPr lang="en-US" sz="1800" b="1" dirty="0">
                <a:solidFill>
                  <a:schemeClr val="dk1"/>
                </a:solidFill>
                <a:latin typeface="Calibri"/>
                <a:cs typeface="Calibri"/>
                <a:sym typeface="Calibri"/>
              </a:rPr>
              <a:t>Stomach</a:t>
            </a:r>
            <a:endParaRPr lang="en-US" sz="1800" dirty="0"/>
          </a:p>
          <a:p>
            <a:pPr marL="342900" lvl="0" indent="-342900">
              <a:buClr>
                <a:schemeClr val="dk1"/>
              </a:buClr>
              <a:buSzPts val="1600"/>
              <a:buFont typeface="Georgia"/>
              <a:buChar char="•"/>
            </a:pPr>
            <a:r>
              <a:rPr lang="en-US" b="1" dirty="0">
                <a:solidFill>
                  <a:schemeClr val="dk1"/>
                </a:solidFill>
                <a:latin typeface="Calibri"/>
                <a:cs typeface="Calibri"/>
                <a:sym typeface="Calibri"/>
              </a:rPr>
              <a:t>Cravings/Hunger </a:t>
            </a:r>
          </a:p>
          <a:p>
            <a:pPr lvl="0">
              <a:buClr>
                <a:schemeClr val="dk1"/>
              </a:buClr>
              <a:buSzPts val="1600"/>
            </a:pPr>
            <a:endParaRPr lang="en-US" b="1" dirty="0">
              <a:solidFill>
                <a:schemeClr val="dk1"/>
              </a:solidFill>
              <a:latin typeface="Calibri"/>
              <a:cs typeface="Calibri"/>
              <a:sym typeface="Calibri"/>
            </a:endParaRPr>
          </a:p>
          <a:p>
            <a:pPr lvl="0">
              <a:buClr>
                <a:schemeClr val="dk1"/>
              </a:buClr>
              <a:buSzPts val="1600"/>
            </a:pPr>
            <a:endParaRPr lang="en-US" b="1" dirty="0">
              <a:solidFill>
                <a:schemeClr val="dk1"/>
              </a:solidFill>
              <a:latin typeface="Calibri"/>
              <a:cs typeface="Calibri"/>
              <a:sym typeface="Calibri"/>
            </a:endParaRPr>
          </a:p>
          <a:p>
            <a:pPr lvl="0">
              <a:buClr>
                <a:schemeClr val="dk1"/>
              </a:buClr>
              <a:buSzPts val="1600"/>
            </a:pPr>
            <a:endParaRPr lang="en-US" b="1" dirty="0">
              <a:solidFill>
                <a:schemeClr val="dk1"/>
              </a:solidFill>
              <a:latin typeface="Calibri"/>
              <a:cs typeface="Calibri"/>
              <a:sym typeface="Calibri"/>
            </a:endParaRPr>
          </a:p>
          <a:p>
            <a:pPr lvl="0">
              <a:buClr>
                <a:schemeClr val="dk1"/>
              </a:buClr>
              <a:buSzPts val="1600"/>
            </a:pPr>
            <a:endParaRPr lang="en-US" b="1" dirty="0">
              <a:solidFill>
                <a:schemeClr val="dk1"/>
              </a:solidFill>
              <a:latin typeface="Calibri"/>
              <a:cs typeface="Calibri"/>
              <a:sym typeface="Calibri"/>
            </a:endParaRPr>
          </a:p>
          <a:p>
            <a:pPr lvl="0">
              <a:buClr>
                <a:schemeClr val="dk1"/>
              </a:buClr>
              <a:buSzPts val="1600"/>
            </a:pPr>
            <a:endParaRPr lang="en-US" b="1" dirty="0">
              <a:solidFill>
                <a:schemeClr val="dk1"/>
              </a:solidFill>
              <a:latin typeface="Calibri"/>
              <a:cs typeface="Calibri"/>
              <a:sym typeface="Calibri"/>
            </a:endParaRPr>
          </a:p>
          <a:p>
            <a:pPr lvl="0">
              <a:buClr>
                <a:schemeClr val="dk1"/>
              </a:buClr>
              <a:buSzPts val="2000"/>
            </a:pPr>
            <a:r>
              <a:rPr lang="en-US" sz="1800" b="1" dirty="0">
                <a:solidFill>
                  <a:schemeClr val="dk1"/>
                </a:solidFill>
                <a:latin typeface="Calibri"/>
                <a:ea typeface="Calibri"/>
                <a:cs typeface="Calibri"/>
                <a:sym typeface="Calibri"/>
              </a:rPr>
              <a:t>Other</a:t>
            </a:r>
            <a:endParaRPr lang="en-US" dirty="0"/>
          </a:p>
          <a:p>
            <a:pPr marL="342900" lvl="0" indent="-342900">
              <a:buClr>
                <a:schemeClr val="dk1"/>
              </a:buClr>
              <a:buSzPts val="1600"/>
              <a:buFont typeface="Georgia"/>
              <a:buChar char="•"/>
            </a:pPr>
            <a:r>
              <a:rPr lang="en-US" b="1" dirty="0">
                <a:solidFill>
                  <a:schemeClr val="dk1"/>
                </a:solidFill>
                <a:latin typeface="Calibri"/>
                <a:cs typeface="Calibri"/>
                <a:sym typeface="Calibri"/>
              </a:rPr>
              <a:t>Laughter </a:t>
            </a:r>
          </a:p>
        </p:txBody>
      </p:sp>
      <p:pic>
        <p:nvPicPr>
          <p:cNvPr id="1026" name="Picture 2" descr="Image result for marijuana red eye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44394" y="2251863"/>
            <a:ext cx="1768931" cy="91984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mage result for uncontrollable hunge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48400" y="3948115"/>
            <a:ext cx="1698706" cy="1182724"/>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Image result for psychosis"/>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40034" y="1736099"/>
            <a:ext cx="1536949" cy="1094308"/>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Image result for mood swings"/>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29287" y="5816109"/>
            <a:ext cx="1799145" cy="1011708"/>
          </a:xfrm>
          <a:prstGeom prst="rect">
            <a:avLst/>
          </a:prstGeom>
          <a:noFill/>
          <a:extLst>
            <a:ext uri="{909E8E84-426E-40DD-AFC4-6F175D3DCCD1}">
              <a14:hiddenFill xmlns:a14="http://schemas.microsoft.com/office/drawing/2010/main">
                <a:solidFill>
                  <a:srgbClr val="FFFFFF"/>
                </a:solidFill>
              </a14:hiddenFill>
            </a:ext>
          </a:extLst>
        </p:spPr>
      </p:pic>
      <p:sp>
        <p:nvSpPr>
          <p:cNvPr id="6" name="AutoShape 16" descr="Image result for memory problem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42" name="Picture 18" descr="Image result for memory problems"/>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564819" y="3676159"/>
            <a:ext cx="2334133" cy="129385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4168526" y="1244514"/>
            <a:ext cx="2105000" cy="400110"/>
          </a:xfrm>
          <a:prstGeom prst="rect">
            <a:avLst/>
          </a:prstGeom>
        </p:spPr>
        <p:txBody>
          <a:bodyPr wrap="none">
            <a:spAutoFit/>
          </a:bodyPr>
          <a:lstStyle/>
          <a:p>
            <a:pPr lvl="0">
              <a:buClr>
                <a:schemeClr val="dk1"/>
              </a:buClr>
              <a:buSzPts val="2000"/>
            </a:pPr>
            <a:r>
              <a:rPr lang="en-US" sz="2000" b="1" u="sng" dirty="0">
                <a:solidFill>
                  <a:schemeClr val="dk1"/>
                </a:solidFill>
                <a:cs typeface="Calibri"/>
                <a:sym typeface="Calibri"/>
              </a:rPr>
              <a:t>Long-term Effects</a:t>
            </a:r>
          </a:p>
        </p:txBody>
      </p:sp>
      <p:sp>
        <p:nvSpPr>
          <p:cNvPr id="9" name="TextBox 8"/>
          <p:cNvSpPr txBox="1"/>
          <p:nvPr/>
        </p:nvSpPr>
        <p:spPr>
          <a:xfrm>
            <a:off x="6540500" y="1828800"/>
            <a:ext cx="1866900" cy="646331"/>
          </a:xfrm>
          <a:prstGeom prst="rect">
            <a:avLst/>
          </a:prstGeom>
          <a:noFill/>
        </p:spPr>
        <p:txBody>
          <a:bodyPr wrap="square" rtlCol="0">
            <a:spAutoFit/>
          </a:bodyPr>
          <a:lstStyle/>
          <a:p>
            <a:r>
              <a:rPr lang="en-US" b="1" dirty="0">
                <a:solidFill>
                  <a:srgbClr val="FF0000"/>
                </a:solidFill>
              </a:rPr>
              <a:t>Psychosis and Schizophrenia</a:t>
            </a:r>
          </a:p>
        </p:txBody>
      </p:sp>
      <p:sp>
        <p:nvSpPr>
          <p:cNvPr id="32" name="Rectangle 31"/>
          <p:cNvSpPr/>
          <p:nvPr/>
        </p:nvSpPr>
        <p:spPr>
          <a:xfrm>
            <a:off x="7070683" y="3883097"/>
            <a:ext cx="1496926" cy="369332"/>
          </a:xfrm>
          <a:prstGeom prst="rect">
            <a:avLst/>
          </a:prstGeom>
        </p:spPr>
        <p:txBody>
          <a:bodyPr wrap="square">
            <a:spAutoFit/>
          </a:bodyPr>
          <a:lstStyle/>
          <a:p>
            <a:r>
              <a:rPr lang="en-US" b="1" dirty="0">
                <a:solidFill>
                  <a:srgbClr val="FF0000"/>
                </a:solidFill>
              </a:rPr>
              <a:t>Amnesia</a:t>
            </a:r>
          </a:p>
        </p:txBody>
      </p:sp>
    </p:spTree>
    <p:extLst>
      <p:ext uri="{BB962C8B-B14F-4D97-AF65-F5344CB8AC3E}">
        <p14:creationId xmlns:p14="http://schemas.microsoft.com/office/powerpoint/2010/main" val="192700331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484782" y="1864562"/>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spcBef>
                <a:spcPct val="0"/>
              </a:spcBef>
              <a:buSzPct val="25000"/>
            </a:pPr>
            <a:r>
              <a:rPr lang="es-ES_tradnl" altLang="en-US" b="1" dirty="0">
                <a:solidFill>
                  <a:srgbClr val="FF0000"/>
                </a:solidFill>
              </a:rPr>
              <a:t>Efectos serios </a:t>
            </a:r>
            <a:r>
              <a:rPr lang="es-ES_tradnl" altLang="en-US" b="1" dirty="0">
                <a:solidFill>
                  <a:schemeClr val="tx1">
                    <a:lumMod val="75000"/>
                    <a:lumOff val="25000"/>
                  </a:schemeClr>
                </a:solidFill>
              </a:rPr>
              <a:t>de la marihuana incluyen:</a:t>
            </a:r>
          </a:p>
          <a:p>
            <a:pPr marL="0" lvl="1">
              <a:spcBef>
                <a:spcPct val="0"/>
              </a:spcBef>
              <a:buSzPct val="25000"/>
            </a:pPr>
            <a:r>
              <a:rPr lang="es-ES_tradnl" altLang="en-US" b="1" dirty="0">
                <a:solidFill>
                  <a:schemeClr val="tx1">
                    <a:lumMod val="75000"/>
                    <a:lumOff val="25000"/>
                  </a:schemeClr>
                </a:solidFill>
              </a:rPr>
              <a:t>5x más probabilidad de tener un infarto inmediatamente después de usar la marihuana, riesgo de sangrado alto, presión sanguínea baja, azúcar de sangre alterado</a:t>
            </a:r>
          </a:p>
          <a:p>
            <a:pPr marL="0" lvl="1">
              <a:spcBef>
                <a:spcPct val="0"/>
              </a:spcBef>
              <a:buSzPct val="25000"/>
            </a:pPr>
            <a:r>
              <a:rPr lang="en-US" altLang="en-US" sz="1600" b="1" dirty="0">
                <a:solidFill>
                  <a:schemeClr val="tx1">
                    <a:lumMod val="75000"/>
                    <a:lumOff val="25000"/>
                  </a:schemeClr>
                </a:solidFill>
              </a:rPr>
              <a:t> </a:t>
            </a:r>
          </a:p>
        </p:txBody>
      </p:sp>
      <p:sp>
        <p:nvSpPr>
          <p:cNvPr id="57" name="Oval 56"/>
          <p:cNvSpPr/>
          <p:nvPr/>
        </p:nvSpPr>
        <p:spPr>
          <a:xfrm>
            <a:off x="759942" y="1879381"/>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chemeClr val="accent3"/>
              </a:buClr>
              <a:defRPr/>
            </a:pPr>
            <a:r>
              <a:rPr lang="es-ES_tradnl" sz="2000" b="1" dirty="0">
                <a:solidFill>
                  <a:schemeClr val="tx1">
                    <a:lumMod val="75000"/>
                    <a:lumOff val="25000"/>
                  </a:schemeClr>
                </a:solidFill>
              </a:rPr>
              <a:t>Efectos a </a:t>
            </a:r>
            <a:r>
              <a:rPr lang="es-ES_tradnl" sz="2000" b="1" dirty="0">
                <a:solidFill>
                  <a:srgbClr val="FF0000"/>
                </a:solidFill>
              </a:rPr>
              <a:t>corto plazo </a:t>
            </a:r>
            <a:r>
              <a:rPr lang="es-ES_tradnl" sz="2000" b="1" dirty="0">
                <a:solidFill>
                  <a:schemeClr val="tx1">
                    <a:lumMod val="75000"/>
                    <a:lumOff val="25000"/>
                  </a:schemeClr>
                </a:solidFill>
              </a:rPr>
              <a:t>de la marihuana incluyen:</a:t>
            </a:r>
          </a:p>
          <a:p>
            <a:pPr algn="ctr">
              <a:buClr>
                <a:schemeClr val="accent3"/>
              </a:buClr>
              <a:defRPr/>
            </a:pPr>
            <a:r>
              <a:rPr lang="es-ES_tradnl" sz="2000" b="1" dirty="0">
                <a:solidFill>
                  <a:schemeClr val="tx1">
                    <a:lumMod val="75000"/>
                    <a:lumOff val="25000"/>
                  </a:schemeClr>
                </a:solidFill>
              </a:rPr>
              <a:t>Mareos, respiración superficial, ojos rojos y pupilas dilatadas, boca seca, apetito estimulado, Tiempo de reacción lento</a:t>
            </a:r>
          </a:p>
        </p:txBody>
      </p:sp>
      <p:grpSp>
        <p:nvGrpSpPr>
          <p:cNvPr id="53" name="Group 52"/>
          <p:cNvGrpSpPr/>
          <p:nvPr/>
        </p:nvGrpSpPr>
        <p:grpSpPr>
          <a:xfrm>
            <a:off x="97706" y="1912150"/>
            <a:ext cx="1164734" cy="4051652"/>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p:cNvGrpSpPr/>
          <p:nvPr/>
        </p:nvGrpSpPr>
        <p:grpSpPr>
          <a:xfrm>
            <a:off x="7336373" y="1866972"/>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b="1"/>
              <a:t>¿</a:t>
            </a:r>
            <a:r>
              <a:rPr lang="en-US" sz="2400" b="1" err="1"/>
              <a:t>Cómo</a:t>
            </a:r>
            <a:r>
              <a:rPr lang="en-US" sz="2400" b="1"/>
              <a:t> </a:t>
            </a:r>
            <a:r>
              <a:rPr lang="en-US" sz="2400" b="1" err="1"/>
              <a:t>afecta</a:t>
            </a:r>
            <a:r>
              <a:rPr lang="en-US" sz="2400" b="1"/>
              <a:t> la marihuana al </a:t>
            </a:r>
            <a:r>
              <a:rPr lang="en-US" sz="2400" b="1" err="1"/>
              <a:t>cuerpo</a:t>
            </a:r>
            <a:r>
              <a:rPr lang="en-US" sz="2400" b="1"/>
              <a:t> y al </a:t>
            </a:r>
            <a:r>
              <a:rPr lang="en-US" sz="2400" b="1" err="1"/>
              <a:t>cerebro</a:t>
            </a:r>
            <a:r>
              <a:rPr lang="en-US" sz="2400" b="1"/>
              <a:t>?</a:t>
            </a:r>
          </a:p>
        </p:txBody>
      </p:sp>
      <p:sp>
        <p:nvSpPr>
          <p:cNvPr id="60" name="Rectangle 59"/>
          <p:cNvSpPr/>
          <p:nvPr/>
        </p:nvSpPr>
        <p:spPr>
          <a:xfrm>
            <a:off x="168034" y="6188055"/>
            <a:ext cx="4572000" cy="461665"/>
          </a:xfrm>
          <a:prstGeom prst="rect">
            <a:avLst/>
          </a:prstGeom>
        </p:spPr>
        <p:txBody>
          <a:bodyPr>
            <a:spAutoFit/>
          </a:bodyPr>
          <a:lstStyle/>
          <a:p>
            <a:r>
              <a:rPr lang="en-US" sz="1200"/>
              <a:t>https://www.drugabuse.gov/publications/research-reports/marijuana/what-are-marijuana-effects</a:t>
            </a:r>
          </a:p>
        </p:txBody>
      </p:sp>
    </p:spTree>
    <p:extLst>
      <p:ext uri="{BB962C8B-B14F-4D97-AF65-F5344CB8AC3E}">
        <p14:creationId xmlns:p14="http://schemas.microsoft.com/office/powerpoint/2010/main" val="91426455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94"/>
        <p:cNvGrpSpPr/>
        <p:nvPr/>
      </p:nvGrpSpPr>
      <p:grpSpPr>
        <a:xfrm>
          <a:off x="0" y="0"/>
          <a:ext cx="0" cy="0"/>
          <a:chOff x="0" y="0"/>
          <a:chExt cx="0" cy="0"/>
        </a:xfrm>
      </p:grpSpPr>
      <p:sp>
        <p:nvSpPr>
          <p:cNvPr id="1849" name="Shape 1849"/>
          <p:cNvSpPr/>
          <p:nvPr/>
        </p:nvSpPr>
        <p:spPr>
          <a:xfrm>
            <a:off x="-7181" y="1"/>
            <a:ext cx="9144000" cy="1228500"/>
          </a:xfrm>
          <a:prstGeom prst="rect">
            <a:avLst/>
          </a:prstGeom>
          <a:solidFill>
            <a:srgbClr val="262626"/>
          </a:solidFill>
          <a:ln>
            <a:noFill/>
          </a:ln>
        </p:spPr>
        <p:txBody>
          <a:bodyPr spcFirstLastPara="1" wrap="square" lIns="480050" tIns="45700" rIns="91425" bIns="45700" anchor="ctr" anchorCtr="0">
            <a:noAutofit/>
          </a:bodyPr>
          <a:lstStyle/>
          <a:p>
            <a:pPr marL="0" marR="0" lvl="0" indent="0" algn="l" rtl="0">
              <a:spcBef>
                <a:spcPts val="0"/>
              </a:spcBef>
              <a:spcAft>
                <a:spcPts val="0"/>
              </a:spcAft>
              <a:buNone/>
            </a:pPr>
            <a:r>
              <a:rPr lang="en-US" sz="3800" b="1" err="1">
                <a:solidFill>
                  <a:schemeClr val="lt1"/>
                </a:solidFill>
                <a:latin typeface="Calibri"/>
                <a:ea typeface="Calibri"/>
                <a:cs typeface="Calibri"/>
                <a:sym typeface="Calibri"/>
              </a:rPr>
              <a:t>Vapeando</a:t>
            </a:r>
            <a:r>
              <a:rPr lang="en-US" sz="3800" b="1">
                <a:solidFill>
                  <a:schemeClr val="lt1"/>
                </a:solidFill>
                <a:latin typeface="Calibri"/>
                <a:ea typeface="Calibri"/>
                <a:cs typeface="Calibri"/>
                <a:sym typeface="Calibri"/>
              </a:rPr>
              <a:t> y </a:t>
            </a:r>
            <a:r>
              <a:rPr lang="en-US" sz="3800" b="1" err="1">
                <a:solidFill>
                  <a:schemeClr val="lt1"/>
                </a:solidFill>
                <a:latin typeface="Calibri"/>
                <a:ea typeface="Calibri"/>
                <a:cs typeface="Calibri"/>
                <a:sym typeface="Calibri"/>
              </a:rPr>
              <a:t>los</a:t>
            </a:r>
            <a:r>
              <a:rPr lang="en-US" sz="3800" b="1">
                <a:solidFill>
                  <a:schemeClr val="lt1"/>
                </a:solidFill>
                <a:latin typeface="Calibri"/>
                <a:ea typeface="Calibri"/>
                <a:cs typeface="Calibri"/>
                <a:sym typeface="Calibri"/>
              </a:rPr>
              <a:t> e-cigs</a:t>
            </a:r>
            <a:endParaRPr sz="3800" b="1">
              <a:solidFill>
                <a:schemeClr val="lt1"/>
              </a:solidFill>
              <a:latin typeface="Calibri"/>
              <a:ea typeface="Calibri"/>
              <a:cs typeface="Calibri"/>
              <a:sym typeface="Calibri"/>
            </a:endParaRPr>
          </a:p>
        </p:txBody>
      </p:sp>
      <p:sp>
        <p:nvSpPr>
          <p:cNvPr id="2" name="TextBox 1"/>
          <p:cNvSpPr txBox="1"/>
          <p:nvPr/>
        </p:nvSpPr>
        <p:spPr>
          <a:xfrm>
            <a:off x="72609" y="1493520"/>
            <a:ext cx="5108991" cy="4893647"/>
          </a:xfrm>
          <a:prstGeom prst="rect">
            <a:avLst/>
          </a:prstGeom>
          <a:noFill/>
        </p:spPr>
        <p:txBody>
          <a:bodyPr wrap="square" rtlCol="0">
            <a:spAutoFit/>
          </a:bodyPr>
          <a:lstStyle/>
          <a:p>
            <a:pPr marL="571500" indent="-571500">
              <a:buFont typeface="Arial" panose="020B0604020202020204" pitchFamily="34" charset="0"/>
              <a:buChar char="•"/>
            </a:pPr>
            <a:r>
              <a:rPr lang="es-ES_tradnl" sz="2400" dirty="0">
                <a:latin typeface="Calibri" panose="020F0502020204030204" pitchFamily="34" charset="0"/>
                <a:cs typeface="Calibri" panose="020F0502020204030204" pitchFamily="34" charset="0"/>
              </a:rPr>
              <a:t>Sustancias químicas en los e-</a:t>
            </a:r>
            <a:r>
              <a:rPr lang="es-ES_tradnl" sz="2400" dirty="0" err="1">
                <a:latin typeface="Calibri" panose="020F0502020204030204" pitchFamily="34" charset="0"/>
                <a:cs typeface="Calibri" panose="020F0502020204030204" pitchFamily="34" charset="0"/>
              </a:rPr>
              <a:t>cigs</a:t>
            </a:r>
            <a:r>
              <a:rPr lang="es-ES_tradnl" sz="2400" dirty="0">
                <a:latin typeface="Calibri" panose="020F0502020204030204" pitchFamily="34" charset="0"/>
                <a:cs typeface="Calibri" panose="020F0502020204030204" pitchFamily="34" charset="0"/>
              </a:rPr>
              <a:t> y los vaporizadores (</a:t>
            </a:r>
            <a:r>
              <a:rPr lang="es-ES_tradnl" sz="2400" dirty="0" err="1">
                <a:latin typeface="Calibri" panose="020F0502020204030204" pitchFamily="34" charset="0"/>
                <a:cs typeface="Calibri" panose="020F0502020204030204" pitchFamily="34" charset="0"/>
              </a:rPr>
              <a:t>vapes</a:t>
            </a:r>
            <a:r>
              <a:rPr lang="es-ES_tradnl" sz="2400" dirty="0">
                <a:latin typeface="Calibri" panose="020F0502020204030204" pitchFamily="34" charset="0"/>
                <a:cs typeface="Calibri" panose="020F0502020204030204" pitchFamily="34" charset="0"/>
              </a:rPr>
              <a:t>) no son reguladas </a:t>
            </a:r>
            <a:r>
              <a:rPr lang="es-ES_tradnl" sz="2400" dirty="0">
                <a:latin typeface="Calibri" panose="020F0502020204030204" pitchFamily="34" charset="0"/>
                <a:cs typeface="Calibri" panose="020F0502020204030204" pitchFamily="34" charset="0"/>
                <a:sym typeface="Wingdings" panose="05000000000000000000" pitchFamily="2" charset="2"/>
              </a:rPr>
              <a:t> pueden tener variaciones de producto a produ</a:t>
            </a:r>
            <a:r>
              <a:rPr lang="es-ES_tradnl" sz="2400" dirty="0">
                <a:latin typeface="Calibri" panose="020F0502020204030204" pitchFamily="34" charset="0"/>
                <a:cs typeface="Calibri" panose="020F0502020204030204" pitchFamily="34" charset="0"/>
              </a:rPr>
              <a:t>cto</a:t>
            </a:r>
          </a:p>
          <a:p>
            <a:pPr marL="571500" indent="-571500">
              <a:buFont typeface="Arial" panose="020B0604020202020204" pitchFamily="34" charset="0"/>
              <a:buChar char="•"/>
            </a:pPr>
            <a:endParaRPr lang="es-ES_tradnl" sz="2400" dirty="0">
              <a:latin typeface="Calibri" panose="020F0502020204030204" pitchFamily="34" charset="0"/>
              <a:cs typeface="Calibri" panose="020F0502020204030204" pitchFamily="34" charset="0"/>
            </a:endParaRPr>
          </a:p>
          <a:p>
            <a:pPr marL="571500" indent="-571500">
              <a:buFont typeface="Arial" panose="020B0604020202020204" pitchFamily="34" charset="0"/>
              <a:buChar char="•"/>
            </a:pPr>
            <a:r>
              <a:rPr lang="es-ES_tradnl" sz="2400" dirty="0">
                <a:latin typeface="Calibri" panose="020F0502020204030204" pitchFamily="34" charset="0"/>
                <a:cs typeface="Calibri" panose="020F0502020204030204" pitchFamily="34" charset="0"/>
              </a:rPr>
              <a:t>Metales en el vapor pueden resultar en graves daños:</a:t>
            </a:r>
            <a:endParaRPr lang="es-ES_tradnl" sz="2400" dirty="0">
              <a:latin typeface="Calibri" panose="020F0502020204030204" pitchFamily="34" charset="0"/>
              <a:cs typeface="Calibri" panose="020F0502020204030204" pitchFamily="34" charset="0"/>
              <a:sym typeface="Wingdings" panose="05000000000000000000" pitchFamily="2" charset="2"/>
            </a:endParaRPr>
          </a:p>
          <a:p>
            <a:pPr marL="1028700" lvl="1" indent="-571500">
              <a:buFont typeface="Wingdings" panose="05000000000000000000" pitchFamily="2" charset="2"/>
              <a:buChar char="§"/>
            </a:pPr>
            <a:r>
              <a:rPr lang="es-ES_tradnl" sz="2400" dirty="0">
                <a:latin typeface="Calibri" panose="020F0502020204030204" pitchFamily="34" charset="0"/>
                <a:cs typeface="Calibri" panose="020F0502020204030204" pitchFamily="34" charset="0"/>
                <a:sym typeface="Wingdings" panose="05000000000000000000" pitchFamily="2" charset="2"/>
              </a:rPr>
              <a:t>Fibrosis pulmonar</a:t>
            </a:r>
          </a:p>
          <a:p>
            <a:pPr marL="1028700" lvl="1" indent="-571500">
              <a:buFont typeface="Wingdings" panose="05000000000000000000" pitchFamily="2" charset="2"/>
              <a:buChar char="§"/>
            </a:pPr>
            <a:r>
              <a:rPr lang="es-ES_tradnl" sz="2400" dirty="0">
                <a:latin typeface="Calibri" panose="020F0502020204030204" pitchFamily="34" charset="0"/>
                <a:cs typeface="Calibri" panose="020F0502020204030204" pitchFamily="34" charset="0"/>
                <a:sym typeface="Wingdings" panose="05000000000000000000" pitchFamily="2" charset="2"/>
              </a:rPr>
              <a:t>Bronquitis</a:t>
            </a:r>
          </a:p>
          <a:p>
            <a:pPr marL="1028700" lvl="1" indent="-571500">
              <a:buFont typeface="Wingdings" panose="05000000000000000000" pitchFamily="2" charset="2"/>
              <a:buChar char="§"/>
            </a:pPr>
            <a:r>
              <a:rPr lang="es-ES_tradnl" sz="2400" dirty="0">
                <a:latin typeface="Calibri" panose="020F0502020204030204" pitchFamily="34" charset="0"/>
                <a:cs typeface="Calibri" panose="020F0502020204030204" pitchFamily="34" charset="0"/>
                <a:sym typeface="Wingdings" panose="05000000000000000000" pitchFamily="2" charset="2"/>
              </a:rPr>
              <a:t>Neumoconiosis</a:t>
            </a:r>
          </a:p>
          <a:p>
            <a:pPr marL="1028700" lvl="1" indent="-571500">
              <a:buFont typeface="Wingdings" panose="05000000000000000000" pitchFamily="2" charset="2"/>
              <a:buChar char="§"/>
            </a:pPr>
            <a:r>
              <a:rPr lang="es-ES_tradnl" sz="2400" dirty="0">
                <a:latin typeface="Calibri" panose="020F0502020204030204" pitchFamily="34" charset="0"/>
                <a:cs typeface="Calibri" panose="020F0502020204030204" pitchFamily="34" charset="0"/>
                <a:sym typeface="Wingdings" panose="05000000000000000000" pitchFamily="2" charset="2"/>
              </a:rPr>
              <a:t>Daño a los riñones</a:t>
            </a:r>
          </a:p>
          <a:p>
            <a:pPr marL="1028700" lvl="1" indent="-571500">
              <a:buFont typeface="Wingdings" panose="05000000000000000000" pitchFamily="2" charset="2"/>
              <a:buChar char="§"/>
            </a:pPr>
            <a:r>
              <a:rPr lang="es-ES_tradnl" sz="2400" dirty="0">
                <a:latin typeface="Calibri" panose="020F0502020204030204" pitchFamily="34" charset="0"/>
                <a:cs typeface="Calibri" panose="020F0502020204030204" pitchFamily="34" charset="0"/>
                <a:sym typeface="Wingdings" panose="05000000000000000000" pitchFamily="2" charset="2"/>
              </a:rPr>
              <a:t>Cáncer de los pulmones</a:t>
            </a:r>
            <a:endParaRPr lang="es-ES_tradnl" sz="2400" dirty="0">
              <a:latin typeface="Calibri" panose="020F0502020204030204" pitchFamily="34" charset="0"/>
              <a:cs typeface="Calibri" panose="020F0502020204030204" pitchFamily="34" charset="0"/>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7820" y="3520440"/>
            <a:ext cx="3436620" cy="288798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71624" y="1"/>
            <a:ext cx="3465195" cy="25541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2710162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794"/>
        <p:cNvGrpSpPr/>
        <p:nvPr/>
      </p:nvGrpSpPr>
      <p:grpSpPr>
        <a:xfrm>
          <a:off x="0" y="0"/>
          <a:ext cx="0" cy="0"/>
          <a:chOff x="0" y="0"/>
          <a:chExt cx="0" cy="0"/>
        </a:xfrm>
      </p:grpSpPr>
      <p:sp>
        <p:nvSpPr>
          <p:cNvPr id="1849" name="Shape 1849"/>
          <p:cNvSpPr/>
          <p:nvPr/>
        </p:nvSpPr>
        <p:spPr>
          <a:xfrm>
            <a:off x="-7181" y="1"/>
            <a:ext cx="9144000" cy="1228500"/>
          </a:xfrm>
          <a:prstGeom prst="rect">
            <a:avLst/>
          </a:prstGeom>
          <a:solidFill>
            <a:srgbClr val="262626"/>
          </a:solidFill>
          <a:ln>
            <a:noFill/>
          </a:ln>
        </p:spPr>
        <p:txBody>
          <a:bodyPr spcFirstLastPara="1" wrap="square" lIns="480050" tIns="45700" rIns="91425" bIns="45700" anchor="ctr" anchorCtr="0">
            <a:noAutofit/>
          </a:bodyPr>
          <a:lstStyle/>
          <a:p>
            <a:pPr marL="0" marR="0" lvl="0" indent="0" algn="l" rtl="0">
              <a:spcBef>
                <a:spcPts val="0"/>
              </a:spcBef>
              <a:spcAft>
                <a:spcPts val="0"/>
              </a:spcAft>
              <a:buNone/>
            </a:pPr>
            <a:r>
              <a:rPr lang="en-US" sz="4400" b="1">
                <a:solidFill>
                  <a:schemeClr val="lt1"/>
                </a:solidFill>
                <a:latin typeface="Calibri"/>
                <a:ea typeface="Calibri"/>
                <a:cs typeface="Calibri"/>
                <a:sym typeface="Calibri"/>
              </a:rPr>
              <a:t>Marihuana/Weed </a:t>
            </a:r>
            <a:r>
              <a:rPr lang="en-US" sz="4400" b="1" err="1">
                <a:solidFill>
                  <a:schemeClr val="lt1"/>
                </a:solidFill>
                <a:latin typeface="Calibri"/>
                <a:ea typeface="Calibri"/>
                <a:cs typeface="Calibri"/>
                <a:sym typeface="Calibri"/>
              </a:rPr>
              <a:t>Sintética</a:t>
            </a:r>
            <a:endParaRPr sz="4400" b="1">
              <a:solidFill>
                <a:schemeClr val="lt1"/>
              </a:solidFill>
              <a:latin typeface="Calibri"/>
              <a:ea typeface="Calibri"/>
              <a:cs typeface="Calibri"/>
              <a:sym typeface="Calibri"/>
            </a:endParaRPr>
          </a:p>
        </p:txBody>
      </p:sp>
      <p:sp>
        <p:nvSpPr>
          <p:cNvPr id="2" name="TextBox 1"/>
          <p:cNvSpPr txBox="1"/>
          <p:nvPr/>
        </p:nvSpPr>
        <p:spPr>
          <a:xfrm>
            <a:off x="228599" y="1371600"/>
            <a:ext cx="8585201" cy="5262979"/>
          </a:xfrm>
          <a:prstGeom prst="rect">
            <a:avLst/>
          </a:prstGeom>
          <a:noFill/>
        </p:spPr>
        <p:txBody>
          <a:bodyPr wrap="square" rtlCol="0">
            <a:spAutoFit/>
          </a:bodyPr>
          <a:lstStyle/>
          <a:p>
            <a:r>
              <a:rPr lang="es-ES_tradnl" sz="3600" u="sng" dirty="0">
                <a:latin typeface="Calibri" panose="020F0502020204030204" pitchFamily="34" charset="0"/>
                <a:cs typeface="Calibri" panose="020F0502020204030204" pitchFamily="34" charset="0"/>
              </a:rPr>
              <a:t>Marihuana/</a:t>
            </a:r>
            <a:r>
              <a:rPr lang="es-ES_tradnl" sz="3600" u="sng" dirty="0" err="1">
                <a:latin typeface="Calibri" panose="020F0502020204030204" pitchFamily="34" charset="0"/>
                <a:cs typeface="Calibri" panose="020F0502020204030204" pitchFamily="34" charset="0"/>
              </a:rPr>
              <a:t>Weed</a:t>
            </a:r>
            <a:endParaRPr lang="es-ES_tradnl" sz="3600" dirty="0">
              <a:latin typeface="Calibri" panose="020F0502020204030204" pitchFamily="34" charset="0"/>
              <a:cs typeface="Calibri" panose="020F0502020204030204" pitchFamily="34" charset="0"/>
            </a:endParaRPr>
          </a:p>
          <a:p>
            <a:pPr marL="457200" lvl="0" indent="-457200">
              <a:buFont typeface="Courier New" panose="02070309020205020404" pitchFamily="49" charset="0"/>
              <a:buChar char="o"/>
            </a:pPr>
            <a:r>
              <a:rPr lang="es-ES_tradnl" sz="2500" dirty="0">
                <a:latin typeface="Calibri" panose="020F0502020204030204" pitchFamily="34" charset="0"/>
                <a:cs typeface="Calibri" panose="020F0502020204030204" pitchFamily="34" charset="0"/>
              </a:rPr>
              <a:t>La marihuana sintética, o sea los </a:t>
            </a:r>
            <a:r>
              <a:rPr lang="es-ES_tradnl" sz="2500" dirty="0" err="1">
                <a:latin typeface="Calibri" panose="020F0502020204030204" pitchFamily="34" charset="0"/>
                <a:cs typeface="Calibri" panose="020F0502020204030204" pitchFamily="34" charset="0"/>
              </a:rPr>
              <a:t>cannabinoides</a:t>
            </a:r>
            <a:r>
              <a:rPr lang="es-ES_tradnl" sz="2500" dirty="0">
                <a:latin typeface="Calibri" panose="020F0502020204030204" pitchFamily="34" charset="0"/>
                <a:cs typeface="Calibri" panose="020F0502020204030204" pitchFamily="34" charset="0"/>
              </a:rPr>
              <a:t> sintéticos, trabajan en los mismos receptores </a:t>
            </a:r>
            <a:r>
              <a:rPr lang="es-ES_tradnl" sz="2500" dirty="0" err="1">
                <a:latin typeface="Calibri" panose="020F0502020204030204" pitchFamily="34" charset="0"/>
                <a:cs typeface="Calibri" panose="020F0502020204030204" pitchFamily="34" charset="0"/>
              </a:rPr>
              <a:t>cannabinoides</a:t>
            </a:r>
            <a:r>
              <a:rPr lang="es-ES_tradnl" sz="2500" dirty="0">
                <a:latin typeface="Calibri" panose="020F0502020204030204" pitchFamily="34" charset="0"/>
                <a:cs typeface="Calibri" panose="020F0502020204030204" pitchFamily="34" charset="0"/>
              </a:rPr>
              <a:t> que la marihuana natural.</a:t>
            </a:r>
          </a:p>
          <a:p>
            <a:pPr marL="457200" lvl="0" indent="-457200">
              <a:buFont typeface="Courier New" panose="02070309020205020404" pitchFamily="49" charset="0"/>
              <a:buChar char="o"/>
            </a:pPr>
            <a:endParaRPr lang="es-ES_tradnl" sz="2500" dirty="0">
              <a:latin typeface="Calibri" panose="020F0502020204030204" pitchFamily="34" charset="0"/>
              <a:cs typeface="Calibri" panose="020F0502020204030204" pitchFamily="34" charset="0"/>
            </a:endParaRPr>
          </a:p>
          <a:p>
            <a:pPr marL="457200" lvl="0" indent="-457200">
              <a:buFont typeface="Courier New" panose="02070309020205020404" pitchFamily="49" charset="0"/>
              <a:buChar char="o"/>
            </a:pPr>
            <a:r>
              <a:rPr lang="es-ES_tradnl" sz="2500" dirty="0">
                <a:latin typeface="Calibri" panose="020F0502020204030204" pitchFamily="34" charset="0"/>
                <a:cs typeface="Calibri" panose="020F0502020204030204" pitchFamily="34" charset="0"/>
              </a:rPr>
              <a:t>Generalmente cuando la venden, hay una combinación de diferentes </a:t>
            </a:r>
            <a:r>
              <a:rPr lang="es-ES_tradnl" sz="2500" dirty="0" err="1">
                <a:latin typeface="Calibri" panose="020F0502020204030204" pitchFamily="34" charset="0"/>
                <a:cs typeface="Calibri" panose="020F0502020204030204" pitchFamily="34" charset="0"/>
              </a:rPr>
              <a:t>cannabinoides</a:t>
            </a:r>
            <a:r>
              <a:rPr lang="es-ES_tradnl" sz="2500" dirty="0">
                <a:latin typeface="Calibri" panose="020F0502020204030204" pitchFamily="34" charset="0"/>
                <a:cs typeface="Calibri" panose="020F0502020204030204" pitchFamily="34" charset="0"/>
              </a:rPr>
              <a:t>. También puede estar contaminado con otras sustancias que son más peligrosas y mortales.</a:t>
            </a:r>
          </a:p>
          <a:p>
            <a:pPr marL="457200" lvl="0" indent="-457200">
              <a:buFont typeface="Courier New" panose="02070309020205020404" pitchFamily="49" charset="0"/>
              <a:buChar char="o"/>
            </a:pPr>
            <a:endParaRPr lang="es-ES_tradnl" sz="2500" dirty="0">
              <a:latin typeface="Calibri" panose="020F0502020204030204" pitchFamily="34" charset="0"/>
              <a:cs typeface="Calibri" panose="020F0502020204030204" pitchFamily="34" charset="0"/>
            </a:endParaRPr>
          </a:p>
          <a:p>
            <a:pPr marL="457200" lvl="0" indent="-457200">
              <a:buFont typeface="Courier New" panose="02070309020205020404" pitchFamily="49" charset="0"/>
              <a:buChar char="o"/>
            </a:pPr>
            <a:r>
              <a:rPr lang="es-ES_tradnl" sz="2500" dirty="0">
                <a:latin typeface="Calibri" panose="020F0502020204030204" pitchFamily="34" charset="0"/>
                <a:cs typeface="Calibri" panose="020F0502020204030204" pitchFamily="34" charset="0"/>
              </a:rPr>
              <a:t>Recientemente, el estado de Illinois fue afectado por marihuana sintética. La marihuana fue contaminada con veneno para ratones. 3 murieron y cientos más reportaron hemorragias graves.</a:t>
            </a:r>
          </a:p>
        </p:txBody>
      </p:sp>
    </p:spTree>
    <p:extLst>
      <p:ext uri="{BB962C8B-B14F-4D97-AF65-F5344CB8AC3E}">
        <p14:creationId xmlns:p14="http://schemas.microsoft.com/office/powerpoint/2010/main" val="190017770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1710958716"/>
              </p:ext>
            </p:extLst>
          </p:nvPr>
        </p:nvGraphicFramePr>
        <p:xfrm>
          <a:off x="457199" y="1419225"/>
          <a:ext cx="3936169" cy="4768215"/>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3"/>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800" b="1" err="1"/>
              <a:t>Uso</a:t>
            </a:r>
            <a:r>
              <a:rPr lang="en-US" sz="2800" b="1"/>
              <a:t> de marihuana:</a:t>
            </a:r>
          </a:p>
          <a:p>
            <a:r>
              <a:rPr lang="en-US" sz="2800" b="1"/>
              <a:t>¿</a:t>
            </a:r>
            <a:r>
              <a:rPr lang="en-US" sz="2800" b="1" err="1"/>
              <a:t>Qué</a:t>
            </a:r>
            <a:r>
              <a:rPr lang="en-US" sz="2800" b="1"/>
              <a:t> </a:t>
            </a:r>
            <a:r>
              <a:rPr lang="en-US" sz="2800" b="1" err="1"/>
              <a:t>está</a:t>
            </a:r>
            <a:r>
              <a:rPr lang="en-US" sz="2800" b="1"/>
              <a:t> </a:t>
            </a:r>
            <a:r>
              <a:rPr lang="en-US" sz="2800" b="1" err="1"/>
              <a:t>pasando</a:t>
            </a:r>
            <a:r>
              <a:rPr lang="en-US" sz="2800" b="1"/>
              <a:t> </a:t>
            </a:r>
            <a:r>
              <a:rPr lang="en-US" sz="2800" b="1" err="1"/>
              <a:t>en</a:t>
            </a:r>
            <a:r>
              <a:rPr lang="en-US" sz="2800" b="1"/>
              <a:t> </a:t>
            </a:r>
            <a:r>
              <a:rPr lang="en-US" sz="2800" b="1" err="1"/>
              <a:t>los</a:t>
            </a:r>
            <a:r>
              <a:rPr lang="en-US" sz="2800" b="1"/>
              <a:t> </a:t>
            </a:r>
            <a:r>
              <a:rPr lang="en-US" sz="2800" b="1" err="1"/>
              <a:t>estados</a:t>
            </a:r>
            <a:r>
              <a:rPr lang="en-US" sz="2800" b="1"/>
              <a:t> que la </a:t>
            </a:r>
            <a:r>
              <a:rPr lang="en-US" sz="2800" b="1" err="1"/>
              <a:t>han</a:t>
            </a:r>
            <a:r>
              <a:rPr lang="en-US" sz="2800" b="1"/>
              <a:t> </a:t>
            </a:r>
            <a:r>
              <a:rPr lang="en-US" sz="2800" b="1" err="1"/>
              <a:t>legalizado</a:t>
            </a:r>
            <a:r>
              <a:rPr lang="en-US" sz="2800" b="1"/>
              <a:t>?</a:t>
            </a:r>
          </a:p>
        </p:txBody>
      </p:sp>
      <p:sp>
        <p:nvSpPr>
          <p:cNvPr id="6" name="TextBox 5"/>
          <p:cNvSpPr txBox="1"/>
          <p:nvPr/>
        </p:nvSpPr>
        <p:spPr>
          <a:xfrm>
            <a:off x="117987" y="6103846"/>
            <a:ext cx="5231745" cy="369332"/>
          </a:xfrm>
          <a:prstGeom prst="rect">
            <a:avLst/>
          </a:prstGeom>
          <a:noFill/>
        </p:spPr>
        <p:txBody>
          <a:bodyPr wrap="square" rtlCol="0">
            <a:spAutoFit/>
          </a:bodyPr>
          <a:lstStyle/>
          <a:p>
            <a:r>
              <a:rPr lang="en-US" b="1"/>
              <a:t>La marihuana </a:t>
            </a:r>
            <a:r>
              <a:rPr lang="en-US" b="1" err="1"/>
              <a:t>fue</a:t>
            </a:r>
            <a:r>
              <a:rPr lang="en-US" b="1"/>
              <a:t> </a:t>
            </a:r>
            <a:r>
              <a:rPr lang="en-US" b="1" err="1"/>
              <a:t>legalizado</a:t>
            </a:r>
            <a:r>
              <a:rPr lang="en-US" b="1"/>
              <a:t> </a:t>
            </a:r>
            <a:r>
              <a:rPr lang="en-US" b="1" err="1"/>
              <a:t>en</a:t>
            </a:r>
            <a:r>
              <a:rPr lang="en-US" b="1"/>
              <a:t> Colorado </a:t>
            </a:r>
            <a:r>
              <a:rPr lang="en-US" b="1" err="1"/>
              <a:t>en</a:t>
            </a:r>
            <a:r>
              <a:rPr lang="en-US" b="1"/>
              <a:t> el 2014.</a:t>
            </a:r>
          </a:p>
        </p:txBody>
      </p:sp>
      <p:sp>
        <p:nvSpPr>
          <p:cNvPr id="8" name="Rectangle 7"/>
          <p:cNvSpPr/>
          <p:nvPr/>
        </p:nvSpPr>
        <p:spPr>
          <a:xfrm>
            <a:off x="335280" y="6543655"/>
            <a:ext cx="9184640" cy="276999"/>
          </a:xfrm>
          <a:prstGeom prst="rect">
            <a:avLst/>
          </a:prstGeom>
        </p:spPr>
        <p:txBody>
          <a:bodyPr wrap="square">
            <a:spAutoFit/>
          </a:bodyPr>
          <a:lstStyle/>
          <a:p>
            <a:r>
              <a:rPr lang="en-US" sz="1200"/>
              <a:t>http://www.foxnews.com/health/2017/05/09/marijuana-related-er-visits-spike-among-colorado-teens.html</a:t>
            </a:r>
          </a:p>
        </p:txBody>
      </p:sp>
      <p:graphicFrame>
        <p:nvGraphicFramePr>
          <p:cNvPr id="9" name="Chart 8"/>
          <p:cNvGraphicFramePr/>
          <p:nvPr>
            <p:extLst>
              <p:ext uri="{D42A27DB-BD31-4B8C-83A1-F6EECF244321}">
                <p14:modId xmlns:p14="http://schemas.microsoft.com/office/powerpoint/2010/main" val="2013867179"/>
              </p:ext>
            </p:extLst>
          </p:nvPr>
        </p:nvGraphicFramePr>
        <p:xfrm>
          <a:off x="4450080" y="1468120"/>
          <a:ext cx="4434838" cy="430276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4587923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loud 7"/>
          <p:cNvSpPr/>
          <p:nvPr/>
        </p:nvSpPr>
        <p:spPr>
          <a:xfrm>
            <a:off x="2904767" y="4310248"/>
            <a:ext cx="3373120" cy="1940560"/>
          </a:xfrm>
          <a:prstGeom prst="cloud">
            <a:avLst/>
          </a:prstGeom>
          <a:gradFill>
            <a:gsLst>
              <a:gs pos="0">
                <a:srgbClr val="FBEAC7"/>
              </a:gs>
              <a:gs pos="17999">
                <a:srgbClr val="FEE7F2"/>
              </a:gs>
              <a:gs pos="36000">
                <a:srgbClr val="FAC77D"/>
              </a:gs>
              <a:gs pos="61000">
                <a:srgbClr val="FBA97D"/>
              </a:gs>
              <a:gs pos="82001">
                <a:srgbClr val="FBD49C"/>
              </a:gs>
              <a:gs pos="100000">
                <a:srgbClr val="FEE7F2"/>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774143" y="511957"/>
            <a:ext cx="8369857" cy="830997"/>
          </a:xfrm>
          <a:prstGeom prst="rect">
            <a:avLst/>
          </a:prstGeom>
          <a:noFill/>
        </p:spPr>
        <p:txBody>
          <a:bodyPr wrap="square" rtlCol="0">
            <a:spAutoFit/>
          </a:bodyPr>
          <a:lstStyle/>
          <a:p>
            <a:pPr algn="ctr"/>
            <a:r>
              <a:rPr lang="en-US" sz="4800" b="1">
                <a:solidFill>
                  <a:srgbClr val="FF0000"/>
                </a:solidFill>
                <a:effectLst>
                  <a:outerShdw blurRad="38100" dist="38100" dir="2700000" algn="tl">
                    <a:srgbClr val="000000">
                      <a:alpha val="43137"/>
                    </a:srgbClr>
                  </a:outerShdw>
                </a:effectLst>
              </a:rPr>
              <a:t>PRUEBA DE CONOCIMIENTO</a:t>
            </a:r>
          </a:p>
        </p:txBody>
      </p:sp>
      <p:sp>
        <p:nvSpPr>
          <p:cNvPr id="4" name="Rectangle 3"/>
          <p:cNvSpPr/>
          <p:nvPr/>
        </p:nvSpPr>
        <p:spPr>
          <a:xfrm>
            <a:off x="222526" y="3279004"/>
            <a:ext cx="8737601" cy="954107"/>
          </a:xfrm>
          <a:prstGeom prst="rect">
            <a:avLst/>
          </a:prstGeom>
        </p:spPr>
        <p:txBody>
          <a:bodyPr wrap="square">
            <a:spAutoFit/>
          </a:bodyPr>
          <a:lstStyle/>
          <a:p>
            <a:pPr algn="ctr"/>
            <a:r>
              <a:rPr lang="en-US" sz="2800" b="1"/>
              <a:t>Hay un </a:t>
            </a:r>
            <a:r>
              <a:rPr lang="en-US" sz="2800" b="1" err="1"/>
              <a:t>riesgo</a:t>
            </a:r>
            <a:r>
              <a:rPr lang="en-US" sz="2800" b="1"/>
              <a:t> </a:t>
            </a:r>
            <a:r>
              <a:rPr lang="en-US" sz="2800" b="1" err="1"/>
              <a:t>más</a:t>
            </a:r>
            <a:r>
              <a:rPr lang="en-US" sz="2800" b="1"/>
              <a:t> alto de un </a:t>
            </a:r>
            <a:r>
              <a:rPr lang="en-US" sz="2800" b="1" err="1"/>
              <a:t>infarto</a:t>
            </a:r>
            <a:r>
              <a:rPr lang="en-US" sz="2800" b="1"/>
              <a:t> </a:t>
            </a:r>
            <a:r>
              <a:rPr lang="en-US" sz="2800" b="1" err="1"/>
              <a:t>inmediatamente</a:t>
            </a:r>
            <a:r>
              <a:rPr lang="en-US" sz="2800" b="1"/>
              <a:t> </a:t>
            </a:r>
            <a:r>
              <a:rPr lang="en-US" sz="2800" b="1" err="1"/>
              <a:t>después</a:t>
            </a:r>
            <a:r>
              <a:rPr lang="en-US" sz="2800" b="1"/>
              <a:t> de </a:t>
            </a:r>
            <a:r>
              <a:rPr lang="en-US" sz="2800" b="1" err="1"/>
              <a:t>fumar</a:t>
            </a:r>
            <a:r>
              <a:rPr lang="en-US" sz="2800" b="1"/>
              <a:t> marihuana.</a:t>
            </a:r>
          </a:p>
        </p:txBody>
      </p:sp>
      <p:sp>
        <p:nvSpPr>
          <p:cNvPr id="5" name="Rectangle 4"/>
          <p:cNvSpPr/>
          <p:nvPr/>
        </p:nvSpPr>
        <p:spPr>
          <a:xfrm>
            <a:off x="2075835" y="2064940"/>
            <a:ext cx="5459701" cy="923330"/>
          </a:xfrm>
          <a:prstGeom prst="rect">
            <a:avLst/>
          </a:prstGeom>
          <a:noFill/>
        </p:spPr>
        <p:txBody>
          <a:bodyPr wrap="non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p>
            <a:pPr algn="ctr"/>
            <a:r>
              <a:rPr lang="en-US" sz="5400" b="1" cap="all" spc="0">
                <a:ln/>
                <a:solidFill>
                  <a:schemeClr val="accent1"/>
                </a:solidFill>
                <a:effectLst>
                  <a:outerShdw blurRad="19685" dist="12700" dir="5400000" algn="tl" rotWithShape="0">
                    <a:schemeClr val="accent1">
                      <a:satMod val="130000"/>
                      <a:alpha val="60000"/>
                    </a:schemeClr>
                  </a:outerShdw>
                  <a:reflection blurRad="10000" stA="55000" endPos="48000" dist="500" dir="5400000" sy="-100000" algn="bl" rotWithShape="0"/>
                </a:effectLst>
              </a:rPr>
              <a:t>¿CIERTO O FALSO?</a:t>
            </a:r>
          </a:p>
        </p:txBody>
      </p:sp>
      <p:pic>
        <p:nvPicPr>
          <p:cNvPr id="1027" name="Picture 3" descr="C:\Users\scho\AppData\Local\Microsoft\Windows\Temporary Internet Files\Content.IE5\07WMM5CB\821px-Red_Checkmark.svg[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2526" y="210981"/>
            <a:ext cx="986513" cy="1054836"/>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3518384" y="4717263"/>
            <a:ext cx="2288127"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cap="none" spc="5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CIERTO</a:t>
            </a:r>
          </a:p>
        </p:txBody>
      </p:sp>
    </p:spTree>
    <p:extLst>
      <p:ext uri="{BB962C8B-B14F-4D97-AF65-F5344CB8AC3E}">
        <p14:creationId xmlns:p14="http://schemas.microsoft.com/office/powerpoint/2010/main" val="30328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436880" y="6379290"/>
            <a:ext cx="7559040" cy="276999"/>
          </a:xfrm>
          <a:prstGeom prst="rect">
            <a:avLst/>
          </a:prstGeom>
        </p:spPr>
        <p:txBody>
          <a:bodyPr wrap="square">
            <a:spAutoFit/>
          </a:bodyPr>
          <a:lstStyle/>
          <a:p>
            <a:r>
              <a:rPr lang="en-US" sz="1200" dirty="0">
                <a:hlinkClick r:id="rId2"/>
              </a:rPr>
              <a:t>https://www.ncbi.nlm.nih.gov/pmc/articles/PMC4987131/</a:t>
            </a:r>
            <a:endParaRPr lang="en-US" sz="1200" dirty="0"/>
          </a:p>
        </p:txBody>
      </p:sp>
      <p:sp>
        <p:nvSpPr>
          <p:cNvPr id="6" name="Rectangle 5"/>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600" b="1" err="1"/>
              <a:t>Porcentaje</a:t>
            </a:r>
            <a:r>
              <a:rPr lang="en-US" sz="3600" b="1"/>
              <a:t> </a:t>
            </a:r>
            <a:r>
              <a:rPr lang="en-US" sz="3600" b="1" err="1"/>
              <a:t>promedio</a:t>
            </a:r>
            <a:r>
              <a:rPr lang="en-US" sz="3600" b="1"/>
              <a:t> de THC </a:t>
            </a:r>
            <a:r>
              <a:rPr lang="en-US" sz="3600" b="1" err="1"/>
              <a:t>en</a:t>
            </a:r>
            <a:r>
              <a:rPr lang="en-US" sz="3600" b="1"/>
              <a:t> </a:t>
            </a:r>
            <a:r>
              <a:rPr lang="en-US" sz="3600" b="1" err="1"/>
              <a:t>muestras</a:t>
            </a:r>
            <a:r>
              <a:rPr lang="en-US" sz="3600" b="1"/>
              <a:t> de marihuana </a:t>
            </a:r>
            <a:r>
              <a:rPr lang="en-US" sz="3600" b="1" err="1"/>
              <a:t>incautada</a:t>
            </a:r>
            <a:endParaRPr lang="en-US" sz="3600" b="1"/>
          </a:p>
        </p:txBody>
      </p:sp>
      <p:pic>
        <p:nvPicPr>
          <p:cNvPr id="2" name="Picture 1"/>
          <p:cNvPicPr>
            <a:picLocks noChangeAspect="1"/>
          </p:cNvPicPr>
          <p:nvPr/>
        </p:nvPicPr>
        <p:blipFill>
          <a:blip r:embed="rId3"/>
          <a:stretch>
            <a:fillRect/>
          </a:stretch>
        </p:blipFill>
        <p:spPr>
          <a:xfrm>
            <a:off x="483932" y="1499466"/>
            <a:ext cx="8161773" cy="4227080"/>
          </a:xfrm>
          <a:prstGeom prst="rect">
            <a:avLst/>
          </a:prstGeom>
        </p:spPr>
      </p:pic>
      <p:pic>
        <p:nvPicPr>
          <p:cNvPr id="3" name="Picture 2"/>
          <p:cNvPicPr>
            <a:picLocks noChangeAspect="1"/>
          </p:cNvPicPr>
          <p:nvPr/>
        </p:nvPicPr>
        <p:blipFill>
          <a:blip r:embed="rId4"/>
          <a:stretch>
            <a:fillRect/>
          </a:stretch>
        </p:blipFill>
        <p:spPr>
          <a:xfrm>
            <a:off x="483931" y="5726546"/>
            <a:ext cx="8161773" cy="447356"/>
          </a:xfrm>
          <a:prstGeom prst="rect">
            <a:avLst/>
          </a:prstGeom>
        </p:spPr>
      </p:pic>
    </p:spTree>
    <p:extLst>
      <p:ext uri="{BB962C8B-B14F-4D97-AF65-F5344CB8AC3E}">
        <p14:creationId xmlns:p14="http://schemas.microsoft.com/office/powerpoint/2010/main" val="34629231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0" y="425299"/>
            <a:ext cx="9168828" cy="941682"/>
            <a:chOff x="1392" y="1936"/>
            <a:chExt cx="4896" cy="448"/>
          </a:xfrm>
        </p:grpSpPr>
        <p:sp>
          <p:nvSpPr>
            <p:cNvPr id="6" name="Rectangle 5"/>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Rectangle 6"/>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Rectangle 7"/>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Rectangle 8"/>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Rectangle 9"/>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Rectangle 10"/>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Rectangle 11"/>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Rectangle 12"/>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Rectangle 13"/>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4"/>
          <p:cNvGrpSpPr>
            <a:grpSpLocks noChangeAspect="1"/>
          </p:cNvGrpSpPr>
          <p:nvPr/>
        </p:nvGrpSpPr>
        <p:grpSpPr bwMode="auto">
          <a:xfrm>
            <a:off x="524044" y="344123"/>
            <a:ext cx="1742397" cy="925754"/>
            <a:chOff x="2291" y="1337"/>
            <a:chExt cx="3098" cy="1646"/>
          </a:xfrm>
        </p:grpSpPr>
        <p:sp>
          <p:nvSpPr>
            <p:cNvPr id="16"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p:cNvGrpSpPr>
            <a:grpSpLocks noChangeAspect="1"/>
          </p:cNvGrpSpPr>
          <p:nvPr/>
        </p:nvGrpSpPr>
        <p:grpSpPr bwMode="auto">
          <a:xfrm>
            <a:off x="2720662" y="368090"/>
            <a:ext cx="1742397" cy="925754"/>
            <a:chOff x="2291" y="1337"/>
            <a:chExt cx="3098" cy="1646"/>
          </a:xfrm>
        </p:grpSpPr>
        <p:sp>
          <p:nvSpPr>
            <p:cNvPr id="60"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3" name="Group 102"/>
          <p:cNvGrpSpPr>
            <a:grpSpLocks noChangeAspect="1"/>
          </p:cNvGrpSpPr>
          <p:nvPr/>
        </p:nvGrpSpPr>
        <p:grpSpPr bwMode="auto">
          <a:xfrm>
            <a:off x="7113897" y="368090"/>
            <a:ext cx="1742397" cy="925754"/>
            <a:chOff x="2291" y="1337"/>
            <a:chExt cx="3098" cy="1646"/>
          </a:xfrm>
        </p:grpSpPr>
        <p:sp>
          <p:nvSpPr>
            <p:cNvPr id="104"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7" name="Group 146"/>
          <p:cNvGrpSpPr>
            <a:grpSpLocks noChangeAspect="1"/>
          </p:cNvGrpSpPr>
          <p:nvPr/>
        </p:nvGrpSpPr>
        <p:grpSpPr bwMode="auto">
          <a:xfrm>
            <a:off x="4917279" y="362121"/>
            <a:ext cx="1742397" cy="925754"/>
            <a:chOff x="2291" y="1337"/>
            <a:chExt cx="3098" cy="1646"/>
          </a:xfrm>
        </p:grpSpPr>
        <p:sp>
          <p:nvSpPr>
            <p:cNvPr id="148"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95" name="Rectangle 194"/>
          <p:cNvSpPr/>
          <p:nvPr/>
        </p:nvSpPr>
        <p:spPr>
          <a:xfrm>
            <a:off x="12414" y="5627240"/>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El </a:t>
            </a:r>
            <a:r>
              <a:rPr lang="en-US" sz="4000" b="1" err="1"/>
              <a:t>problema</a:t>
            </a:r>
            <a:endParaRPr lang="en-US" sz="2100"/>
          </a:p>
        </p:txBody>
      </p:sp>
      <p:sp>
        <p:nvSpPr>
          <p:cNvPr id="194" name="TextBox 193"/>
          <p:cNvSpPr txBox="1"/>
          <p:nvPr/>
        </p:nvSpPr>
        <p:spPr>
          <a:xfrm>
            <a:off x="4965880" y="2385712"/>
            <a:ext cx="1826720" cy="1938992"/>
          </a:xfrm>
          <a:prstGeom prst="rect">
            <a:avLst/>
          </a:prstGeom>
          <a:noFill/>
          <a:ln>
            <a:solidFill>
              <a:schemeClr val="accent4">
                <a:lumMod val="60000"/>
                <a:lumOff val="40000"/>
              </a:schemeClr>
            </a:solidFill>
          </a:ln>
        </p:spPr>
        <p:txBody>
          <a:bodyPr wrap="square" rtlCol="0">
            <a:spAutoFit/>
          </a:bodyPr>
          <a:lstStyle/>
          <a:p>
            <a:pPr algn="ctr"/>
            <a:r>
              <a:rPr lang="en-US" sz="2400" b="1"/>
              <a:t>422,000 </a:t>
            </a:r>
            <a:r>
              <a:rPr lang="en-US" sz="2400" err="1"/>
              <a:t>visitas</a:t>
            </a:r>
            <a:r>
              <a:rPr lang="en-US" sz="2400"/>
              <a:t> </a:t>
            </a:r>
            <a:r>
              <a:rPr lang="en-US" sz="2400" err="1"/>
              <a:t>tuvieron</a:t>
            </a:r>
            <a:r>
              <a:rPr lang="en-US" sz="2400"/>
              <a:t> que </a:t>
            </a:r>
            <a:r>
              <a:rPr lang="en-US" sz="2400" err="1"/>
              <a:t>ver</a:t>
            </a:r>
            <a:r>
              <a:rPr lang="en-US" sz="2400"/>
              <a:t> con </a:t>
            </a:r>
            <a:r>
              <a:rPr lang="en-US" sz="2400" b="1" err="1"/>
              <a:t>depresores</a:t>
            </a:r>
            <a:r>
              <a:rPr lang="en-US" sz="2400"/>
              <a:t>.</a:t>
            </a:r>
            <a:endParaRPr lang="en-US" sz="2400" b="1"/>
          </a:p>
        </p:txBody>
      </p:sp>
      <p:sp>
        <p:nvSpPr>
          <p:cNvPr id="2" name="Rectangle 1"/>
          <p:cNvSpPr/>
          <p:nvPr/>
        </p:nvSpPr>
        <p:spPr>
          <a:xfrm>
            <a:off x="141204" y="5165575"/>
            <a:ext cx="7184944" cy="461665"/>
          </a:xfrm>
          <a:prstGeom prst="rect">
            <a:avLst/>
          </a:prstGeom>
        </p:spPr>
        <p:txBody>
          <a:bodyPr wrap="square">
            <a:spAutoFit/>
          </a:bodyPr>
          <a:lstStyle/>
          <a:p>
            <a:r>
              <a:rPr lang="en-US" sz="1200"/>
              <a:t>Substance Abuse and Mental Health Services Administration. </a:t>
            </a:r>
            <a:r>
              <a:rPr lang="en-US" sz="1200" i="1"/>
              <a:t>Results from the 2011 National Survey on Drug Use and Health: Summary of National Findings</a:t>
            </a:r>
            <a:r>
              <a:rPr lang="en-US" sz="1200"/>
              <a:t>. Rockville, MD: 2012.</a:t>
            </a:r>
          </a:p>
        </p:txBody>
      </p:sp>
      <p:sp>
        <p:nvSpPr>
          <p:cNvPr id="196" name="TextBox 195">
            <a:extLst>
              <a:ext uri="{FF2B5EF4-FFF2-40B4-BE49-F238E27FC236}">
                <a16:creationId xmlns:a16="http://schemas.microsoft.com/office/drawing/2014/main" id="{84C5A540-3FFE-7046-92DE-56BB89A2B584}"/>
              </a:ext>
            </a:extLst>
          </p:cNvPr>
          <p:cNvSpPr txBox="1"/>
          <p:nvPr/>
        </p:nvSpPr>
        <p:spPr>
          <a:xfrm>
            <a:off x="155743" y="1723992"/>
            <a:ext cx="2277322" cy="3262432"/>
          </a:xfrm>
          <a:prstGeom prst="rect">
            <a:avLst/>
          </a:prstGeom>
          <a:noFill/>
          <a:ln>
            <a:solidFill>
              <a:schemeClr val="accent4">
                <a:lumMod val="60000"/>
                <a:lumOff val="40000"/>
              </a:schemeClr>
            </a:solidFill>
          </a:ln>
        </p:spPr>
        <p:txBody>
          <a:bodyPr wrap="square" rtlCol="0">
            <a:spAutoFit/>
          </a:bodyPr>
          <a:lstStyle/>
          <a:p>
            <a:pPr algn="ctr"/>
            <a:r>
              <a:rPr lang="en-US" sz="2400" dirty="0" err="1"/>
              <a:t>Cada</a:t>
            </a:r>
            <a:r>
              <a:rPr lang="en-US" sz="2400" dirty="0"/>
              <a:t> </a:t>
            </a:r>
            <a:r>
              <a:rPr lang="en-US" sz="2400" dirty="0" err="1"/>
              <a:t>día</a:t>
            </a:r>
            <a:r>
              <a:rPr lang="en-US" sz="2400" dirty="0"/>
              <a:t> </a:t>
            </a:r>
            <a:r>
              <a:rPr lang="en-US" sz="2400" dirty="0" err="1"/>
              <a:t>en</a:t>
            </a:r>
            <a:r>
              <a:rPr lang="en-US" sz="2400" dirty="0"/>
              <a:t> </a:t>
            </a:r>
            <a:r>
              <a:rPr lang="en-US" sz="2400" dirty="0" err="1"/>
              <a:t>los</a:t>
            </a:r>
            <a:r>
              <a:rPr lang="en-US" sz="2400" dirty="0"/>
              <a:t> </a:t>
            </a:r>
            <a:r>
              <a:rPr lang="en-US" sz="2400" dirty="0" err="1"/>
              <a:t>Estados</a:t>
            </a:r>
            <a:r>
              <a:rPr lang="en-US" sz="2400" dirty="0"/>
              <a:t> </a:t>
            </a:r>
            <a:r>
              <a:rPr lang="en-US" sz="2400" dirty="0" err="1"/>
              <a:t>Unidos</a:t>
            </a:r>
            <a:r>
              <a:rPr lang="en-US" sz="2400" dirty="0"/>
              <a:t>, </a:t>
            </a:r>
            <a:r>
              <a:rPr lang="en-US" sz="2400" b="1" dirty="0"/>
              <a:t>2,000 </a:t>
            </a:r>
            <a:r>
              <a:rPr lang="en-US" sz="2400" b="1" dirty="0" err="1"/>
              <a:t>adolescentes</a:t>
            </a:r>
            <a:r>
              <a:rPr lang="en-US" sz="2400" b="1" dirty="0"/>
              <a:t> </a:t>
            </a:r>
            <a:r>
              <a:rPr lang="en-US" sz="2400" b="1" dirty="0" err="1"/>
              <a:t>abusan</a:t>
            </a:r>
            <a:r>
              <a:rPr lang="en-US" sz="2400" b="1" dirty="0"/>
              <a:t> de </a:t>
            </a:r>
            <a:r>
              <a:rPr lang="en-US" sz="2400" b="1" dirty="0" err="1"/>
              <a:t>medicamentos</a:t>
            </a:r>
            <a:r>
              <a:rPr lang="en-US" sz="2400" b="1" dirty="0"/>
              <a:t> </a:t>
            </a:r>
            <a:r>
              <a:rPr lang="en-US" sz="2400" b="1" dirty="0" err="1"/>
              <a:t>recetados</a:t>
            </a:r>
            <a:r>
              <a:rPr lang="en-US" sz="2400" b="1" dirty="0"/>
              <a:t> </a:t>
            </a:r>
            <a:r>
              <a:rPr lang="en-US" sz="2400" b="1" dirty="0" err="1"/>
              <a:t>por</a:t>
            </a:r>
            <a:r>
              <a:rPr lang="en-US" sz="2400" b="1" dirty="0"/>
              <a:t> la </a:t>
            </a:r>
            <a:r>
              <a:rPr lang="en-US" sz="2400" b="1" dirty="0" err="1"/>
              <a:t>primera</a:t>
            </a:r>
            <a:r>
              <a:rPr lang="en-US" sz="2400" b="1" dirty="0"/>
              <a:t> </a:t>
            </a:r>
            <a:r>
              <a:rPr lang="en-US" sz="2400" b="1" dirty="0" err="1"/>
              <a:t>vez</a:t>
            </a:r>
            <a:r>
              <a:rPr lang="en-US" sz="2400" b="1" dirty="0"/>
              <a:t>.</a:t>
            </a:r>
          </a:p>
          <a:p>
            <a:endParaRPr lang="en-US" sz="1400" dirty="0"/>
          </a:p>
        </p:txBody>
      </p:sp>
      <p:sp>
        <p:nvSpPr>
          <p:cNvPr id="197" name="TextBox 196">
            <a:extLst>
              <a:ext uri="{FF2B5EF4-FFF2-40B4-BE49-F238E27FC236}">
                <a16:creationId xmlns:a16="http://schemas.microsoft.com/office/drawing/2014/main" id="{7286B228-C1EC-C04C-9428-4395B9A94CFD}"/>
              </a:ext>
            </a:extLst>
          </p:cNvPr>
          <p:cNvSpPr txBox="1"/>
          <p:nvPr/>
        </p:nvSpPr>
        <p:spPr>
          <a:xfrm>
            <a:off x="2660843" y="1462382"/>
            <a:ext cx="2077258" cy="3785652"/>
          </a:xfrm>
          <a:prstGeom prst="rect">
            <a:avLst/>
          </a:prstGeom>
          <a:noFill/>
          <a:ln>
            <a:solidFill>
              <a:schemeClr val="accent4">
                <a:lumMod val="60000"/>
                <a:lumOff val="40000"/>
              </a:schemeClr>
            </a:solidFill>
          </a:ln>
        </p:spPr>
        <p:txBody>
          <a:bodyPr wrap="square" rtlCol="0">
            <a:spAutoFit/>
          </a:bodyPr>
          <a:lstStyle/>
          <a:p>
            <a:pPr algn="ctr"/>
            <a:r>
              <a:rPr lang="es-ES_tradnl" sz="2400" dirty="0"/>
              <a:t>Más de </a:t>
            </a:r>
            <a:r>
              <a:rPr lang="es-ES_tradnl" sz="2400" b="1" dirty="0"/>
              <a:t>1.2 millones de visitas a la sala de emergencia</a:t>
            </a:r>
            <a:r>
              <a:rPr lang="es-ES_tradnl" sz="2400" dirty="0"/>
              <a:t> en el 2011 fueron atribuidos al abuso de medicamentos  recetados.</a:t>
            </a:r>
          </a:p>
        </p:txBody>
      </p:sp>
      <p:sp>
        <p:nvSpPr>
          <p:cNvPr id="198" name="TextBox 197">
            <a:extLst>
              <a:ext uri="{FF2B5EF4-FFF2-40B4-BE49-F238E27FC236}">
                <a16:creationId xmlns:a16="http://schemas.microsoft.com/office/drawing/2014/main" id="{86E9C9A3-5757-DC49-ACAB-C2B776809742}"/>
              </a:ext>
            </a:extLst>
          </p:cNvPr>
          <p:cNvSpPr txBox="1"/>
          <p:nvPr/>
        </p:nvSpPr>
        <p:spPr>
          <a:xfrm>
            <a:off x="7002562" y="1462382"/>
            <a:ext cx="1955128" cy="3785652"/>
          </a:xfrm>
          <a:prstGeom prst="rect">
            <a:avLst/>
          </a:prstGeom>
          <a:noFill/>
          <a:ln>
            <a:solidFill>
              <a:schemeClr val="accent4">
                <a:lumMod val="60000"/>
                <a:lumOff val="40000"/>
              </a:schemeClr>
            </a:solidFill>
          </a:ln>
        </p:spPr>
        <p:txBody>
          <a:bodyPr wrap="square" rtlCol="0">
            <a:spAutoFit/>
          </a:bodyPr>
          <a:lstStyle/>
          <a:p>
            <a:pPr algn="ctr"/>
            <a:r>
              <a:rPr lang="es-ES_tradnl" sz="2400" dirty="0"/>
              <a:t>Cerca de </a:t>
            </a:r>
            <a:r>
              <a:rPr lang="es-ES_tradnl" sz="2400" b="1" dirty="0"/>
              <a:t>488,000 </a:t>
            </a:r>
            <a:r>
              <a:rPr lang="es-ES_tradnl" sz="2400" dirty="0"/>
              <a:t>de estas visitas a la sala de emergencia tuvieron que ver con opioides analgésicos recetados.</a:t>
            </a:r>
            <a:endParaRPr lang="es-ES_tradnl" sz="2800" dirty="0"/>
          </a:p>
        </p:txBody>
      </p:sp>
    </p:spTree>
    <p:extLst>
      <p:ext uri="{BB962C8B-B14F-4D97-AF65-F5344CB8AC3E}">
        <p14:creationId xmlns:p14="http://schemas.microsoft.com/office/powerpoint/2010/main" val="2027072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96"/>
                                        </p:tgtEl>
                                        <p:attrNameLst>
                                          <p:attrName>style.visibility</p:attrName>
                                        </p:attrNameLst>
                                      </p:cBhvr>
                                      <p:to>
                                        <p:strVal val="visible"/>
                                      </p:to>
                                    </p:set>
                                    <p:anim calcmode="lin" valueType="num">
                                      <p:cBhvr additive="base">
                                        <p:cTn id="7" dur="500" fill="hold"/>
                                        <p:tgtEl>
                                          <p:spTgt spid="196"/>
                                        </p:tgtEl>
                                        <p:attrNameLst>
                                          <p:attrName>ppt_x</p:attrName>
                                        </p:attrNameLst>
                                      </p:cBhvr>
                                      <p:tavLst>
                                        <p:tav tm="0">
                                          <p:val>
                                            <p:strVal val="1+#ppt_w/2"/>
                                          </p:val>
                                        </p:tav>
                                        <p:tav tm="100000">
                                          <p:val>
                                            <p:strVal val="#ppt_x"/>
                                          </p:val>
                                        </p:tav>
                                      </p:tavLst>
                                    </p:anim>
                                    <p:anim calcmode="lin" valueType="num">
                                      <p:cBhvr additive="base">
                                        <p:cTn id="8" dur="500" fill="hold"/>
                                        <p:tgtEl>
                                          <p:spTgt spid="19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97"/>
                                        </p:tgtEl>
                                        <p:attrNameLst>
                                          <p:attrName>style.visibility</p:attrName>
                                        </p:attrNameLst>
                                      </p:cBhvr>
                                      <p:to>
                                        <p:strVal val="visible"/>
                                      </p:to>
                                    </p:set>
                                    <p:anim calcmode="lin" valueType="num">
                                      <p:cBhvr additive="base">
                                        <p:cTn id="11" dur="500" fill="hold"/>
                                        <p:tgtEl>
                                          <p:spTgt spid="197"/>
                                        </p:tgtEl>
                                        <p:attrNameLst>
                                          <p:attrName>ppt_x</p:attrName>
                                        </p:attrNameLst>
                                      </p:cBhvr>
                                      <p:tavLst>
                                        <p:tav tm="0">
                                          <p:val>
                                            <p:strVal val="1+#ppt_w/2"/>
                                          </p:val>
                                        </p:tav>
                                        <p:tav tm="100000">
                                          <p:val>
                                            <p:strVal val="#ppt_x"/>
                                          </p:val>
                                        </p:tav>
                                      </p:tavLst>
                                    </p:anim>
                                    <p:anim calcmode="lin" valueType="num">
                                      <p:cBhvr additive="base">
                                        <p:cTn id="12" dur="500" fill="hold"/>
                                        <p:tgtEl>
                                          <p:spTgt spid="19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98"/>
                                        </p:tgtEl>
                                        <p:attrNameLst>
                                          <p:attrName>style.visibility</p:attrName>
                                        </p:attrNameLst>
                                      </p:cBhvr>
                                      <p:to>
                                        <p:strVal val="visible"/>
                                      </p:to>
                                    </p:set>
                                    <p:anim calcmode="lin" valueType="num">
                                      <p:cBhvr additive="base">
                                        <p:cTn id="15" dur="500" fill="hold"/>
                                        <p:tgtEl>
                                          <p:spTgt spid="198"/>
                                        </p:tgtEl>
                                        <p:attrNameLst>
                                          <p:attrName>ppt_x</p:attrName>
                                        </p:attrNameLst>
                                      </p:cBhvr>
                                      <p:tavLst>
                                        <p:tav tm="0">
                                          <p:val>
                                            <p:strVal val="1+#ppt_w/2"/>
                                          </p:val>
                                        </p:tav>
                                        <p:tav tm="100000">
                                          <p:val>
                                            <p:strVal val="#ppt_x"/>
                                          </p:val>
                                        </p:tav>
                                      </p:tavLst>
                                    </p:anim>
                                    <p:anim calcmode="lin" valueType="num">
                                      <p:cBhvr additive="base">
                                        <p:cTn id="16" dur="500" fill="hold"/>
                                        <p:tgtEl>
                                          <p:spTgt spid="1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animBg="1"/>
      <p:bldP spid="197" grpId="0" animBg="1"/>
      <p:bldP spid="19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p:cNvGrpSpPr/>
          <p:nvPr/>
        </p:nvGrpSpPr>
        <p:grpSpPr>
          <a:xfrm>
            <a:off x="1007442" y="1733463"/>
            <a:ext cx="1362896" cy="4740980"/>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TextBox 58"/>
          <p:cNvSpPr txBox="1"/>
          <p:nvPr/>
        </p:nvSpPr>
        <p:spPr>
          <a:xfrm>
            <a:off x="2417135" y="1696290"/>
            <a:ext cx="6574464" cy="5424562"/>
          </a:xfrm>
          <a:prstGeom prst="rect">
            <a:avLst/>
          </a:prstGeom>
          <a:noFill/>
        </p:spPr>
        <p:txBody>
          <a:bodyPr wrap="square" rtlCol="0">
            <a:spAutoFit/>
          </a:bodyPr>
          <a:lstStyle/>
          <a:p>
            <a:pPr marL="285750" indent="-285750">
              <a:buFont typeface="Arial" panose="020B0604020202020204" pitchFamily="34" charset="0"/>
              <a:buChar char="•"/>
            </a:pPr>
            <a:r>
              <a:rPr lang="en-US" sz="2200" dirty="0"/>
              <a:t>Si </a:t>
            </a:r>
            <a:r>
              <a:rPr lang="en-US" sz="2200" dirty="0" err="1"/>
              <a:t>tú</a:t>
            </a:r>
            <a:r>
              <a:rPr lang="en-US" sz="2200" dirty="0"/>
              <a:t>, o un amigo, </a:t>
            </a:r>
            <a:r>
              <a:rPr lang="en-US" sz="2200" dirty="0" err="1"/>
              <a:t>tienes</a:t>
            </a:r>
            <a:r>
              <a:rPr lang="en-US" sz="2200" dirty="0"/>
              <a:t> que </a:t>
            </a:r>
            <a:r>
              <a:rPr lang="en-US" sz="2200" dirty="0" err="1"/>
              <a:t>hablar</a:t>
            </a:r>
            <a:r>
              <a:rPr lang="en-US" sz="2200" dirty="0"/>
              <a:t> con </a:t>
            </a:r>
            <a:r>
              <a:rPr lang="en-US" sz="2200" dirty="0" err="1"/>
              <a:t>alguien</a:t>
            </a:r>
            <a:r>
              <a:rPr lang="en-US" sz="2200" dirty="0"/>
              <a:t>, </a:t>
            </a:r>
            <a:r>
              <a:rPr lang="en-US" sz="2200" dirty="0" err="1"/>
              <a:t>llame</a:t>
            </a:r>
            <a:r>
              <a:rPr lang="en-US" sz="2200" dirty="0"/>
              <a:t> a la:</a:t>
            </a:r>
          </a:p>
          <a:p>
            <a:pPr marL="800100" lvl="1" indent="-342900">
              <a:buFont typeface="Courier New" panose="02070309020205020404" pitchFamily="49" charset="0"/>
              <a:buChar char="o"/>
            </a:pPr>
            <a:r>
              <a:rPr lang="en-US" sz="2200" b="1" dirty="0"/>
              <a:t>Red Nacional de </a:t>
            </a:r>
            <a:r>
              <a:rPr lang="en-US" sz="2200" b="1" dirty="0" err="1"/>
              <a:t>Prevención</a:t>
            </a:r>
            <a:r>
              <a:rPr lang="en-US" sz="2200" b="1" dirty="0"/>
              <a:t> del </a:t>
            </a:r>
            <a:r>
              <a:rPr lang="en-US" sz="2200" b="1" dirty="0" err="1"/>
              <a:t>Suicidio</a:t>
            </a:r>
            <a:r>
              <a:rPr lang="en-US" sz="2200" b="1" dirty="0"/>
              <a:t> a </a:t>
            </a:r>
            <a:r>
              <a:rPr lang="en-US" sz="2200" b="1" u="sng" dirty="0"/>
              <a:t>1-800-273-TALK</a:t>
            </a:r>
            <a:r>
              <a:rPr lang="en-US" sz="2200" u="sng" dirty="0"/>
              <a:t> </a:t>
            </a:r>
          </a:p>
          <a:p>
            <a:pPr marL="1257300" lvl="2" indent="-342900">
              <a:buFont typeface="Wingdings" panose="05000000000000000000" pitchFamily="2" charset="2"/>
              <a:buChar char="§"/>
            </a:pPr>
            <a:r>
              <a:rPr lang="en-US" dirty="0"/>
              <a:t>No solo </a:t>
            </a:r>
            <a:r>
              <a:rPr lang="en-US" dirty="0" err="1"/>
              <a:t>hablan</a:t>
            </a:r>
            <a:r>
              <a:rPr lang="en-US" dirty="0"/>
              <a:t> </a:t>
            </a:r>
            <a:r>
              <a:rPr lang="en-US" dirty="0" err="1"/>
              <a:t>sobre</a:t>
            </a:r>
            <a:r>
              <a:rPr lang="en-US" dirty="0"/>
              <a:t> el </a:t>
            </a:r>
            <a:r>
              <a:rPr lang="en-US" dirty="0" err="1"/>
              <a:t>suicidio</a:t>
            </a:r>
            <a:r>
              <a:rPr lang="en-US" dirty="0"/>
              <a:t>—</a:t>
            </a:r>
            <a:r>
              <a:rPr lang="en-US" dirty="0" err="1"/>
              <a:t>Tratan</a:t>
            </a:r>
            <a:r>
              <a:rPr lang="en-US" dirty="0"/>
              <a:t> </a:t>
            </a:r>
            <a:r>
              <a:rPr lang="en-US" dirty="0" err="1"/>
              <a:t>varios</a:t>
            </a:r>
            <a:r>
              <a:rPr lang="en-US" dirty="0"/>
              <a:t> </a:t>
            </a:r>
            <a:r>
              <a:rPr lang="en-US" dirty="0" err="1"/>
              <a:t>problemas</a:t>
            </a:r>
            <a:r>
              <a:rPr lang="en-US" dirty="0"/>
              <a:t> y le </a:t>
            </a:r>
            <a:r>
              <a:rPr lang="en-US" dirty="0" err="1"/>
              <a:t>pueden</a:t>
            </a:r>
            <a:r>
              <a:rPr lang="en-US" dirty="0"/>
              <a:t> </a:t>
            </a:r>
            <a:r>
              <a:rPr lang="en-US" dirty="0" err="1"/>
              <a:t>poner</a:t>
            </a:r>
            <a:r>
              <a:rPr lang="en-US" dirty="0"/>
              <a:t> </a:t>
            </a:r>
            <a:r>
              <a:rPr lang="en-US" dirty="0" err="1"/>
              <a:t>en</a:t>
            </a:r>
            <a:r>
              <a:rPr lang="en-US" dirty="0"/>
              <a:t> </a:t>
            </a:r>
            <a:r>
              <a:rPr lang="en-US" dirty="0" err="1"/>
              <a:t>contacto</a:t>
            </a:r>
            <a:r>
              <a:rPr lang="en-US" dirty="0"/>
              <a:t> con </a:t>
            </a:r>
            <a:r>
              <a:rPr lang="en-US" dirty="0" err="1"/>
              <a:t>alguien</a:t>
            </a:r>
            <a:r>
              <a:rPr lang="en-US" dirty="0"/>
              <a:t> </a:t>
            </a:r>
            <a:r>
              <a:rPr lang="en-US" dirty="0" err="1"/>
              <a:t>cerca</a:t>
            </a:r>
            <a:r>
              <a:rPr lang="en-US" dirty="0"/>
              <a:t>.</a:t>
            </a:r>
          </a:p>
          <a:p>
            <a:pPr marL="285750" indent="-285750">
              <a:buFont typeface="Arial" panose="020B0604020202020204" pitchFamily="34" charset="0"/>
              <a:buChar char="•"/>
            </a:pPr>
            <a:r>
              <a:rPr lang="en-US" sz="2200" dirty="0"/>
              <a:t>Si </a:t>
            </a:r>
            <a:r>
              <a:rPr lang="en-US" sz="2200" dirty="0" err="1"/>
              <a:t>necesitas</a:t>
            </a:r>
            <a:r>
              <a:rPr lang="en-US" sz="2200" dirty="0"/>
              <a:t> </a:t>
            </a:r>
            <a:r>
              <a:rPr lang="en-US" sz="2200" dirty="0" err="1"/>
              <a:t>información</a:t>
            </a:r>
            <a:r>
              <a:rPr lang="en-US" sz="2200" dirty="0"/>
              <a:t> </a:t>
            </a:r>
            <a:r>
              <a:rPr lang="en-US" sz="2200" dirty="0" err="1"/>
              <a:t>sobre</a:t>
            </a:r>
            <a:r>
              <a:rPr lang="en-US" sz="2200" dirty="0"/>
              <a:t> </a:t>
            </a:r>
            <a:r>
              <a:rPr lang="en-US" sz="2200" dirty="0" err="1"/>
              <a:t>tratamiento</a:t>
            </a:r>
            <a:r>
              <a:rPr lang="en-US" sz="2200" dirty="0"/>
              <a:t> y </a:t>
            </a:r>
            <a:r>
              <a:rPr lang="en-US" sz="2200" dirty="0" err="1"/>
              <a:t>dónde</a:t>
            </a:r>
            <a:r>
              <a:rPr lang="en-US" sz="2200" dirty="0"/>
              <a:t> </a:t>
            </a:r>
            <a:r>
              <a:rPr lang="en-US" sz="2200" dirty="0" err="1"/>
              <a:t>buscarlo</a:t>
            </a:r>
            <a:r>
              <a:rPr lang="en-US" sz="2200" dirty="0"/>
              <a:t>, </a:t>
            </a:r>
            <a:r>
              <a:rPr lang="en-US" sz="2200" dirty="0" err="1"/>
              <a:t>llame</a:t>
            </a:r>
            <a:r>
              <a:rPr lang="en-US" sz="2200" dirty="0"/>
              <a:t> a la:</a:t>
            </a:r>
          </a:p>
          <a:p>
            <a:pPr marL="914400" lvl="1" indent="-457200">
              <a:buFont typeface="Courier New" panose="02070309020205020404" pitchFamily="49" charset="0"/>
              <a:buChar char="o"/>
            </a:pPr>
            <a:r>
              <a:rPr lang="en-US" sz="2200" b="1" dirty="0" err="1"/>
              <a:t>Oficina</a:t>
            </a:r>
            <a:r>
              <a:rPr lang="en-US" sz="2200" b="1" dirty="0"/>
              <a:t> </a:t>
            </a:r>
            <a:r>
              <a:rPr lang="en-US" sz="2200" b="1" dirty="0" err="1"/>
              <a:t>Localizadora</a:t>
            </a:r>
            <a:r>
              <a:rPr lang="en-US" sz="2200" b="1" dirty="0"/>
              <a:t> de </a:t>
            </a:r>
            <a:r>
              <a:rPr lang="en-US" sz="2200" b="1" dirty="0" err="1"/>
              <a:t>Centros</a:t>
            </a:r>
            <a:r>
              <a:rPr lang="en-US" sz="2200" b="1" dirty="0"/>
              <a:t> de </a:t>
            </a:r>
            <a:r>
              <a:rPr lang="en-US" sz="2200" b="1" dirty="0" err="1"/>
              <a:t>Tratamiento</a:t>
            </a:r>
            <a:r>
              <a:rPr lang="en-US" sz="2200" b="1" dirty="0"/>
              <a:t> de </a:t>
            </a:r>
            <a:r>
              <a:rPr lang="en-US" sz="2200" b="1" dirty="0" err="1"/>
              <a:t>Abuso</a:t>
            </a:r>
            <a:r>
              <a:rPr lang="en-US" sz="2200" b="1" dirty="0"/>
              <a:t> de </a:t>
            </a:r>
            <a:r>
              <a:rPr lang="en-US" sz="2200" b="1" dirty="0" err="1"/>
              <a:t>Sustancias</a:t>
            </a:r>
            <a:r>
              <a:rPr lang="en-US" sz="2200" b="1" dirty="0"/>
              <a:t> a </a:t>
            </a:r>
            <a:r>
              <a:rPr lang="en-US" sz="2200" b="1" u="sng" dirty="0"/>
              <a:t>1-800-662-HELP</a:t>
            </a:r>
            <a:r>
              <a:rPr lang="en-US" sz="2200" dirty="0"/>
              <a:t> o </a:t>
            </a:r>
            <a:r>
              <a:rPr lang="en-US" sz="2200" dirty="0" err="1"/>
              <a:t>visita</a:t>
            </a:r>
            <a:r>
              <a:rPr lang="en-US" sz="2200"/>
              <a:t> </a:t>
            </a:r>
            <a:r>
              <a:rPr lang="en-US" sz="2200">
                <a:hlinkClick r:id="rId3"/>
              </a:rPr>
              <a:t>findtreatment.samhsa.gov</a:t>
            </a:r>
            <a:endParaRPr lang="en-US" sz="2200" dirty="0"/>
          </a:p>
          <a:p>
            <a:pPr marL="285750" indent="-285750">
              <a:buFont typeface="Arial" panose="020B0604020202020204" pitchFamily="34" charset="0"/>
              <a:buChar char="•"/>
            </a:pPr>
            <a:r>
              <a:rPr lang="en-US" sz="2200" dirty="0" err="1"/>
              <a:t>Recursos</a:t>
            </a:r>
            <a:r>
              <a:rPr lang="en-US" sz="2200" dirty="0"/>
              <a:t> </a:t>
            </a:r>
            <a:r>
              <a:rPr lang="en-US" sz="2200" dirty="0" err="1"/>
              <a:t>adicionales</a:t>
            </a:r>
            <a:r>
              <a:rPr lang="en-US" sz="2200" dirty="0"/>
              <a:t> </a:t>
            </a:r>
            <a:r>
              <a:rPr lang="en-US" sz="2200" dirty="0" err="1"/>
              <a:t>recomendados</a:t>
            </a:r>
            <a:r>
              <a:rPr lang="en-US" sz="2200" dirty="0"/>
              <a:t> </a:t>
            </a:r>
            <a:r>
              <a:rPr lang="en-US" sz="2200" dirty="0" err="1"/>
              <a:t>por</a:t>
            </a:r>
            <a:r>
              <a:rPr lang="en-US" sz="2200" dirty="0"/>
              <a:t> el “Covenant House”</a:t>
            </a:r>
          </a:p>
          <a:p>
            <a:endParaRPr lang="en-US" sz="1350" dirty="0"/>
          </a:p>
          <a:p>
            <a:endParaRPr lang="en-US" sz="1350" dirty="0"/>
          </a:p>
          <a:p>
            <a:endParaRPr lang="en-US" sz="1350" dirty="0"/>
          </a:p>
        </p:txBody>
      </p:sp>
      <p:sp>
        <p:nvSpPr>
          <p:cNvPr id="28" name="Rectangle 27"/>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700" b="1"/>
              <a:t>¿</a:t>
            </a:r>
            <a:r>
              <a:rPr lang="en-US" sz="2700" b="1" err="1"/>
              <a:t>Qué</a:t>
            </a:r>
            <a:r>
              <a:rPr lang="en-US" sz="2700" b="1"/>
              <a:t> </a:t>
            </a:r>
            <a:r>
              <a:rPr lang="en-US" sz="2700" b="1" err="1"/>
              <a:t>debo</a:t>
            </a:r>
            <a:r>
              <a:rPr lang="en-US" sz="2700" b="1"/>
              <a:t> </a:t>
            </a:r>
            <a:r>
              <a:rPr lang="en-US" sz="2700" b="1" err="1"/>
              <a:t>hacer</a:t>
            </a:r>
            <a:r>
              <a:rPr lang="en-US" sz="2700" b="1"/>
              <a:t> </a:t>
            </a:r>
            <a:r>
              <a:rPr lang="en-US" sz="2700" b="1" err="1"/>
              <a:t>si</a:t>
            </a:r>
            <a:r>
              <a:rPr lang="en-US" sz="2700" b="1"/>
              <a:t> </a:t>
            </a:r>
            <a:r>
              <a:rPr lang="en-US" sz="2700" b="1" err="1"/>
              <a:t>alguien</a:t>
            </a:r>
            <a:r>
              <a:rPr lang="en-US" sz="2700" b="1"/>
              <a:t> que </a:t>
            </a:r>
            <a:r>
              <a:rPr lang="en-US" sz="2700" b="1" err="1"/>
              <a:t>yo</a:t>
            </a:r>
            <a:r>
              <a:rPr lang="en-US" sz="2700" b="1"/>
              <a:t> </a:t>
            </a:r>
            <a:r>
              <a:rPr lang="en-US" sz="2700" b="1" err="1"/>
              <a:t>conozco</a:t>
            </a:r>
            <a:r>
              <a:rPr lang="en-US" sz="2700" b="1"/>
              <a:t> </a:t>
            </a:r>
            <a:r>
              <a:rPr lang="en-US" sz="2700" b="1" err="1"/>
              <a:t>necesita</a:t>
            </a:r>
            <a:r>
              <a:rPr lang="en-US" sz="2700" b="1"/>
              <a:t> </a:t>
            </a:r>
            <a:r>
              <a:rPr lang="en-US" sz="2700" b="1" err="1"/>
              <a:t>ayuda</a:t>
            </a:r>
            <a:r>
              <a:rPr lang="en-US" sz="2700" b="1"/>
              <a:t>?</a:t>
            </a:r>
          </a:p>
        </p:txBody>
      </p:sp>
    </p:spTree>
    <p:extLst>
      <p:ext uri="{BB962C8B-B14F-4D97-AF65-F5344CB8AC3E}">
        <p14:creationId xmlns:p14="http://schemas.microsoft.com/office/powerpoint/2010/main" val="220915120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900" b="1"/>
              <a:t>Pare para un video: La </a:t>
            </a:r>
            <a:r>
              <a:rPr lang="en-US" sz="3900" b="1" err="1"/>
              <a:t>cuenta</a:t>
            </a:r>
            <a:r>
              <a:rPr lang="en-US" sz="3900" b="1"/>
              <a:t> de Arianna</a:t>
            </a:r>
          </a:p>
        </p:txBody>
      </p:sp>
    </p:spTree>
    <p:extLst>
      <p:ext uri="{BB962C8B-B14F-4D97-AF65-F5344CB8AC3E}">
        <p14:creationId xmlns:p14="http://schemas.microsoft.com/office/powerpoint/2010/main" val="10976545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707169" y="2848435"/>
            <a:ext cx="3284967" cy="769441"/>
          </a:xfrm>
          <a:prstGeom prst="rect">
            <a:avLst/>
          </a:prstGeom>
          <a:noFill/>
        </p:spPr>
        <p:txBody>
          <a:bodyPr wrap="square" lIns="91440" tIns="45720" rIns="91440" bIns="45720">
            <a:spAutoFit/>
          </a:bodyPr>
          <a:lstStyle/>
          <a:p>
            <a:pPr algn="ctr"/>
            <a:r>
              <a:rPr lang="en-US" sz="4400" b="1" err="1">
                <a:ln w="9525">
                  <a:solidFill>
                    <a:schemeClr val="bg1"/>
                  </a:solidFill>
                  <a:prstDash val="solid"/>
                </a:ln>
                <a:solidFill>
                  <a:schemeClr val="bg1"/>
                </a:solidFill>
                <a:effectLst>
                  <a:outerShdw blurRad="12700" dist="38100" dir="2700000" algn="tl" rotWithShape="0">
                    <a:schemeClr val="bg1">
                      <a:lumMod val="50000"/>
                    </a:schemeClr>
                  </a:outerShdw>
                </a:effectLst>
              </a:rPr>
              <a:t>Depresores</a:t>
            </a:r>
            <a:endParaRPr lang="en-US" sz="4400" b="1">
              <a:ln w="9525">
                <a:solidFill>
                  <a:schemeClr val="bg1"/>
                </a:solidFill>
                <a:prstDash val="solid"/>
              </a:ln>
              <a:solidFill>
                <a:schemeClr val="bg1"/>
              </a:solidFill>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428622299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a:grpSpLocks noChangeAspect="1"/>
          </p:cNvGrpSpPr>
          <p:nvPr/>
        </p:nvGrpSpPr>
        <p:grpSpPr bwMode="auto">
          <a:xfrm>
            <a:off x="0" y="5387584"/>
            <a:ext cx="9168828" cy="1471410"/>
            <a:chOff x="1392" y="1936"/>
            <a:chExt cx="4896" cy="448"/>
          </a:xfrm>
        </p:grpSpPr>
        <p:sp>
          <p:nvSpPr>
            <p:cNvPr id="33" name="Rectangle 32"/>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Rectangle 3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4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 name="Group 48"/>
          <p:cNvGrpSpPr/>
          <p:nvPr/>
        </p:nvGrpSpPr>
        <p:grpSpPr>
          <a:xfrm>
            <a:off x="-1862777" y="1797449"/>
            <a:ext cx="10629899" cy="4932273"/>
            <a:chOff x="-2483703" y="1253598"/>
            <a:chExt cx="14173199" cy="6576364"/>
          </a:xfrm>
        </p:grpSpPr>
        <p:grpSp>
          <p:nvGrpSpPr>
            <p:cNvPr id="5" name="Group 4"/>
            <p:cNvGrpSpPr>
              <a:grpSpLocks noChangeAspect="1"/>
            </p:cNvGrpSpPr>
            <p:nvPr/>
          </p:nvGrpSpPr>
          <p:grpSpPr bwMode="auto">
            <a:xfrm>
              <a:off x="-2483703" y="1253598"/>
              <a:ext cx="14173199" cy="6576364"/>
              <a:chOff x="2443" y="1491"/>
              <a:chExt cx="2750" cy="1276"/>
            </a:xfrm>
          </p:grpSpPr>
          <p:sp>
            <p:nvSpPr>
              <p:cNvPr id="1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 name="Group 5"/>
            <p:cNvGrpSpPr/>
            <p:nvPr/>
          </p:nvGrpSpPr>
          <p:grpSpPr>
            <a:xfrm>
              <a:off x="-761709" y="3391196"/>
              <a:ext cx="1638470" cy="1580640"/>
              <a:chOff x="6494296" y="5652029"/>
              <a:chExt cx="539750" cy="520700"/>
            </a:xfrm>
          </p:grpSpPr>
          <p:sp>
            <p:nvSpPr>
              <p:cNvPr id="7" name="Freeform 37"/>
              <p:cNvSpPr>
                <a:spLocks/>
              </p:cNvSpPr>
              <p:nvPr/>
            </p:nvSpPr>
            <p:spPr bwMode="auto">
              <a:xfrm>
                <a:off x="6513346"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38"/>
              <p:cNvSpPr>
                <a:spLocks noEditPoints="1"/>
              </p:cNvSpPr>
              <p:nvPr/>
            </p:nvSpPr>
            <p:spPr bwMode="auto">
              <a:xfrm>
                <a:off x="6551446"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39"/>
              <p:cNvSpPr>
                <a:spLocks/>
              </p:cNvSpPr>
              <p:nvPr/>
            </p:nvSpPr>
            <p:spPr bwMode="auto">
              <a:xfrm>
                <a:off x="6494296"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8" name="Rectangle 23"/>
            <p:cNvSpPr>
              <a:spLocks noChangeArrowheads="1"/>
            </p:cNvSpPr>
            <p:nvPr/>
          </p:nvSpPr>
          <p:spPr bwMode="auto">
            <a:xfrm>
              <a:off x="1081611" y="4233161"/>
              <a:ext cx="9891189" cy="2058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Rounded Rectangle 30"/>
          <p:cNvSpPr/>
          <p:nvPr/>
        </p:nvSpPr>
        <p:spPr>
          <a:xfrm>
            <a:off x="744302"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400" b="1">
                <a:solidFill>
                  <a:schemeClr val="tx1">
                    <a:lumMod val="85000"/>
                    <a:lumOff val="15000"/>
                  </a:schemeClr>
                </a:solidFill>
              </a:rPr>
              <a:t>Los </a:t>
            </a:r>
            <a:r>
              <a:rPr lang="en-US" sz="1400" b="1" err="1">
                <a:solidFill>
                  <a:schemeClr val="tx1">
                    <a:lumMod val="85000"/>
                    <a:lumOff val="15000"/>
                  </a:schemeClr>
                </a:solidFill>
              </a:rPr>
              <a:t>depresores</a:t>
            </a:r>
            <a:r>
              <a:rPr lang="en-US" sz="1400" b="1">
                <a:solidFill>
                  <a:schemeClr val="tx1">
                    <a:lumMod val="85000"/>
                    <a:lumOff val="15000"/>
                  </a:schemeClr>
                </a:solidFill>
              </a:rPr>
              <a:t> </a:t>
            </a:r>
            <a:r>
              <a:rPr lang="en-US" sz="1400" b="1" err="1">
                <a:solidFill>
                  <a:schemeClr val="tx1">
                    <a:lumMod val="85000"/>
                    <a:lumOff val="15000"/>
                  </a:schemeClr>
                </a:solidFill>
              </a:rPr>
              <a:t>reducen</a:t>
            </a:r>
            <a:r>
              <a:rPr lang="en-US" sz="1400" b="1">
                <a:solidFill>
                  <a:schemeClr val="tx1">
                    <a:lumMod val="85000"/>
                    <a:lumOff val="15000"/>
                  </a:schemeClr>
                </a:solidFill>
              </a:rPr>
              <a:t> el </a:t>
            </a:r>
            <a:r>
              <a:rPr lang="en-US" sz="1400" b="1" err="1">
                <a:solidFill>
                  <a:schemeClr val="tx1">
                    <a:lumMod val="85000"/>
                    <a:lumOff val="15000"/>
                  </a:schemeClr>
                </a:solidFill>
              </a:rPr>
              <a:t>nivel</a:t>
            </a:r>
            <a:r>
              <a:rPr lang="en-US" sz="1400" b="1">
                <a:solidFill>
                  <a:schemeClr val="tx1">
                    <a:lumMod val="85000"/>
                    <a:lumOff val="15000"/>
                  </a:schemeClr>
                </a:solidFill>
              </a:rPr>
              <a:t> de la </a:t>
            </a:r>
            <a:r>
              <a:rPr lang="en-US" sz="1400" b="1" err="1">
                <a:solidFill>
                  <a:schemeClr val="tx1">
                    <a:lumMod val="85000"/>
                    <a:lumOff val="15000"/>
                  </a:schemeClr>
                </a:solidFill>
              </a:rPr>
              <a:t>actividad</a:t>
            </a:r>
            <a:r>
              <a:rPr lang="en-US" sz="1400" b="1">
                <a:solidFill>
                  <a:schemeClr val="tx1">
                    <a:lumMod val="85000"/>
                    <a:lumOff val="15000"/>
                  </a:schemeClr>
                </a:solidFill>
              </a:rPr>
              <a:t> normal del </a:t>
            </a:r>
            <a:r>
              <a:rPr lang="en-US" sz="1400" b="1" err="1">
                <a:solidFill>
                  <a:schemeClr val="tx1">
                    <a:lumMod val="85000"/>
                    <a:lumOff val="15000"/>
                  </a:schemeClr>
                </a:solidFill>
              </a:rPr>
              <a:t>cerebro</a:t>
            </a:r>
            <a:r>
              <a:rPr lang="en-US" sz="1400" b="1">
                <a:solidFill>
                  <a:schemeClr val="tx1">
                    <a:lumMod val="85000"/>
                    <a:lumOff val="15000"/>
                  </a:schemeClr>
                </a:solidFill>
              </a:rPr>
              <a:t> y la </a:t>
            </a:r>
            <a:r>
              <a:rPr lang="en-US" sz="1400" b="1" err="1">
                <a:solidFill>
                  <a:schemeClr val="tx1">
                    <a:lumMod val="85000"/>
                    <a:lumOff val="15000"/>
                  </a:schemeClr>
                </a:solidFill>
              </a:rPr>
              <a:t>médula</a:t>
            </a:r>
            <a:r>
              <a:rPr lang="en-US" sz="1400" b="1">
                <a:solidFill>
                  <a:schemeClr val="tx1">
                    <a:lumMod val="85000"/>
                    <a:lumOff val="15000"/>
                  </a:schemeClr>
                </a:solidFill>
              </a:rPr>
              <a:t> </a:t>
            </a:r>
            <a:r>
              <a:rPr lang="en-US" sz="1400" b="1" err="1">
                <a:solidFill>
                  <a:schemeClr val="tx1">
                    <a:lumMod val="85000"/>
                    <a:lumOff val="15000"/>
                  </a:schemeClr>
                </a:solidFill>
              </a:rPr>
              <a:t>espinal</a:t>
            </a:r>
            <a:r>
              <a:rPr lang="en-US" sz="1400" b="1">
                <a:solidFill>
                  <a:schemeClr val="tx1">
                    <a:lumMod val="85000"/>
                    <a:lumOff val="15000"/>
                  </a:schemeClr>
                </a:solidFill>
              </a:rPr>
              <a:t>.</a:t>
            </a:r>
          </a:p>
        </p:txBody>
      </p:sp>
      <p:sp>
        <p:nvSpPr>
          <p:cNvPr id="42" name="Rounded Rectangle 41"/>
          <p:cNvSpPr/>
          <p:nvPr/>
        </p:nvSpPr>
        <p:spPr>
          <a:xfrm>
            <a:off x="2276854"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500" b="1">
                <a:solidFill>
                  <a:schemeClr val="tx1">
                    <a:lumMod val="85000"/>
                    <a:lumOff val="15000"/>
                  </a:schemeClr>
                </a:solidFill>
              </a:rPr>
              <a:t>Son </a:t>
            </a:r>
            <a:r>
              <a:rPr lang="en-US" sz="1500" b="1" err="1">
                <a:solidFill>
                  <a:schemeClr val="tx1">
                    <a:lumMod val="85000"/>
                    <a:lumOff val="15000"/>
                  </a:schemeClr>
                </a:solidFill>
              </a:rPr>
              <a:t>recetados</a:t>
            </a:r>
            <a:r>
              <a:rPr lang="en-US" sz="1500" b="1">
                <a:solidFill>
                  <a:schemeClr val="tx1">
                    <a:lumMod val="85000"/>
                    <a:lumOff val="15000"/>
                  </a:schemeClr>
                </a:solidFill>
              </a:rPr>
              <a:t> </a:t>
            </a:r>
            <a:r>
              <a:rPr lang="en-US" sz="1500" b="1" err="1">
                <a:solidFill>
                  <a:schemeClr val="tx1">
                    <a:lumMod val="85000"/>
                    <a:lumOff val="15000"/>
                  </a:schemeClr>
                </a:solidFill>
              </a:rPr>
              <a:t>para</a:t>
            </a:r>
            <a:r>
              <a:rPr lang="en-US" sz="1500" b="1">
                <a:solidFill>
                  <a:schemeClr val="tx1">
                    <a:lumMod val="85000"/>
                    <a:lumOff val="15000"/>
                  </a:schemeClr>
                </a:solidFill>
              </a:rPr>
              <a:t> personas que </a:t>
            </a:r>
            <a:r>
              <a:rPr lang="en-US" sz="1500" b="1" err="1">
                <a:solidFill>
                  <a:schemeClr val="tx1">
                    <a:lumMod val="85000"/>
                    <a:lumOff val="15000"/>
                  </a:schemeClr>
                </a:solidFill>
              </a:rPr>
              <a:t>sufren</a:t>
            </a:r>
            <a:r>
              <a:rPr lang="en-US" sz="1500" b="1">
                <a:solidFill>
                  <a:schemeClr val="tx1">
                    <a:lumMod val="85000"/>
                    <a:lumOff val="15000"/>
                  </a:schemeClr>
                </a:solidFill>
              </a:rPr>
              <a:t> de </a:t>
            </a:r>
            <a:r>
              <a:rPr lang="en-US" sz="1500" b="1" err="1">
                <a:solidFill>
                  <a:schemeClr val="tx1">
                    <a:lumMod val="85000"/>
                    <a:lumOff val="15000"/>
                  </a:schemeClr>
                </a:solidFill>
              </a:rPr>
              <a:t>ansiedad</a:t>
            </a:r>
            <a:r>
              <a:rPr lang="en-US" sz="1500" b="1">
                <a:solidFill>
                  <a:schemeClr val="tx1">
                    <a:lumMod val="85000"/>
                    <a:lumOff val="15000"/>
                  </a:schemeClr>
                </a:solidFill>
              </a:rPr>
              <a:t> o que no </a:t>
            </a:r>
            <a:r>
              <a:rPr lang="en-US" sz="1500" b="1" err="1">
                <a:solidFill>
                  <a:schemeClr val="tx1">
                    <a:lumMod val="85000"/>
                    <a:lumOff val="15000"/>
                  </a:schemeClr>
                </a:solidFill>
              </a:rPr>
              <a:t>pueden</a:t>
            </a:r>
            <a:r>
              <a:rPr lang="en-US" sz="1500" b="1">
                <a:solidFill>
                  <a:schemeClr val="tx1">
                    <a:lumMod val="85000"/>
                    <a:lumOff val="15000"/>
                  </a:schemeClr>
                </a:solidFill>
              </a:rPr>
              <a:t> </a:t>
            </a:r>
            <a:r>
              <a:rPr lang="en-US" sz="1500" b="1" err="1">
                <a:solidFill>
                  <a:schemeClr val="tx1">
                    <a:lumMod val="85000"/>
                    <a:lumOff val="15000"/>
                  </a:schemeClr>
                </a:solidFill>
              </a:rPr>
              <a:t>dormir</a:t>
            </a:r>
            <a:r>
              <a:rPr lang="en-US" sz="1500" b="1">
                <a:solidFill>
                  <a:schemeClr val="tx1">
                    <a:lumMod val="85000"/>
                    <a:lumOff val="15000"/>
                  </a:schemeClr>
                </a:solidFill>
              </a:rPr>
              <a:t>.</a:t>
            </a:r>
          </a:p>
        </p:txBody>
      </p:sp>
      <p:sp>
        <p:nvSpPr>
          <p:cNvPr id="43" name="Rounded Rectangle 42"/>
          <p:cNvSpPr/>
          <p:nvPr/>
        </p:nvSpPr>
        <p:spPr>
          <a:xfrm>
            <a:off x="3809405"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r>
              <a:rPr lang="en-US" sz="1500" b="1" err="1">
                <a:solidFill>
                  <a:schemeClr val="tx1">
                    <a:lumMod val="85000"/>
                    <a:lumOff val="15000"/>
                  </a:schemeClr>
                </a:solidFill>
              </a:rPr>
              <a:t>Barbitúricos</a:t>
            </a:r>
            <a:endParaRPr lang="en-US" sz="1500" b="1">
              <a:solidFill>
                <a:schemeClr val="tx1">
                  <a:lumMod val="85000"/>
                  <a:lumOff val="15000"/>
                </a:schemeClr>
              </a:solidFill>
            </a:endParaRPr>
          </a:p>
          <a:p>
            <a:pPr marL="0" lvl="1"/>
            <a:r>
              <a:rPr lang="en-US" sz="1400">
                <a:solidFill>
                  <a:schemeClr val="tx1">
                    <a:lumMod val="85000"/>
                    <a:lumOff val="15000"/>
                  </a:schemeClr>
                </a:solidFill>
              </a:rPr>
              <a:t>Phenobarbital </a:t>
            </a:r>
          </a:p>
        </p:txBody>
      </p:sp>
      <p:sp>
        <p:nvSpPr>
          <p:cNvPr id="44" name="Rounded Rectangle 43"/>
          <p:cNvSpPr/>
          <p:nvPr/>
        </p:nvSpPr>
        <p:spPr>
          <a:xfrm>
            <a:off x="5350359"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r>
              <a:rPr lang="en-US" sz="1500" b="1" err="1">
                <a:solidFill>
                  <a:schemeClr val="tx1">
                    <a:lumMod val="85000"/>
                    <a:lumOff val="15000"/>
                  </a:schemeClr>
                </a:solidFill>
              </a:rPr>
              <a:t>Benzo-diazepinas</a:t>
            </a:r>
            <a:endParaRPr lang="en-US" sz="1500" b="1">
              <a:solidFill>
                <a:schemeClr val="tx1">
                  <a:lumMod val="85000"/>
                  <a:lumOff val="15000"/>
                </a:schemeClr>
              </a:solidFill>
            </a:endParaRPr>
          </a:p>
          <a:p>
            <a:pPr marL="0" lvl="1"/>
            <a:r>
              <a:rPr lang="en-US" sz="1400">
                <a:solidFill>
                  <a:schemeClr val="tx1">
                    <a:lumMod val="85000"/>
                    <a:lumOff val="15000"/>
                  </a:schemeClr>
                </a:solidFill>
              </a:rPr>
              <a:t>Xanax</a:t>
            </a:r>
          </a:p>
          <a:p>
            <a:pPr marL="0" lvl="1"/>
            <a:r>
              <a:rPr lang="en-US" sz="1400" err="1">
                <a:solidFill>
                  <a:schemeClr val="tx1">
                    <a:lumMod val="85000"/>
                    <a:lumOff val="15000"/>
                  </a:schemeClr>
                </a:solidFill>
              </a:rPr>
              <a:t>Klonopin</a:t>
            </a:r>
            <a:endParaRPr lang="en-US" sz="1400">
              <a:solidFill>
                <a:schemeClr val="tx1">
                  <a:lumMod val="85000"/>
                  <a:lumOff val="15000"/>
                </a:schemeClr>
              </a:solidFill>
            </a:endParaRPr>
          </a:p>
          <a:p>
            <a:pPr marL="0" lvl="1"/>
            <a:r>
              <a:rPr lang="en-US" sz="1400">
                <a:solidFill>
                  <a:schemeClr val="tx1">
                    <a:lumMod val="85000"/>
                    <a:lumOff val="15000"/>
                  </a:schemeClr>
                </a:solidFill>
              </a:rPr>
              <a:t>Valium</a:t>
            </a:r>
          </a:p>
        </p:txBody>
      </p:sp>
      <p:sp>
        <p:nvSpPr>
          <p:cNvPr id="45" name="Rounded Rectangle 44"/>
          <p:cNvSpPr/>
          <p:nvPr/>
        </p:nvSpPr>
        <p:spPr>
          <a:xfrm>
            <a:off x="6874508"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r>
              <a:rPr lang="en-US" sz="1400" b="1" err="1">
                <a:solidFill>
                  <a:schemeClr val="tx1">
                    <a:lumMod val="85000"/>
                    <a:lumOff val="15000"/>
                  </a:schemeClr>
                </a:solidFill>
              </a:rPr>
              <a:t>Medicamentos</a:t>
            </a:r>
            <a:r>
              <a:rPr lang="en-US" sz="1400" b="1">
                <a:solidFill>
                  <a:schemeClr val="tx1">
                    <a:lumMod val="85000"/>
                    <a:lumOff val="15000"/>
                  </a:schemeClr>
                </a:solidFill>
              </a:rPr>
              <a:t> </a:t>
            </a:r>
            <a:r>
              <a:rPr lang="en-US" sz="1400" b="1" err="1">
                <a:solidFill>
                  <a:schemeClr val="tx1">
                    <a:lumMod val="85000"/>
                    <a:lumOff val="15000"/>
                  </a:schemeClr>
                </a:solidFill>
              </a:rPr>
              <a:t>para</a:t>
            </a:r>
            <a:r>
              <a:rPr lang="en-US" sz="1400" b="1">
                <a:solidFill>
                  <a:schemeClr val="tx1">
                    <a:lumMod val="85000"/>
                    <a:lumOff val="15000"/>
                  </a:schemeClr>
                </a:solidFill>
              </a:rPr>
              <a:t> el </a:t>
            </a:r>
            <a:r>
              <a:rPr lang="en-US" sz="1400" b="1" err="1">
                <a:solidFill>
                  <a:schemeClr val="tx1">
                    <a:lumMod val="85000"/>
                    <a:lumOff val="15000"/>
                  </a:schemeClr>
                </a:solidFill>
              </a:rPr>
              <a:t>sueño</a:t>
            </a:r>
            <a:endParaRPr lang="en-US" sz="1400" b="1">
              <a:solidFill>
                <a:schemeClr val="tx1">
                  <a:lumMod val="85000"/>
                  <a:lumOff val="15000"/>
                </a:schemeClr>
              </a:solidFill>
            </a:endParaRPr>
          </a:p>
          <a:p>
            <a:pPr marL="0" lvl="1"/>
            <a:r>
              <a:rPr lang="en-US" sz="1400">
                <a:solidFill>
                  <a:schemeClr val="tx1">
                    <a:lumMod val="85000"/>
                    <a:lumOff val="15000"/>
                  </a:schemeClr>
                </a:solidFill>
              </a:rPr>
              <a:t>Ambien</a:t>
            </a:r>
          </a:p>
          <a:p>
            <a:pPr marL="0" lvl="1"/>
            <a:r>
              <a:rPr lang="en-US" sz="1400">
                <a:solidFill>
                  <a:schemeClr val="tx1">
                    <a:lumMod val="85000"/>
                    <a:lumOff val="15000"/>
                  </a:schemeClr>
                </a:solidFill>
              </a:rPr>
              <a:t>Sonata</a:t>
            </a:r>
          </a:p>
          <a:p>
            <a:pPr marL="0" lvl="1"/>
            <a:r>
              <a:rPr lang="en-US" sz="1400" err="1">
                <a:solidFill>
                  <a:schemeClr val="tx1">
                    <a:lumMod val="85000"/>
                    <a:lumOff val="15000"/>
                  </a:schemeClr>
                </a:solidFill>
              </a:rPr>
              <a:t>Lunesta</a:t>
            </a:r>
            <a:endParaRPr lang="en-US" sz="1400">
              <a:solidFill>
                <a:schemeClr val="tx1">
                  <a:lumMod val="85000"/>
                  <a:lumOff val="15000"/>
                </a:schemeClr>
              </a:solidFill>
            </a:endParaRPr>
          </a:p>
          <a:p>
            <a:pPr marL="173038" lvl="1" indent="-173038">
              <a:buFont typeface="Arial" panose="020B0604020202020204" pitchFamily="34" charset="0"/>
              <a:buChar char="•"/>
            </a:pPr>
            <a:endParaRPr lang="en-US" sz="1400">
              <a:solidFill>
                <a:schemeClr val="tx1">
                  <a:lumMod val="85000"/>
                  <a:lumOff val="15000"/>
                </a:schemeClr>
              </a:solidFill>
            </a:endParaRPr>
          </a:p>
        </p:txBody>
      </p:sp>
      <p:sp>
        <p:nvSpPr>
          <p:cNvPr id="46" name="TextBox 45"/>
          <p:cNvSpPr txBox="1"/>
          <p:nvPr/>
        </p:nvSpPr>
        <p:spPr>
          <a:xfrm>
            <a:off x="811208" y="4274448"/>
            <a:ext cx="2899947" cy="1323439"/>
          </a:xfrm>
          <a:prstGeom prst="rect">
            <a:avLst/>
          </a:prstGeom>
          <a:noFill/>
          <a:ln>
            <a:solidFill>
              <a:schemeClr val="tx1"/>
            </a:solidFill>
          </a:ln>
        </p:spPr>
        <p:txBody>
          <a:bodyPr wrap="square" rtlCol="0">
            <a:spAutoFit/>
          </a:bodyPr>
          <a:lstStyle/>
          <a:p>
            <a:r>
              <a:rPr lang="en-US" sz="1600" b="1"/>
              <a:t>A-minus, Barbs, Candy, Downers, </a:t>
            </a:r>
            <a:r>
              <a:rPr lang="en-US" sz="1600" b="1" err="1"/>
              <a:t>Phennies</a:t>
            </a:r>
            <a:r>
              <a:rPr lang="en-US" sz="1600" b="1"/>
              <a:t>, Red Birds, Reds, Sleeping Pills, </a:t>
            </a:r>
            <a:r>
              <a:rPr lang="en-US" sz="1600" b="1" err="1"/>
              <a:t>Tooies</a:t>
            </a:r>
            <a:r>
              <a:rPr lang="en-US" sz="1600" b="1"/>
              <a:t>, </a:t>
            </a:r>
            <a:r>
              <a:rPr lang="en-US" sz="1600" b="1" err="1"/>
              <a:t>Tranks</a:t>
            </a:r>
            <a:r>
              <a:rPr lang="en-US" sz="1600" b="1"/>
              <a:t>, Yellows, Yellow Jackets, Yellows, and Zombie Pills</a:t>
            </a:r>
          </a:p>
        </p:txBody>
      </p:sp>
      <p:sp>
        <p:nvSpPr>
          <p:cNvPr id="50" name="Rectangle 4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a:t>
            </a:r>
            <a:r>
              <a:rPr lang="en-US" sz="4000" b="1" err="1"/>
              <a:t>Qué</a:t>
            </a:r>
            <a:r>
              <a:rPr lang="en-US" sz="4000" b="1"/>
              <a:t> son los </a:t>
            </a:r>
            <a:r>
              <a:rPr lang="en-US" sz="4000" b="1" err="1"/>
              <a:t>depresores</a:t>
            </a:r>
            <a:r>
              <a:rPr lang="en-US" sz="4000" b="1"/>
              <a:t>?</a:t>
            </a:r>
          </a:p>
        </p:txBody>
      </p:sp>
    </p:spTree>
    <p:extLst>
      <p:ext uri="{BB962C8B-B14F-4D97-AF65-F5344CB8AC3E}">
        <p14:creationId xmlns:p14="http://schemas.microsoft.com/office/powerpoint/2010/main" val="147146207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0" y="1213756"/>
            <a:ext cx="4419600" cy="5324203"/>
          </a:xfrm>
        </p:spPr>
        <p:txBody>
          <a:bodyPr>
            <a:normAutofit/>
          </a:bodyPr>
          <a:lstStyle/>
          <a:p>
            <a:pPr marL="50800" indent="0">
              <a:buNone/>
            </a:pPr>
            <a:r>
              <a:rPr lang="en-US" err="1"/>
              <a:t>Ingredientes</a:t>
            </a:r>
            <a:r>
              <a:rPr lang="en-US"/>
              <a:t>:</a:t>
            </a:r>
          </a:p>
          <a:p>
            <a:pPr>
              <a:buFontTx/>
              <a:buChar char="-"/>
            </a:pPr>
            <a:r>
              <a:rPr lang="en-US"/>
              <a:t>Acetaminophen (</a:t>
            </a:r>
            <a:r>
              <a:rPr lang="en-US" err="1"/>
              <a:t>acetaminofén</a:t>
            </a:r>
            <a:r>
              <a:rPr lang="en-US"/>
              <a:t>)</a:t>
            </a:r>
          </a:p>
          <a:p>
            <a:pPr>
              <a:buFontTx/>
              <a:buChar char="-"/>
            </a:pPr>
            <a:r>
              <a:rPr lang="en-US"/>
              <a:t>Diphenhydramine (</a:t>
            </a:r>
            <a:r>
              <a:rPr lang="en-US" err="1"/>
              <a:t>difenhidramina</a:t>
            </a:r>
            <a:r>
              <a:rPr lang="en-US"/>
              <a:t>)</a:t>
            </a:r>
          </a:p>
          <a:p>
            <a:pPr marL="50800" indent="0">
              <a:buNone/>
            </a:pPr>
            <a:endParaRPr lang="en-US"/>
          </a:p>
          <a:p>
            <a:pPr marL="50800" indent="0">
              <a:buNone/>
            </a:pPr>
            <a:r>
              <a:rPr lang="es-ES_tradnl"/>
              <a:t>Cuidado:</a:t>
            </a:r>
          </a:p>
          <a:p>
            <a:pPr marL="50800" indent="0">
              <a:buNone/>
            </a:pPr>
            <a:r>
              <a:rPr lang="es-ES_tradnl"/>
              <a:t>- En dosis grandes, </a:t>
            </a:r>
            <a:r>
              <a:rPr lang="es-ES_tradnl" err="1"/>
              <a:t>Tylenol</a:t>
            </a:r>
            <a:r>
              <a:rPr lang="es-ES_tradnl"/>
              <a:t> es tóxico al hígado y puede causar daño hepático muy grave.</a:t>
            </a:r>
          </a:p>
        </p:txBody>
      </p:sp>
      <p:pic>
        <p:nvPicPr>
          <p:cNvPr id="2050" name="Picture 2" descr="Image result for tylenol p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19600" y="1235528"/>
            <a:ext cx="4724400" cy="4114801"/>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0" y="16328"/>
            <a:ext cx="9144000" cy="12192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8986" y="16328"/>
            <a:ext cx="7886700" cy="1325563"/>
          </a:xfrm>
        </p:spPr>
        <p:txBody>
          <a:bodyPr/>
          <a:lstStyle/>
          <a:p>
            <a:r>
              <a:rPr lang="en-US">
                <a:solidFill>
                  <a:schemeClr val="bg1"/>
                </a:solidFill>
              </a:rPr>
              <a:t>  Tylenol-PM</a:t>
            </a:r>
          </a:p>
        </p:txBody>
      </p:sp>
    </p:spTree>
    <p:extLst>
      <p:ext uri="{BB962C8B-B14F-4D97-AF65-F5344CB8AC3E}">
        <p14:creationId xmlns:p14="http://schemas.microsoft.com/office/powerpoint/2010/main" val="29900342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Group 283"/>
          <p:cNvGrpSpPr>
            <a:grpSpLocks noChangeAspect="1"/>
          </p:cNvGrpSpPr>
          <p:nvPr/>
        </p:nvGrpSpPr>
        <p:grpSpPr bwMode="auto">
          <a:xfrm>
            <a:off x="0" y="4887528"/>
            <a:ext cx="9168828" cy="1029204"/>
            <a:chOff x="1392" y="1936"/>
            <a:chExt cx="4896" cy="448"/>
          </a:xfrm>
        </p:grpSpPr>
        <p:sp>
          <p:nvSpPr>
            <p:cNvPr id="285" name="Rectangle 284"/>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Rectangle 285"/>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Rectangle 286"/>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Rectangle 287"/>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Rectangle 288"/>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Rectangle 289"/>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Rectangle 290"/>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Rectangle 291"/>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Rectangle 292"/>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60" name="Oval 159"/>
          <p:cNvSpPr/>
          <p:nvPr/>
        </p:nvSpPr>
        <p:spPr>
          <a:xfrm>
            <a:off x="4524790" y="6036800"/>
            <a:ext cx="4114800" cy="623939"/>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4" name="Group 4"/>
          <p:cNvGrpSpPr>
            <a:grpSpLocks noChangeAspect="1"/>
          </p:cNvGrpSpPr>
          <p:nvPr/>
        </p:nvGrpSpPr>
        <p:grpSpPr bwMode="auto">
          <a:xfrm>
            <a:off x="6187718" y="2483882"/>
            <a:ext cx="1103615" cy="3899447"/>
            <a:chOff x="1364" y="1710"/>
            <a:chExt cx="720" cy="2544"/>
          </a:xfrm>
        </p:grpSpPr>
        <p:sp>
          <p:nvSpPr>
            <p:cNvPr id="6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6" name="Group 28"/>
          <p:cNvGrpSpPr>
            <a:grpSpLocks noChangeAspect="1"/>
          </p:cNvGrpSpPr>
          <p:nvPr/>
        </p:nvGrpSpPr>
        <p:grpSpPr bwMode="auto">
          <a:xfrm flipH="1">
            <a:off x="5195423" y="2840421"/>
            <a:ext cx="1165132" cy="3515789"/>
            <a:chOff x="948" y="2233"/>
            <a:chExt cx="400" cy="1207"/>
          </a:xfrm>
        </p:grpSpPr>
        <p:sp>
          <p:nvSpPr>
            <p:cNvPr id="8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2" name="Group 28"/>
          <p:cNvGrpSpPr>
            <a:grpSpLocks noChangeAspect="1"/>
          </p:cNvGrpSpPr>
          <p:nvPr/>
        </p:nvGrpSpPr>
        <p:grpSpPr bwMode="auto">
          <a:xfrm>
            <a:off x="6942435" y="2326917"/>
            <a:ext cx="1335308" cy="4029293"/>
            <a:chOff x="948" y="2233"/>
            <a:chExt cx="400" cy="1207"/>
          </a:xfrm>
        </p:grpSpPr>
        <p:sp>
          <p:nvSpPr>
            <p:cNvPr id="113"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7816445" y="2422985"/>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34" name="TextBox 333"/>
          <p:cNvSpPr txBox="1"/>
          <p:nvPr/>
        </p:nvSpPr>
        <p:spPr>
          <a:xfrm>
            <a:off x="0" y="1532734"/>
            <a:ext cx="5117572" cy="3277821"/>
          </a:xfrm>
          <a:prstGeom prst="rect">
            <a:avLst/>
          </a:prstGeom>
          <a:noFill/>
        </p:spPr>
        <p:txBody>
          <a:bodyPr wrap="square" rtlCol="0">
            <a:spAutoFit/>
          </a:bodyPr>
          <a:lstStyle/>
          <a:p>
            <a:pPr marL="285750" indent="-285750">
              <a:buFont typeface="Arial" charset="0"/>
              <a:buChar char="•"/>
            </a:pPr>
            <a:r>
              <a:rPr lang="es-ES_tradnl" dirty="0"/>
              <a:t>Los depresores reducen la actividad del cerebro.</a:t>
            </a:r>
          </a:p>
          <a:p>
            <a:pPr marL="285750" indent="-285750">
              <a:buFont typeface="Arial" charset="0"/>
              <a:buChar char="•"/>
            </a:pPr>
            <a:r>
              <a:rPr lang="es-ES_tradnl" dirty="0"/>
              <a:t>A la vez, causan unos otros efectos:</a:t>
            </a:r>
          </a:p>
          <a:p>
            <a:pPr marL="742950" lvl="1" indent="-285750">
              <a:buFont typeface="Courier New" panose="02070309020205020404" pitchFamily="49" charset="0"/>
              <a:buChar char="o"/>
            </a:pPr>
            <a:r>
              <a:rPr lang="es-ES_tradnl" dirty="0"/>
              <a:t>Problemas para hablar</a:t>
            </a:r>
          </a:p>
          <a:p>
            <a:pPr marL="742950" lvl="1" indent="-285750">
              <a:buFont typeface="Courier New" panose="02070309020205020404" pitchFamily="49" charset="0"/>
              <a:buChar char="o"/>
            </a:pPr>
            <a:r>
              <a:rPr lang="es-ES_tradnl" b="1" dirty="0">
                <a:solidFill>
                  <a:srgbClr val="FF0000"/>
                </a:solidFill>
              </a:rPr>
              <a:t>Respiración lenta</a:t>
            </a:r>
            <a:r>
              <a:rPr lang="es-ES_tradnl" dirty="0"/>
              <a:t>, la cual puede resultar en sobredosis o muerte</a:t>
            </a:r>
          </a:p>
          <a:p>
            <a:pPr marL="742950" lvl="1" indent="-285750">
              <a:buFont typeface="Courier New" panose="02070309020205020404" pitchFamily="49" charset="0"/>
              <a:buChar char="o"/>
            </a:pPr>
            <a:r>
              <a:rPr lang="es-ES_tradnl" b="1" dirty="0">
                <a:solidFill>
                  <a:srgbClr val="FF0000"/>
                </a:solidFill>
              </a:rPr>
              <a:t>Somnolencia</a:t>
            </a:r>
            <a:r>
              <a:rPr lang="es-ES_tradnl" dirty="0"/>
              <a:t> </a:t>
            </a:r>
          </a:p>
          <a:p>
            <a:pPr marL="742950" lvl="1" indent="-285750">
              <a:buFont typeface="Courier New" panose="02070309020205020404" pitchFamily="49" charset="0"/>
              <a:buChar char="o"/>
            </a:pPr>
            <a:r>
              <a:rPr lang="es-ES_tradnl" dirty="0"/>
              <a:t>Se siente </a:t>
            </a:r>
            <a:r>
              <a:rPr lang="es-ES_tradnl" b="1" dirty="0">
                <a:solidFill>
                  <a:srgbClr val="FF0000"/>
                </a:solidFill>
              </a:rPr>
              <a:t>desorientado</a:t>
            </a:r>
            <a:r>
              <a:rPr lang="es-ES_tradnl" dirty="0"/>
              <a:t> y </a:t>
            </a:r>
            <a:r>
              <a:rPr lang="es-ES_tradnl" b="1" dirty="0">
                <a:solidFill>
                  <a:srgbClr val="FF0000"/>
                </a:solidFill>
              </a:rPr>
              <a:t>sin coordinación</a:t>
            </a:r>
          </a:p>
          <a:p>
            <a:pPr marL="285750" indent="-285750">
              <a:buFont typeface="Arial" charset="0"/>
              <a:buChar char="•"/>
            </a:pPr>
            <a:r>
              <a:rPr lang="es-ES_tradnl" dirty="0"/>
              <a:t>Estos efectos pueden resultar en accidentes y heridas muy graves. El mal uso de los depresores también puede resultar en dependencia física.</a:t>
            </a:r>
            <a:endParaRPr lang="es-ES_tradnl" sz="1350" dirty="0"/>
          </a:p>
          <a:p>
            <a:endParaRPr lang="en-US" sz="1350" dirty="0"/>
          </a:p>
          <a:p>
            <a:endParaRPr lang="en-US" sz="1350" dirty="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400" b="1" dirty="0"/>
              <a:t>¿</a:t>
            </a:r>
            <a:r>
              <a:rPr lang="en-US" sz="3400" b="1" dirty="0" err="1"/>
              <a:t>Qué</a:t>
            </a:r>
            <a:r>
              <a:rPr lang="en-US" sz="3400" b="1" dirty="0"/>
              <a:t> </a:t>
            </a:r>
            <a:r>
              <a:rPr lang="en-US" sz="3400" b="1" dirty="0" err="1"/>
              <a:t>pasa</a:t>
            </a:r>
            <a:r>
              <a:rPr lang="en-US" sz="3400" b="1" dirty="0"/>
              <a:t> al </a:t>
            </a:r>
            <a:r>
              <a:rPr lang="en-US" sz="3400" b="1" dirty="0" err="1"/>
              <a:t>cerebro</a:t>
            </a:r>
            <a:r>
              <a:rPr lang="en-US" sz="3400" b="1" dirty="0"/>
              <a:t> y al </a:t>
            </a:r>
            <a:r>
              <a:rPr lang="en-US" sz="3400" b="1" dirty="0" err="1"/>
              <a:t>cuerpo</a:t>
            </a:r>
            <a:r>
              <a:rPr lang="en-US" sz="3400" b="1" dirty="0"/>
              <a:t> </a:t>
            </a:r>
            <a:r>
              <a:rPr lang="en-US" sz="3400" b="1" dirty="0" err="1"/>
              <a:t>cuando</a:t>
            </a:r>
            <a:r>
              <a:rPr lang="en-US" sz="3400" b="1" dirty="0"/>
              <a:t> </a:t>
            </a:r>
            <a:r>
              <a:rPr lang="en-US" sz="3400" b="1" dirty="0" err="1"/>
              <a:t>usas</a:t>
            </a:r>
            <a:r>
              <a:rPr lang="en-US" sz="3400" b="1" dirty="0"/>
              <a:t> </a:t>
            </a:r>
            <a:r>
              <a:rPr lang="en-US" sz="3400" b="1" dirty="0" err="1"/>
              <a:t>depresores</a:t>
            </a:r>
            <a:r>
              <a:rPr lang="en-US" sz="3400" b="1" dirty="0"/>
              <a:t> </a:t>
            </a:r>
            <a:r>
              <a:rPr lang="en-US" sz="3400" b="1" dirty="0" err="1"/>
              <a:t>recetados</a:t>
            </a:r>
            <a:r>
              <a:rPr lang="en-US" sz="3400" b="1" dirty="0"/>
              <a:t>?</a:t>
            </a:r>
          </a:p>
        </p:txBody>
      </p:sp>
      <p:sp>
        <p:nvSpPr>
          <p:cNvPr id="2" name="Rectangle 1"/>
          <p:cNvSpPr/>
          <p:nvPr/>
        </p:nvSpPr>
        <p:spPr>
          <a:xfrm>
            <a:off x="259351" y="6378397"/>
            <a:ext cx="4990462" cy="276999"/>
          </a:xfrm>
          <a:prstGeom prst="rect">
            <a:avLst/>
          </a:prstGeom>
        </p:spPr>
        <p:txBody>
          <a:bodyPr wrap="square">
            <a:spAutoFit/>
          </a:bodyPr>
          <a:lstStyle/>
          <a:p>
            <a:r>
              <a:rPr lang="en-US" sz="1200"/>
              <a:t>http://www.drugfreeworld.org/drugfacts/prescription/depressants.html</a:t>
            </a:r>
          </a:p>
        </p:txBody>
      </p:sp>
    </p:spTree>
    <p:extLst>
      <p:ext uri="{BB962C8B-B14F-4D97-AF65-F5344CB8AC3E}">
        <p14:creationId xmlns:p14="http://schemas.microsoft.com/office/powerpoint/2010/main" val="118186604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106642" y="1978281"/>
            <a:ext cx="3964387" cy="4051652"/>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2000" b="1" dirty="0">
                <a:solidFill>
                  <a:schemeClr val="tx1"/>
                </a:solidFill>
              </a:rPr>
              <a:t>Insomnio</a:t>
            </a:r>
          </a:p>
          <a:p>
            <a:pPr algn="ctr"/>
            <a:r>
              <a:rPr lang="es-ES_tradnl" sz="2000" b="1" dirty="0">
                <a:solidFill>
                  <a:schemeClr val="tx1"/>
                </a:solidFill>
              </a:rPr>
              <a:t>Debilidad</a:t>
            </a:r>
          </a:p>
          <a:p>
            <a:pPr algn="ctr"/>
            <a:r>
              <a:rPr lang="es-ES_tradnl" sz="2000" b="1" dirty="0">
                <a:solidFill>
                  <a:schemeClr val="tx1"/>
                </a:solidFill>
              </a:rPr>
              <a:t> Náusea</a:t>
            </a:r>
          </a:p>
          <a:p>
            <a:pPr algn="ctr"/>
            <a:r>
              <a:rPr lang="es-ES_tradnl" sz="2000" b="1" dirty="0">
                <a:solidFill>
                  <a:schemeClr val="tx1"/>
                </a:solidFill>
              </a:rPr>
              <a:t>Agitación</a:t>
            </a:r>
          </a:p>
          <a:p>
            <a:pPr algn="ctr"/>
            <a:r>
              <a:rPr lang="es-ES_tradnl" sz="2000" b="1" dirty="0">
                <a:solidFill>
                  <a:schemeClr val="tx1"/>
                </a:solidFill>
              </a:rPr>
              <a:t>Temperatura alta</a:t>
            </a:r>
          </a:p>
          <a:p>
            <a:pPr algn="ctr"/>
            <a:r>
              <a:rPr lang="es-ES_tradnl" sz="2000" b="1" dirty="0">
                <a:solidFill>
                  <a:schemeClr val="tx1"/>
                </a:solidFill>
              </a:rPr>
              <a:t>Delirio</a:t>
            </a:r>
          </a:p>
          <a:p>
            <a:pPr algn="ctr"/>
            <a:r>
              <a:rPr lang="es-ES_tradnl" sz="2000" b="1" dirty="0">
                <a:solidFill>
                  <a:schemeClr val="tx1"/>
                </a:solidFill>
              </a:rPr>
              <a:t>Alucinaciones</a:t>
            </a:r>
          </a:p>
          <a:p>
            <a:pPr algn="ctr"/>
            <a:r>
              <a:rPr lang="es-ES_tradnl" sz="2000" b="1" dirty="0">
                <a:solidFill>
                  <a:schemeClr val="tx1"/>
                </a:solidFill>
              </a:rPr>
              <a:t>Convulsiones</a:t>
            </a:r>
          </a:p>
          <a:p>
            <a:pPr algn="ctr"/>
            <a:r>
              <a:rPr lang="es-ES_tradnl" sz="2000" b="1" dirty="0">
                <a:solidFill>
                  <a:schemeClr val="tx1"/>
                </a:solidFill>
              </a:rPr>
              <a:t>Puede ser fatal</a:t>
            </a:r>
          </a:p>
        </p:txBody>
      </p:sp>
      <p:grpSp>
        <p:nvGrpSpPr>
          <p:cNvPr id="55" name="Group 54"/>
          <p:cNvGrpSpPr/>
          <p:nvPr/>
        </p:nvGrpSpPr>
        <p:grpSpPr>
          <a:xfrm>
            <a:off x="3644782" y="2026720"/>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b="1"/>
              <a:t>¿</a:t>
            </a:r>
            <a:r>
              <a:rPr lang="en-US" sz="2400" b="1" err="1"/>
              <a:t>Cuáles</a:t>
            </a:r>
            <a:r>
              <a:rPr lang="en-US" sz="2400" b="1"/>
              <a:t> son las </a:t>
            </a:r>
            <a:r>
              <a:rPr lang="en-US" sz="2400" b="1" err="1"/>
              <a:t>consecuencias</a:t>
            </a:r>
            <a:r>
              <a:rPr lang="en-US" sz="2400" b="1"/>
              <a:t> del </a:t>
            </a:r>
            <a:r>
              <a:rPr lang="en-US" sz="2400" b="1" err="1"/>
              <a:t>uso</a:t>
            </a:r>
            <a:r>
              <a:rPr lang="en-US" sz="2400" b="1"/>
              <a:t> </a:t>
            </a:r>
            <a:r>
              <a:rPr lang="en-US" sz="2400" b="1" err="1"/>
              <a:t>recreativo</a:t>
            </a:r>
            <a:r>
              <a:rPr lang="en-US" sz="2400" b="1"/>
              <a:t> de </a:t>
            </a:r>
            <a:r>
              <a:rPr lang="en-US" sz="2400" b="1" err="1"/>
              <a:t>depresores</a:t>
            </a:r>
            <a:r>
              <a:rPr lang="en-US" sz="2400" b="1"/>
              <a:t>? </a:t>
            </a:r>
            <a:endParaRPr lang="en-US" sz="2100" b="1"/>
          </a:p>
        </p:txBody>
      </p:sp>
      <p:sp>
        <p:nvSpPr>
          <p:cNvPr id="53" name="Oval 52"/>
          <p:cNvSpPr/>
          <p:nvPr/>
        </p:nvSpPr>
        <p:spPr>
          <a:xfrm>
            <a:off x="5094205" y="1964542"/>
            <a:ext cx="3964387" cy="4051652"/>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err="1">
                <a:solidFill>
                  <a:schemeClr val="tx1"/>
                </a:solidFill>
              </a:rPr>
              <a:t>En</a:t>
            </a:r>
            <a:r>
              <a:rPr lang="en-US" sz="2000" b="1">
                <a:solidFill>
                  <a:schemeClr val="tx1"/>
                </a:solidFill>
              </a:rPr>
              <a:t> el 2015, </a:t>
            </a:r>
            <a:r>
              <a:rPr lang="en-US" sz="2000" b="1" err="1">
                <a:solidFill>
                  <a:schemeClr val="tx1"/>
                </a:solidFill>
              </a:rPr>
              <a:t>más</a:t>
            </a:r>
            <a:r>
              <a:rPr lang="en-US" sz="2000" b="1">
                <a:solidFill>
                  <a:schemeClr val="tx1"/>
                </a:solidFill>
              </a:rPr>
              <a:t> de </a:t>
            </a:r>
            <a:r>
              <a:rPr lang="en-US" sz="3200" b="1">
                <a:solidFill>
                  <a:srgbClr val="FF0000"/>
                </a:solidFill>
              </a:rPr>
              <a:t>8,700</a:t>
            </a:r>
            <a:r>
              <a:rPr lang="en-US" sz="2000" b="1">
                <a:solidFill>
                  <a:schemeClr val="tx1"/>
                </a:solidFill>
              </a:rPr>
              <a:t> personas </a:t>
            </a:r>
            <a:r>
              <a:rPr lang="en-US" sz="2000" b="1" err="1">
                <a:solidFill>
                  <a:schemeClr val="tx1"/>
                </a:solidFill>
              </a:rPr>
              <a:t>murieron</a:t>
            </a:r>
            <a:r>
              <a:rPr lang="en-US" sz="2000" b="1">
                <a:solidFill>
                  <a:schemeClr val="tx1"/>
                </a:solidFill>
              </a:rPr>
              <a:t> </a:t>
            </a:r>
            <a:r>
              <a:rPr lang="en-US" sz="2000" b="1" err="1">
                <a:solidFill>
                  <a:schemeClr val="tx1"/>
                </a:solidFill>
              </a:rPr>
              <a:t>por</a:t>
            </a:r>
            <a:r>
              <a:rPr lang="en-US" sz="2000" b="1">
                <a:solidFill>
                  <a:schemeClr val="tx1"/>
                </a:solidFill>
              </a:rPr>
              <a:t> causa de </a:t>
            </a:r>
            <a:r>
              <a:rPr lang="en-US" sz="2000" b="1" err="1">
                <a:solidFill>
                  <a:schemeClr val="tx1"/>
                </a:solidFill>
              </a:rPr>
              <a:t>sobredosis</a:t>
            </a:r>
            <a:r>
              <a:rPr lang="en-US" sz="2000" b="1">
                <a:solidFill>
                  <a:schemeClr val="tx1"/>
                </a:solidFill>
              </a:rPr>
              <a:t> de </a:t>
            </a:r>
            <a:r>
              <a:rPr lang="en-US" sz="2000" b="1" err="1">
                <a:solidFill>
                  <a:schemeClr val="tx1"/>
                </a:solidFill>
              </a:rPr>
              <a:t>benzodiazepinas</a:t>
            </a:r>
            <a:r>
              <a:rPr lang="en-US" sz="2000" b="1">
                <a:solidFill>
                  <a:schemeClr val="tx1"/>
                </a:solidFill>
              </a:rPr>
              <a:t>, </a:t>
            </a:r>
            <a:r>
              <a:rPr lang="en-US" sz="2000" b="1" err="1">
                <a:solidFill>
                  <a:schemeClr val="tx1"/>
                </a:solidFill>
              </a:rPr>
              <a:t>como</a:t>
            </a:r>
            <a:r>
              <a:rPr lang="en-US" sz="2000" b="1">
                <a:solidFill>
                  <a:schemeClr val="tx1"/>
                </a:solidFill>
              </a:rPr>
              <a:t> </a:t>
            </a:r>
            <a:r>
              <a:rPr lang="en-US" sz="2000" b="1" err="1">
                <a:solidFill>
                  <a:schemeClr val="tx1"/>
                </a:solidFill>
              </a:rPr>
              <a:t>por</a:t>
            </a:r>
            <a:r>
              <a:rPr lang="en-US" sz="2000" b="1">
                <a:solidFill>
                  <a:schemeClr val="tx1"/>
                </a:solidFill>
              </a:rPr>
              <a:t> </a:t>
            </a:r>
            <a:r>
              <a:rPr lang="en-US" sz="2000" b="1" err="1">
                <a:solidFill>
                  <a:schemeClr val="tx1"/>
                </a:solidFill>
              </a:rPr>
              <a:t>ejemplo</a:t>
            </a:r>
            <a:r>
              <a:rPr lang="en-US" sz="2000" b="1">
                <a:solidFill>
                  <a:schemeClr val="tx1"/>
                </a:solidFill>
              </a:rPr>
              <a:t> Valium or Xanax.</a:t>
            </a:r>
          </a:p>
        </p:txBody>
      </p:sp>
      <p:sp>
        <p:nvSpPr>
          <p:cNvPr id="52" name="Rectangle 51"/>
          <p:cNvSpPr/>
          <p:nvPr/>
        </p:nvSpPr>
        <p:spPr>
          <a:xfrm>
            <a:off x="259351" y="6378397"/>
            <a:ext cx="4990462" cy="276999"/>
          </a:xfrm>
          <a:prstGeom prst="rect">
            <a:avLst/>
          </a:prstGeom>
        </p:spPr>
        <p:txBody>
          <a:bodyPr wrap="square">
            <a:spAutoFit/>
          </a:bodyPr>
          <a:lstStyle/>
          <a:p>
            <a:r>
              <a:rPr lang="en-US" sz="1200"/>
              <a:t>http://www.drugfreeworld.org/drugfacts/prescription/depressants.html</a:t>
            </a:r>
          </a:p>
        </p:txBody>
      </p:sp>
    </p:spTree>
    <p:extLst>
      <p:ext uri="{BB962C8B-B14F-4D97-AF65-F5344CB8AC3E}">
        <p14:creationId xmlns:p14="http://schemas.microsoft.com/office/powerpoint/2010/main" val="408425798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1047749"/>
            <a:ext cx="4686300" cy="4524703"/>
          </a:xfrm>
          <a:prstGeom prst="rect">
            <a:avLst/>
          </a:prstGeom>
        </p:spPr>
      </p:pic>
      <p:sp>
        <p:nvSpPr>
          <p:cNvPr id="7" name="Rectangle 6"/>
          <p:cNvSpPr/>
          <p:nvPr/>
        </p:nvSpPr>
        <p:spPr>
          <a:xfrm>
            <a:off x="570242" y="2446059"/>
            <a:ext cx="3721653" cy="1754327"/>
          </a:xfrm>
          <a:prstGeom prst="rect">
            <a:avLst/>
          </a:prstGeom>
          <a:noFill/>
        </p:spPr>
        <p:txBody>
          <a:bodyPr wrap="square" lIns="91440" tIns="45720" rIns="91440" bIns="45720">
            <a:spAutoFit/>
          </a:bodyPr>
          <a:lstStyle/>
          <a:p>
            <a:pPr algn="ctr"/>
            <a:r>
              <a:rPr lang="en-US" sz="5400" b="1" err="1">
                <a:ln w="9525">
                  <a:solidFill>
                    <a:schemeClr val="bg1"/>
                  </a:solidFill>
                  <a:prstDash val="solid"/>
                </a:ln>
                <a:solidFill>
                  <a:schemeClr val="bg1"/>
                </a:solidFill>
                <a:effectLst>
                  <a:outerShdw blurRad="12700" dist="38100" dir="2700000" algn="tl" rotWithShape="0">
                    <a:schemeClr val="bg1">
                      <a:lumMod val="50000"/>
                    </a:schemeClr>
                  </a:outerShdw>
                </a:effectLst>
              </a:rPr>
              <a:t>Jarabe</a:t>
            </a:r>
            <a:r>
              <a:rPr lang="en-US" sz="5400" b="1">
                <a:ln w="9525">
                  <a:solidFill>
                    <a:schemeClr val="bg1"/>
                  </a:solidFill>
                  <a:prstDash val="solid"/>
                </a:ln>
                <a:solidFill>
                  <a:schemeClr val="bg1"/>
                </a:solidFill>
                <a:effectLst>
                  <a:outerShdw blurRad="12700" dist="38100" dir="2700000" algn="tl" rotWithShape="0">
                    <a:schemeClr val="bg1">
                      <a:lumMod val="50000"/>
                    </a:schemeClr>
                  </a:outerShdw>
                </a:effectLst>
              </a:rPr>
              <a:t> </a:t>
            </a:r>
            <a:r>
              <a:rPr lang="en-US" sz="5400" b="1" err="1">
                <a:ln w="9525">
                  <a:solidFill>
                    <a:schemeClr val="bg1"/>
                  </a:solidFill>
                  <a:prstDash val="solid"/>
                </a:ln>
                <a:solidFill>
                  <a:schemeClr val="bg1"/>
                </a:solidFill>
                <a:effectLst>
                  <a:outerShdw blurRad="12700" dist="38100" dir="2700000" algn="tl" rotWithShape="0">
                    <a:schemeClr val="bg1">
                      <a:lumMod val="50000"/>
                    </a:schemeClr>
                  </a:outerShdw>
                </a:effectLst>
              </a:rPr>
              <a:t>para</a:t>
            </a:r>
            <a:r>
              <a:rPr lang="en-US" sz="5400" b="1">
                <a:ln w="9525">
                  <a:solidFill>
                    <a:schemeClr val="bg1"/>
                  </a:solidFill>
                  <a:prstDash val="solid"/>
                </a:ln>
                <a:solidFill>
                  <a:schemeClr val="bg1"/>
                </a:solidFill>
                <a:effectLst>
                  <a:outerShdw blurRad="12700" dist="38100" dir="2700000" algn="tl" rotWithShape="0">
                    <a:schemeClr val="bg1">
                      <a:lumMod val="50000"/>
                    </a:schemeClr>
                  </a:outerShdw>
                </a:effectLst>
              </a:rPr>
              <a:t> la </a:t>
            </a:r>
            <a:r>
              <a:rPr lang="en-US" sz="5400" b="1" err="1">
                <a:ln w="9525">
                  <a:solidFill>
                    <a:schemeClr val="bg1"/>
                  </a:solidFill>
                  <a:prstDash val="solid"/>
                </a:ln>
                <a:solidFill>
                  <a:schemeClr val="bg1"/>
                </a:solidFill>
                <a:effectLst>
                  <a:outerShdw blurRad="12700" dist="38100" dir="2700000" algn="tl" rotWithShape="0">
                    <a:schemeClr val="bg1">
                      <a:lumMod val="50000"/>
                    </a:schemeClr>
                  </a:outerShdw>
                </a:effectLst>
              </a:rPr>
              <a:t>tos</a:t>
            </a:r>
            <a:endParaRPr lang="en-US" sz="5400" b="1">
              <a:ln w="9525">
                <a:solidFill>
                  <a:schemeClr val="bg1"/>
                </a:solidFill>
                <a:prstDash val="solid"/>
              </a:ln>
              <a:solidFill>
                <a:schemeClr val="bg1"/>
              </a:solidFill>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210138210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a:grpSpLocks noChangeAspect="1"/>
          </p:cNvGrpSpPr>
          <p:nvPr/>
        </p:nvGrpSpPr>
        <p:grpSpPr bwMode="auto">
          <a:xfrm>
            <a:off x="0" y="5387584"/>
            <a:ext cx="9168828" cy="1471410"/>
            <a:chOff x="1392" y="1936"/>
            <a:chExt cx="4896" cy="448"/>
          </a:xfrm>
        </p:grpSpPr>
        <p:sp>
          <p:nvSpPr>
            <p:cNvPr id="33" name="Rectangle 32"/>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Rectangle 3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4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 name="Group 48"/>
          <p:cNvGrpSpPr/>
          <p:nvPr/>
        </p:nvGrpSpPr>
        <p:grpSpPr>
          <a:xfrm>
            <a:off x="-1862777" y="1797449"/>
            <a:ext cx="10629899" cy="4932273"/>
            <a:chOff x="-2483703" y="1253598"/>
            <a:chExt cx="14173199" cy="6576364"/>
          </a:xfrm>
        </p:grpSpPr>
        <p:grpSp>
          <p:nvGrpSpPr>
            <p:cNvPr id="5" name="Group 4"/>
            <p:cNvGrpSpPr>
              <a:grpSpLocks noChangeAspect="1"/>
            </p:cNvGrpSpPr>
            <p:nvPr/>
          </p:nvGrpSpPr>
          <p:grpSpPr bwMode="auto">
            <a:xfrm>
              <a:off x="-2483703" y="1253598"/>
              <a:ext cx="14173199" cy="6576364"/>
              <a:chOff x="2443" y="1491"/>
              <a:chExt cx="2750" cy="1276"/>
            </a:xfrm>
          </p:grpSpPr>
          <p:sp>
            <p:nvSpPr>
              <p:cNvPr id="1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 name="Group 5"/>
            <p:cNvGrpSpPr/>
            <p:nvPr/>
          </p:nvGrpSpPr>
          <p:grpSpPr>
            <a:xfrm>
              <a:off x="-761709" y="3391196"/>
              <a:ext cx="1638470" cy="1580640"/>
              <a:chOff x="6494296" y="5652029"/>
              <a:chExt cx="539750" cy="520700"/>
            </a:xfrm>
          </p:grpSpPr>
          <p:sp>
            <p:nvSpPr>
              <p:cNvPr id="7" name="Freeform 37"/>
              <p:cNvSpPr>
                <a:spLocks/>
              </p:cNvSpPr>
              <p:nvPr/>
            </p:nvSpPr>
            <p:spPr bwMode="auto">
              <a:xfrm>
                <a:off x="6513346"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38"/>
              <p:cNvSpPr>
                <a:spLocks noEditPoints="1"/>
              </p:cNvSpPr>
              <p:nvPr/>
            </p:nvSpPr>
            <p:spPr bwMode="auto">
              <a:xfrm>
                <a:off x="6551446"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39"/>
              <p:cNvSpPr>
                <a:spLocks/>
              </p:cNvSpPr>
              <p:nvPr/>
            </p:nvSpPr>
            <p:spPr bwMode="auto">
              <a:xfrm>
                <a:off x="6494296"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8" name="Rectangle 23"/>
            <p:cNvSpPr>
              <a:spLocks noChangeArrowheads="1"/>
            </p:cNvSpPr>
            <p:nvPr/>
          </p:nvSpPr>
          <p:spPr bwMode="auto">
            <a:xfrm>
              <a:off x="1081611" y="4233161"/>
              <a:ext cx="9891189" cy="2058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Rounded Rectangle 30"/>
          <p:cNvSpPr/>
          <p:nvPr/>
        </p:nvSpPr>
        <p:spPr>
          <a:xfrm>
            <a:off x="657570" y="2046547"/>
            <a:ext cx="1541740"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200" b="1">
                <a:solidFill>
                  <a:schemeClr val="tx1">
                    <a:lumMod val="85000"/>
                    <a:lumOff val="15000"/>
                  </a:schemeClr>
                </a:solidFill>
              </a:rPr>
              <a:t>El </a:t>
            </a:r>
            <a:r>
              <a:rPr lang="en-US" sz="1200" b="1" err="1">
                <a:solidFill>
                  <a:schemeClr val="tx1">
                    <a:lumMod val="85000"/>
                    <a:lumOff val="15000"/>
                  </a:schemeClr>
                </a:solidFill>
              </a:rPr>
              <a:t>ingrediente</a:t>
            </a:r>
            <a:r>
              <a:rPr lang="en-US" sz="1200" b="1">
                <a:solidFill>
                  <a:schemeClr val="tx1">
                    <a:lumMod val="85000"/>
                    <a:lumOff val="15000"/>
                  </a:schemeClr>
                </a:solidFill>
              </a:rPr>
              <a:t> principal y </a:t>
            </a:r>
            <a:r>
              <a:rPr lang="en-US" sz="1200" b="1" err="1">
                <a:solidFill>
                  <a:schemeClr val="tx1">
                    <a:lumMod val="85000"/>
                    <a:lumOff val="15000"/>
                  </a:schemeClr>
                </a:solidFill>
              </a:rPr>
              <a:t>activo</a:t>
            </a:r>
            <a:r>
              <a:rPr lang="en-US" sz="1200" b="1">
                <a:solidFill>
                  <a:schemeClr val="tx1">
                    <a:lumMod val="85000"/>
                    <a:lumOff val="15000"/>
                  </a:schemeClr>
                </a:solidFill>
              </a:rPr>
              <a:t> </a:t>
            </a:r>
            <a:r>
              <a:rPr lang="en-US" sz="1200" b="1" err="1">
                <a:solidFill>
                  <a:schemeClr val="tx1">
                    <a:lumMod val="85000"/>
                    <a:lumOff val="15000"/>
                  </a:schemeClr>
                </a:solidFill>
              </a:rPr>
              <a:t>es</a:t>
            </a:r>
            <a:r>
              <a:rPr lang="en-US" sz="1200" b="1">
                <a:solidFill>
                  <a:schemeClr val="tx1">
                    <a:lumMod val="85000"/>
                    <a:lumOff val="15000"/>
                  </a:schemeClr>
                </a:solidFill>
              </a:rPr>
              <a:t> </a:t>
            </a:r>
            <a:r>
              <a:rPr lang="en-US" sz="1200" b="1" err="1">
                <a:solidFill>
                  <a:schemeClr val="tx1">
                    <a:lumMod val="85000"/>
                    <a:lumOff val="15000"/>
                  </a:schemeClr>
                </a:solidFill>
              </a:rPr>
              <a:t>dextrometor</a:t>
            </a:r>
            <a:r>
              <a:rPr lang="en-US" sz="1200" b="1">
                <a:solidFill>
                  <a:schemeClr val="tx1">
                    <a:lumMod val="85000"/>
                    <a:lumOff val="15000"/>
                  </a:schemeClr>
                </a:solidFill>
              </a:rPr>
              <a:t>-</a:t>
            </a:r>
          </a:p>
          <a:p>
            <a:pPr algn="ctr"/>
            <a:r>
              <a:rPr lang="en-US" sz="1200" b="1" err="1">
                <a:solidFill>
                  <a:schemeClr val="tx1">
                    <a:lumMod val="85000"/>
                    <a:lumOff val="15000"/>
                  </a:schemeClr>
                </a:solidFill>
              </a:rPr>
              <a:t>fano</a:t>
            </a:r>
            <a:r>
              <a:rPr lang="en-US" sz="1200" b="1">
                <a:solidFill>
                  <a:schemeClr val="tx1">
                    <a:lumMod val="85000"/>
                    <a:lumOff val="15000"/>
                  </a:schemeClr>
                </a:solidFill>
              </a:rPr>
              <a:t> (DXM), y se </a:t>
            </a:r>
            <a:r>
              <a:rPr lang="en-US" sz="1200" b="1" err="1">
                <a:solidFill>
                  <a:schemeClr val="tx1">
                    <a:lumMod val="85000"/>
                    <a:lumOff val="15000"/>
                  </a:schemeClr>
                </a:solidFill>
              </a:rPr>
              <a:t>encuentra</a:t>
            </a:r>
            <a:r>
              <a:rPr lang="en-US" sz="1200" b="1">
                <a:solidFill>
                  <a:schemeClr val="tx1">
                    <a:lumMod val="85000"/>
                    <a:lumOff val="15000"/>
                  </a:schemeClr>
                </a:solidFill>
              </a:rPr>
              <a:t> </a:t>
            </a:r>
            <a:r>
              <a:rPr lang="en-US" sz="1200" b="1" err="1">
                <a:solidFill>
                  <a:schemeClr val="tx1">
                    <a:lumMod val="85000"/>
                    <a:lumOff val="15000"/>
                  </a:schemeClr>
                </a:solidFill>
              </a:rPr>
              <a:t>en</a:t>
            </a:r>
            <a:r>
              <a:rPr lang="en-US" sz="1200" b="1">
                <a:solidFill>
                  <a:schemeClr val="tx1">
                    <a:lumMod val="85000"/>
                    <a:lumOff val="15000"/>
                  </a:schemeClr>
                </a:solidFill>
              </a:rPr>
              <a:t> </a:t>
            </a:r>
            <a:r>
              <a:rPr lang="en-US" sz="1200" b="1" err="1">
                <a:solidFill>
                  <a:schemeClr val="tx1">
                    <a:lumMod val="85000"/>
                    <a:lumOff val="15000"/>
                  </a:schemeClr>
                </a:solidFill>
              </a:rPr>
              <a:t>varios</a:t>
            </a:r>
            <a:r>
              <a:rPr lang="en-US" sz="1200" b="1">
                <a:solidFill>
                  <a:schemeClr val="tx1">
                    <a:lumMod val="85000"/>
                    <a:lumOff val="15000"/>
                  </a:schemeClr>
                </a:solidFill>
              </a:rPr>
              <a:t> </a:t>
            </a:r>
            <a:r>
              <a:rPr lang="en-US" sz="1200" b="1" err="1">
                <a:solidFill>
                  <a:schemeClr val="tx1">
                    <a:lumMod val="85000"/>
                    <a:lumOff val="15000"/>
                  </a:schemeClr>
                </a:solidFill>
              </a:rPr>
              <a:t>medicamentos</a:t>
            </a:r>
            <a:r>
              <a:rPr lang="en-US" sz="1200" b="1">
                <a:solidFill>
                  <a:schemeClr val="tx1">
                    <a:lumMod val="85000"/>
                    <a:lumOff val="15000"/>
                  </a:schemeClr>
                </a:solidFill>
              </a:rPr>
              <a:t> sin </a:t>
            </a:r>
            <a:r>
              <a:rPr lang="en-US" sz="1200" b="1" err="1">
                <a:solidFill>
                  <a:schemeClr val="tx1">
                    <a:lumMod val="85000"/>
                    <a:lumOff val="15000"/>
                  </a:schemeClr>
                </a:solidFill>
              </a:rPr>
              <a:t>receta</a:t>
            </a:r>
            <a:r>
              <a:rPr lang="en-US" sz="1200" b="1">
                <a:solidFill>
                  <a:schemeClr val="tx1">
                    <a:lumMod val="85000"/>
                    <a:lumOff val="15000"/>
                  </a:schemeClr>
                </a:solidFill>
              </a:rPr>
              <a:t> para la </a:t>
            </a:r>
            <a:r>
              <a:rPr lang="en-US" sz="1200" b="1" err="1">
                <a:solidFill>
                  <a:schemeClr val="tx1">
                    <a:lumMod val="85000"/>
                    <a:lumOff val="15000"/>
                  </a:schemeClr>
                </a:solidFill>
              </a:rPr>
              <a:t>tos</a:t>
            </a:r>
            <a:r>
              <a:rPr lang="en-US" sz="1200" b="1">
                <a:solidFill>
                  <a:schemeClr val="tx1">
                    <a:lumMod val="85000"/>
                    <a:lumOff val="15000"/>
                  </a:schemeClr>
                </a:solidFill>
              </a:rPr>
              <a:t> y el </a:t>
            </a:r>
            <a:r>
              <a:rPr lang="en-US" sz="1200" b="1" err="1">
                <a:solidFill>
                  <a:schemeClr val="tx1">
                    <a:lumMod val="85000"/>
                    <a:lumOff val="15000"/>
                  </a:schemeClr>
                </a:solidFill>
              </a:rPr>
              <a:t>resfrío</a:t>
            </a:r>
            <a:r>
              <a:rPr lang="en-US" sz="1200" b="1">
                <a:solidFill>
                  <a:schemeClr val="tx1">
                    <a:lumMod val="85000"/>
                    <a:lumOff val="15000"/>
                  </a:schemeClr>
                </a:solidFill>
              </a:rPr>
              <a:t>. </a:t>
            </a:r>
          </a:p>
        </p:txBody>
      </p:sp>
      <p:sp>
        <p:nvSpPr>
          <p:cNvPr id="42" name="Rounded Rectangle 41"/>
          <p:cNvSpPr/>
          <p:nvPr/>
        </p:nvSpPr>
        <p:spPr>
          <a:xfrm>
            <a:off x="2276854"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400" b="1">
                <a:solidFill>
                  <a:schemeClr val="tx1">
                    <a:lumMod val="85000"/>
                    <a:lumOff val="15000"/>
                  </a:schemeClr>
                </a:solidFill>
              </a:rPr>
              <a:t>La </a:t>
            </a:r>
            <a:r>
              <a:rPr lang="en-US" sz="1400" b="1" err="1">
                <a:solidFill>
                  <a:schemeClr val="tx1">
                    <a:lumMod val="85000"/>
                    <a:lumOff val="15000"/>
                  </a:schemeClr>
                </a:solidFill>
              </a:rPr>
              <a:t>estructura</a:t>
            </a:r>
            <a:r>
              <a:rPr lang="en-US" sz="1400" b="1">
                <a:solidFill>
                  <a:schemeClr val="tx1">
                    <a:lumMod val="85000"/>
                    <a:lumOff val="15000"/>
                  </a:schemeClr>
                </a:solidFill>
              </a:rPr>
              <a:t> </a:t>
            </a:r>
            <a:r>
              <a:rPr lang="en-US" sz="1400" b="1" err="1">
                <a:solidFill>
                  <a:schemeClr val="tx1">
                    <a:lumMod val="85000"/>
                    <a:lumOff val="15000"/>
                  </a:schemeClr>
                </a:solidFill>
              </a:rPr>
              <a:t>química</a:t>
            </a:r>
            <a:r>
              <a:rPr lang="en-US" sz="1400" b="1">
                <a:solidFill>
                  <a:schemeClr val="tx1">
                    <a:lumMod val="85000"/>
                    <a:lumOff val="15000"/>
                  </a:schemeClr>
                </a:solidFill>
              </a:rPr>
              <a:t> </a:t>
            </a:r>
            <a:r>
              <a:rPr lang="en-US" sz="1400" b="1" err="1">
                <a:solidFill>
                  <a:schemeClr val="tx1">
                    <a:lumMod val="85000"/>
                    <a:lumOff val="15000"/>
                  </a:schemeClr>
                </a:solidFill>
              </a:rPr>
              <a:t>es</a:t>
            </a:r>
            <a:r>
              <a:rPr lang="en-US" sz="1400" b="1">
                <a:solidFill>
                  <a:schemeClr val="tx1">
                    <a:lumMod val="85000"/>
                    <a:lumOff val="15000"/>
                  </a:schemeClr>
                </a:solidFill>
              </a:rPr>
              <a:t> similar a la de los </a:t>
            </a:r>
            <a:r>
              <a:rPr lang="en-US" sz="1400" b="1" err="1">
                <a:solidFill>
                  <a:schemeClr val="tx1">
                    <a:lumMod val="85000"/>
                    <a:lumOff val="15000"/>
                  </a:schemeClr>
                </a:solidFill>
              </a:rPr>
              <a:t>opioides</a:t>
            </a:r>
            <a:r>
              <a:rPr lang="en-US" sz="1400" b="1">
                <a:solidFill>
                  <a:schemeClr val="tx1">
                    <a:lumMod val="85000"/>
                    <a:lumOff val="15000"/>
                  </a:schemeClr>
                </a:solidFill>
              </a:rPr>
              <a:t>  </a:t>
            </a:r>
            <a:r>
              <a:rPr lang="en-US" sz="1400" b="1" err="1">
                <a:solidFill>
                  <a:schemeClr val="tx1">
                    <a:lumMod val="85000"/>
                    <a:lumOff val="15000"/>
                  </a:schemeClr>
                </a:solidFill>
              </a:rPr>
              <a:t>recetados</a:t>
            </a:r>
            <a:r>
              <a:rPr lang="en-US" sz="1400" b="1">
                <a:solidFill>
                  <a:schemeClr val="tx1">
                    <a:lumMod val="85000"/>
                    <a:lumOff val="15000"/>
                  </a:schemeClr>
                </a:solidFill>
              </a:rPr>
              <a:t> y </a:t>
            </a:r>
            <a:r>
              <a:rPr lang="en-US" sz="1400" b="1" err="1">
                <a:solidFill>
                  <a:schemeClr val="tx1">
                    <a:lumMod val="85000"/>
                    <a:lumOff val="15000"/>
                  </a:schemeClr>
                </a:solidFill>
              </a:rPr>
              <a:t>puede</a:t>
            </a:r>
            <a:r>
              <a:rPr lang="en-US" sz="1400" b="1">
                <a:solidFill>
                  <a:schemeClr val="tx1">
                    <a:lumMod val="85000"/>
                    <a:lumOff val="15000"/>
                  </a:schemeClr>
                </a:solidFill>
              </a:rPr>
              <a:t> </a:t>
            </a:r>
            <a:r>
              <a:rPr lang="en-US" sz="1400" b="1" err="1">
                <a:solidFill>
                  <a:schemeClr val="tx1">
                    <a:lumMod val="85000"/>
                    <a:lumOff val="15000"/>
                  </a:schemeClr>
                </a:solidFill>
              </a:rPr>
              <a:t>activar</a:t>
            </a:r>
            <a:r>
              <a:rPr lang="en-US" sz="1400" b="1">
                <a:solidFill>
                  <a:schemeClr val="tx1">
                    <a:lumMod val="85000"/>
                    <a:lumOff val="15000"/>
                  </a:schemeClr>
                </a:solidFill>
              </a:rPr>
              <a:t> </a:t>
            </a:r>
            <a:r>
              <a:rPr lang="en-US" sz="1400" b="1" err="1">
                <a:solidFill>
                  <a:schemeClr val="tx1">
                    <a:lumMod val="85000"/>
                    <a:lumOff val="15000"/>
                  </a:schemeClr>
                </a:solidFill>
              </a:rPr>
              <a:t>los</a:t>
            </a:r>
            <a:r>
              <a:rPr lang="en-US" sz="1400" b="1">
                <a:solidFill>
                  <a:schemeClr val="tx1">
                    <a:lumMod val="85000"/>
                    <a:lumOff val="15000"/>
                  </a:schemeClr>
                </a:solidFill>
              </a:rPr>
              <a:t> </a:t>
            </a:r>
            <a:r>
              <a:rPr lang="en-US" sz="1400" b="1" err="1">
                <a:solidFill>
                  <a:schemeClr val="tx1">
                    <a:lumMod val="85000"/>
                    <a:lumOff val="15000"/>
                  </a:schemeClr>
                </a:solidFill>
              </a:rPr>
              <a:t>receptores</a:t>
            </a:r>
            <a:r>
              <a:rPr lang="en-US" sz="1400" b="1">
                <a:solidFill>
                  <a:schemeClr val="tx1">
                    <a:lumMod val="85000"/>
                    <a:lumOff val="15000"/>
                  </a:schemeClr>
                </a:solidFill>
              </a:rPr>
              <a:t> </a:t>
            </a:r>
            <a:r>
              <a:rPr lang="en-US" sz="1400" b="1" err="1">
                <a:solidFill>
                  <a:schemeClr val="tx1">
                    <a:lumMod val="85000"/>
                    <a:lumOff val="15000"/>
                  </a:schemeClr>
                </a:solidFill>
              </a:rPr>
              <a:t>opioides</a:t>
            </a:r>
            <a:r>
              <a:rPr lang="en-US" sz="1400" b="1">
                <a:solidFill>
                  <a:schemeClr val="tx1">
                    <a:lumMod val="85000"/>
                    <a:lumOff val="15000"/>
                  </a:schemeClr>
                </a:solidFill>
              </a:rPr>
              <a:t>.</a:t>
            </a:r>
          </a:p>
        </p:txBody>
      </p:sp>
      <p:sp>
        <p:nvSpPr>
          <p:cNvPr id="43" name="Rounded Rectangle 42"/>
          <p:cNvSpPr/>
          <p:nvPr/>
        </p:nvSpPr>
        <p:spPr>
          <a:xfrm>
            <a:off x="3837315" y="205867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400" b="1" err="1">
                <a:solidFill>
                  <a:schemeClr val="tx1">
                    <a:lumMod val="85000"/>
                    <a:lumOff val="15000"/>
                  </a:schemeClr>
                </a:solidFill>
              </a:rPr>
              <a:t>Dependencia</a:t>
            </a:r>
            <a:r>
              <a:rPr lang="en-US" sz="1400" b="1">
                <a:solidFill>
                  <a:schemeClr val="tx1">
                    <a:lumMod val="85000"/>
                    <a:lumOff val="15000"/>
                  </a:schemeClr>
                </a:solidFill>
              </a:rPr>
              <a:t> y </a:t>
            </a:r>
            <a:r>
              <a:rPr lang="en-US" sz="1400" b="1" err="1">
                <a:solidFill>
                  <a:schemeClr val="tx1">
                    <a:lumMod val="85000"/>
                    <a:lumOff val="15000"/>
                  </a:schemeClr>
                </a:solidFill>
              </a:rPr>
              <a:t>adicción</a:t>
            </a:r>
            <a:r>
              <a:rPr lang="en-US" sz="1400" b="1">
                <a:solidFill>
                  <a:schemeClr val="tx1">
                    <a:lumMod val="85000"/>
                    <a:lumOff val="15000"/>
                  </a:schemeClr>
                </a:solidFill>
              </a:rPr>
              <a:t> son </a:t>
            </a:r>
            <a:r>
              <a:rPr lang="en-US" sz="1400" b="1" err="1">
                <a:solidFill>
                  <a:schemeClr val="tx1">
                    <a:lumMod val="85000"/>
                    <a:lumOff val="15000"/>
                  </a:schemeClr>
                </a:solidFill>
              </a:rPr>
              <a:t>riesgos</a:t>
            </a:r>
            <a:r>
              <a:rPr lang="en-US" sz="1400" b="1">
                <a:solidFill>
                  <a:schemeClr val="tx1">
                    <a:lumMod val="85000"/>
                    <a:lumOff val="15000"/>
                  </a:schemeClr>
                </a:solidFill>
              </a:rPr>
              <a:t> </a:t>
            </a:r>
            <a:r>
              <a:rPr lang="en-US" sz="1400" b="1" err="1">
                <a:solidFill>
                  <a:schemeClr val="tx1">
                    <a:lumMod val="85000"/>
                    <a:lumOff val="15000"/>
                  </a:schemeClr>
                </a:solidFill>
              </a:rPr>
              <a:t>potenciales</a:t>
            </a:r>
            <a:r>
              <a:rPr lang="en-US" sz="1400" b="1">
                <a:solidFill>
                  <a:schemeClr val="tx1">
                    <a:lumMod val="85000"/>
                    <a:lumOff val="15000"/>
                  </a:schemeClr>
                </a:solidFill>
              </a:rPr>
              <a:t>. </a:t>
            </a:r>
          </a:p>
        </p:txBody>
      </p:sp>
      <p:sp>
        <p:nvSpPr>
          <p:cNvPr id="44" name="Rounded Rectangle 43"/>
          <p:cNvSpPr/>
          <p:nvPr/>
        </p:nvSpPr>
        <p:spPr>
          <a:xfrm>
            <a:off x="5341957"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300" b="1">
                <a:solidFill>
                  <a:schemeClr val="tx1">
                    <a:lumMod val="85000"/>
                    <a:lumOff val="15000"/>
                  </a:schemeClr>
                </a:solidFill>
              </a:rPr>
              <a:t>El jarabe para la </a:t>
            </a:r>
            <a:r>
              <a:rPr lang="en-US" sz="1300" b="1" err="1">
                <a:solidFill>
                  <a:schemeClr val="tx1">
                    <a:lumMod val="85000"/>
                    <a:lumOff val="15000"/>
                  </a:schemeClr>
                </a:solidFill>
              </a:rPr>
              <a:t>tos</a:t>
            </a:r>
            <a:r>
              <a:rPr lang="en-US" sz="1300" b="1">
                <a:solidFill>
                  <a:schemeClr val="tx1">
                    <a:lumMod val="85000"/>
                    <a:lumOff val="15000"/>
                  </a:schemeClr>
                </a:solidFill>
              </a:rPr>
              <a:t> se </a:t>
            </a:r>
            <a:r>
              <a:rPr lang="en-US" sz="1300" b="1" err="1">
                <a:solidFill>
                  <a:schemeClr val="tx1">
                    <a:lumMod val="85000"/>
                    <a:lumOff val="15000"/>
                  </a:schemeClr>
                </a:solidFill>
              </a:rPr>
              <a:t>convierte</a:t>
            </a:r>
            <a:r>
              <a:rPr lang="en-US" sz="1300" b="1">
                <a:solidFill>
                  <a:schemeClr val="tx1">
                    <a:lumMod val="85000"/>
                    <a:lumOff val="15000"/>
                  </a:schemeClr>
                </a:solidFill>
              </a:rPr>
              <a:t> en el </a:t>
            </a:r>
            <a:r>
              <a:rPr lang="en-US" sz="1300" b="1" err="1">
                <a:solidFill>
                  <a:schemeClr val="tx1">
                    <a:lumMod val="85000"/>
                    <a:lumOff val="15000"/>
                  </a:schemeClr>
                </a:solidFill>
              </a:rPr>
              <a:t>cuerpo</a:t>
            </a:r>
            <a:r>
              <a:rPr lang="en-US" sz="1300" b="1">
                <a:solidFill>
                  <a:schemeClr val="tx1">
                    <a:lumMod val="85000"/>
                    <a:lumOff val="15000"/>
                  </a:schemeClr>
                </a:solidFill>
              </a:rPr>
              <a:t> en </a:t>
            </a:r>
            <a:r>
              <a:rPr lang="en-US" sz="1300" b="1" err="1">
                <a:solidFill>
                  <a:schemeClr val="tx1">
                    <a:lumMod val="85000"/>
                    <a:lumOff val="15000"/>
                  </a:schemeClr>
                </a:solidFill>
              </a:rPr>
              <a:t>otra</a:t>
            </a:r>
            <a:r>
              <a:rPr lang="en-US" sz="1300" b="1">
                <a:solidFill>
                  <a:schemeClr val="tx1">
                    <a:lumMod val="85000"/>
                    <a:lumOff val="15000"/>
                  </a:schemeClr>
                </a:solidFill>
              </a:rPr>
              <a:t> </a:t>
            </a:r>
            <a:r>
              <a:rPr lang="en-US" sz="1300" b="1" err="1">
                <a:solidFill>
                  <a:schemeClr val="tx1">
                    <a:lumMod val="85000"/>
                    <a:lumOff val="15000"/>
                  </a:schemeClr>
                </a:solidFill>
              </a:rPr>
              <a:t>sustancia</a:t>
            </a:r>
            <a:r>
              <a:rPr lang="en-US" sz="1300" b="1">
                <a:solidFill>
                  <a:schemeClr val="tx1">
                    <a:lumMod val="85000"/>
                    <a:lumOff val="15000"/>
                  </a:schemeClr>
                </a:solidFill>
              </a:rPr>
              <a:t>, </a:t>
            </a:r>
            <a:r>
              <a:rPr lang="en-US" sz="1300" b="1" err="1">
                <a:solidFill>
                  <a:schemeClr val="tx1">
                    <a:lumMod val="85000"/>
                    <a:lumOff val="15000"/>
                  </a:schemeClr>
                </a:solidFill>
              </a:rPr>
              <a:t>resultando</a:t>
            </a:r>
            <a:r>
              <a:rPr lang="en-US" sz="1300" b="1">
                <a:solidFill>
                  <a:schemeClr val="tx1">
                    <a:lumMod val="85000"/>
                    <a:lumOff val="15000"/>
                  </a:schemeClr>
                </a:solidFill>
              </a:rPr>
              <a:t> en un </a:t>
            </a:r>
            <a:r>
              <a:rPr lang="en-US" sz="1300" b="1" err="1">
                <a:solidFill>
                  <a:schemeClr val="tx1">
                    <a:lumMod val="85000"/>
                    <a:lumOff val="15000"/>
                  </a:schemeClr>
                </a:solidFill>
              </a:rPr>
              <a:t>potencial</a:t>
            </a:r>
            <a:r>
              <a:rPr lang="en-US" sz="1300" b="1">
                <a:solidFill>
                  <a:schemeClr val="tx1">
                    <a:lumMod val="85000"/>
                    <a:lumOff val="15000"/>
                  </a:schemeClr>
                </a:solidFill>
              </a:rPr>
              <a:t> de </a:t>
            </a:r>
            <a:r>
              <a:rPr lang="en-US" sz="1300" b="1" err="1">
                <a:solidFill>
                  <a:schemeClr val="tx1">
                    <a:lumMod val="85000"/>
                    <a:lumOff val="15000"/>
                  </a:schemeClr>
                </a:solidFill>
              </a:rPr>
              <a:t>abuso</a:t>
            </a:r>
            <a:r>
              <a:rPr lang="en-US" sz="1300" b="1">
                <a:solidFill>
                  <a:schemeClr val="tx1">
                    <a:lumMod val="85000"/>
                    <a:lumOff val="15000"/>
                  </a:schemeClr>
                </a:solidFill>
              </a:rPr>
              <a:t>.</a:t>
            </a:r>
          </a:p>
        </p:txBody>
      </p:sp>
      <p:sp>
        <p:nvSpPr>
          <p:cNvPr id="45" name="Rounded Rectangle 44"/>
          <p:cNvSpPr/>
          <p:nvPr/>
        </p:nvSpPr>
        <p:spPr>
          <a:xfrm>
            <a:off x="6874508"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00" b="1" err="1">
                <a:solidFill>
                  <a:schemeClr val="tx1">
                    <a:lumMod val="85000"/>
                    <a:lumOff val="15000"/>
                  </a:schemeClr>
                </a:solidFill>
              </a:rPr>
              <a:t>Aunque</a:t>
            </a:r>
            <a:r>
              <a:rPr lang="en-US" sz="1300" b="1">
                <a:solidFill>
                  <a:schemeClr val="tx1">
                    <a:lumMod val="85000"/>
                    <a:lumOff val="15000"/>
                  </a:schemeClr>
                </a:solidFill>
              </a:rPr>
              <a:t> </a:t>
            </a:r>
            <a:r>
              <a:rPr lang="en-US" sz="1300" b="1" err="1">
                <a:solidFill>
                  <a:schemeClr val="tx1">
                    <a:lumMod val="85000"/>
                    <a:lumOff val="15000"/>
                  </a:schemeClr>
                </a:solidFill>
              </a:rPr>
              <a:t>dependencia</a:t>
            </a:r>
            <a:r>
              <a:rPr lang="en-US" sz="1300" b="1">
                <a:solidFill>
                  <a:schemeClr val="tx1">
                    <a:lumMod val="85000"/>
                    <a:lumOff val="15000"/>
                  </a:schemeClr>
                </a:solidFill>
              </a:rPr>
              <a:t> </a:t>
            </a:r>
            <a:r>
              <a:rPr lang="en-US" sz="1300" b="1" err="1">
                <a:solidFill>
                  <a:schemeClr val="tx1">
                    <a:lumMod val="85000"/>
                    <a:lumOff val="15000"/>
                  </a:schemeClr>
                </a:solidFill>
              </a:rPr>
              <a:t>física</a:t>
            </a:r>
            <a:r>
              <a:rPr lang="en-US" sz="1300" b="1">
                <a:solidFill>
                  <a:schemeClr val="tx1">
                    <a:lumMod val="85000"/>
                    <a:lumOff val="15000"/>
                  </a:schemeClr>
                </a:solidFill>
              </a:rPr>
              <a:t> no </a:t>
            </a:r>
            <a:r>
              <a:rPr lang="en-US" sz="1300" b="1" err="1">
                <a:solidFill>
                  <a:schemeClr val="tx1">
                    <a:lumMod val="85000"/>
                    <a:lumOff val="15000"/>
                  </a:schemeClr>
                </a:solidFill>
              </a:rPr>
              <a:t>resultara</a:t>
            </a:r>
            <a:r>
              <a:rPr lang="en-US" sz="1300" b="1">
                <a:solidFill>
                  <a:schemeClr val="tx1">
                    <a:lumMod val="85000"/>
                    <a:lumOff val="15000"/>
                  </a:schemeClr>
                </a:solidFill>
              </a:rPr>
              <a:t>, </a:t>
            </a:r>
            <a:r>
              <a:rPr lang="en-US" sz="1300" b="1" err="1">
                <a:solidFill>
                  <a:schemeClr val="tx1">
                    <a:lumMod val="85000"/>
                    <a:lumOff val="15000"/>
                  </a:schemeClr>
                </a:solidFill>
              </a:rPr>
              <a:t>síntomas</a:t>
            </a:r>
            <a:r>
              <a:rPr lang="en-US" sz="1300" b="1">
                <a:solidFill>
                  <a:schemeClr val="tx1">
                    <a:lumMod val="85000"/>
                    <a:lumOff val="15000"/>
                  </a:schemeClr>
                </a:solidFill>
              </a:rPr>
              <a:t> </a:t>
            </a:r>
            <a:r>
              <a:rPr lang="en-US" sz="1300" b="1" err="1">
                <a:solidFill>
                  <a:schemeClr val="tx1">
                    <a:lumMod val="85000"/>
                    <a:lumOff val="15000"/>
                  </a:schemeClr>
                </a:solidFill>
              </a:rPr>
              <a:t>físicos</a:t>
            </a:r>
            <a:r>
              <a:rPr lang="en-US" sz="1300" b="1">
                <a:solidFill>
                  <a:schemeClr val="tx1">
                    <a:lumMod val="85000"/>
                    <a:lumOff val="15000"/>
                  </a:schemeClr>
                </a:solidFill>
              </a:rPr>
              <a:t> de </a:t>
            </a:r>
            <a:r>
              <a:rPr lang="en-US" sz="1300" b="1" err="1">
                <a:solidFill>
                  <a:schemeClr val="tx1">
                    <a:lumMod val="85000"/>
                    <a:lumOff val="15000"/>
                  </a:schemeClr>
                </a:solidFill>
              </a:rPr>
              <a:t>abstinencia</a:t>
            </a:r>
            <a:r>
              <a:rPr lang="en-US" sz="1300" b="1">
                <a:solidFill>
                  <a:schemeClr val="tx1">
                    <a:lumMod val="85000"/>
                    <a:lumOff val="15000"/>
                  </a:schemeClr>
                </a:solidFill>
              </a:rPr>
              <a:t> </a:t>
            </a:r>
            <a:r>
              <a:rPr lang="en-US" sz="1300" b="1" err="1">
                <a:solidFill>
                  <a:schemeClr val="tx1">
                    <a:lumMod val="85000"/>
                    <a:lumOff val="15000"/>
                  </a:schemeClr>
                </a:solidFill>
              </a:rPr>
              <a:t>pueden</a:t>
            </a:r>
            <a:r>
              <a:rPr lang="en-US" sz="1300" b="1">
                <a:solidFill>
                  <a:schemeClr val="tx1">
                    <a:lumMod val="85000"/>
                    <a:lumOff val="15000"/>
                  </a:schemeClr>
                </a:solidFill>
              </a:rPr>
              <a:t> </a:t>
            </a:r>
            <a:r>
              <a:rPr lang="en-US" sz="1300" b="1" err="1">
                <a:solidFill>
                  <a:schemeClr val="tx1">
                    <a:lumMod val="85000"/>
                    <a:lumOff val="15000"/>
                  </a:schemeClr>
                </a:solidFill>
              </a:rPr>
              <a:t>resultar</a:t>
            </a:r>
            <a:r>
              <a:rPr lang="en-US" sz="1300" b="1">
                <a:solidFill>
                  <a:schemeClr val="tx1">
                    <a:lumMod val="85000"/>
                    <a:lumOff val="15000"/>
                  </a:schemeClr>
                </a:solidFill>
              </a:rPr>
              <a:t>.</a:t>
            </a:r>
            <a:r>
              <a:rPr lang="en-US" sz="1400" b="1">
                <a:solidFill>
                  <a:schemeClr val="tx1">
                    <a:lumMod val="85000"/>
                    <a:lumOff val="15000"/>
                  </a:schemeClr>
                </a:solidFill>
              </a:rPr>
              <a:t> </a:t>
            </a:r>
          </a:p>
        </p:txBody>
      </p:sp>
      <p:sp>
        <p:nvSpPr>
          <p:cNvPr id="46" name="TextBox 45"/>
          <p:cNvSpPr txBox="1"/>
          <p:nvPr/>
        </p:nvSpPr>
        <p:spPr>
          <a:xfrm>
            <a:off x="846668" y="4627874"/>
            <a:ext cx="3141455" cy="830997"/>
          </a:xfrm>
          <a:prstGeom prst="rect">
            <a:avLst/>
          </a:prstGeom>
          <a:noFill/>
          <a:ln>
            <a:solidFill>
              <a:schemeClr val="tx1"/>
            </a:solidFill>
          </a:ln>
        </p:spPr>
        <p:txBody>
          <a:bodyPr wrap="square" rtlCol="0">
            <a:spAutoFit/>
          </a:bodyPr>
          <a:lstStyle/>
          <a:p>
            <a:r>
              <a:rPr lang="en-US" sz="1600" b="1"/>
              <a:t>Poor Man’s PCP, </a:t>
            </a:r>
            <a:r>
              <a:rPr lang="en-US" sz="1600" b="1" err="1"/>
              <a:t>Robo</a:t>
            </a:r>
            <a:r>
              <a:rPr lang="en-US" sz="1600" b="1"/>
              <a:t>-tripping, </a:t>
            </a:r>
            <a:r>
              <a:rPr lang="en-US" sz="1600" b="1" err="1"/>
              <a:t>Tussing</a:t>
            </a:r>
            <a:r>
              <a:rPr lang="en-US" sz="1600" b="1"/>
              <a:t>, </a:t>
            </a:r>
            <a:r>
              <a:rPr lang="en-US" sz="1600" b="1" err="1"/>
              <a:t>VitaminD</a:t>
            </a:r>
            <a:r>
              <a:rPr lang="en-US" sz="1600" b="1"/>
              <a:t>, Orange crush, Juice </a:t>
            </a:r>
          </a:p>
        </p:txBody>
      </p:sp>
      <p:sp>
        <p:nvSpPr>
          <p:cNvPr id="50" name="Rectangle 4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a:t>
            </a:r>
            <a:r>
              <a:rPr lang="en-US" sz="4000" b="1" err="1"/>
              <a:t>Qué</a:t>
            </a:r>
            <a:r>
              <a:rPr lang="en-US" sz="4000" b="1"/>
              <a:t> </a:t>
            </a:r>
            <a:r>
              <a:rPr lang="en-US" sz="4000" b="1" err="1"/>
              <a:t>es</a:t>
            </a:r>
            <a:r>
              <a:rPr lang="en-US" sz="4000" b="1"/>
              <a:t> el jarabe para la </a:t>
            </a:r>
            <a:r>
              <a:rPr lang="en-US" sz="4000" b="1" err="1"/>
              <a:t>tos</a:t>
            </a:r>
            <a:r>
              <a:rPr lang="en-US" sz="4000" b="1"/>
              <a:t>?</a:t>
            </a:r>
          </a:p>
        </p:txBody>
      </p:sp>
      <p:sp>
        <p:nvSpPr>
          <p:cNvPr id="2" name="Rectangle 1"/>
          <p:cNvSpPr/>
          <p:nvPr/>
        </p:nvSpPr>
        <p:spPr>
          <a:xfrm>
            <a:off x="276133" y="6385882"/>
            <a:ext cx="4572000" cy="307777"/>
          </a:xfrm>
          <a:prstGeom prst="rect">
            <a:avLst/>
          </a:prstGeom>
        </p:spPr>
        <p:txBody>
          <a:bodyPr>
            <a:spAutoFit/>
          </a:bodyPr>
          <a:lstStyle/>
          <a:p>
            <a:r>
              <a:rPr lang="en-US" sz="1400">
                <a:solidFill>
                  <a:schemeClr val="bg1"/>
                </a:solidFill>
              </a:rPr>
              <a:t>Cough and Cold Medicine Abuse. </a:t>
            </a:r>
            <a:r>
              <a:rPr lang="en-US" sz="1400" i="1">
                <a:solidFill>
                  <a:schemeClr val="bg1"/>
                </a:solidFill>
              </a:rPr>
              <a:t>NIDA</a:t>
            </a:r>
            <a:r>
              <a:rPr lang="en-US" sz="1400">
                <a:solidFill>
                  <a:schemeClr val="bg1"/>
                </a:solidFill>
              </a:rPr>
              <a:t>, NIH; May 2014.</a:t>
            </a:r>
          </a:p>
        </p:txBody>
      </p:sp>
    </p:spTree>
    <p:extLst>
      <p:ext uri="{BB962C8B-B14F-4D97-AF65-F5344CB8AC3E}">
        <p14:creationId xmlns:p14="http://schemas.microsoft.com/office/powerpoint/2010/main" val="67422568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350" b="1" err="1"/>
              <a:t>Estadísticas</a:t>
            </a:r>
            <a:r>
              <a:rPr lang="en-US" sz="3350" b="1"/>
              <a:t> </a:t>
            </a:r>
            <a:r>
              <a:rPr lang="en-US" sz="3350" b="1" err="1"/>
              <a:t>sobre</a:t>
            </a:r>
            <a:r>
              <a:rPr lang="en-US" sz="3350" b="1"/>
              <a:t> el </a:t>
            </a:r>
            <a:r>
              <a:rPr lang="en-US" sz="3350" b="1" err="1"/>
              <a:t>abuso</a:t>
            </a:r>
            <a:r>
              <a:rPr lang="en-US" sz="3350" b="1"/>
              <a:t> del jarabe para la </a:t>
            </a:r>
            <a:r>
              <a:rPr lang="en-US" sz="3350" b="1" err="1"/>
              <a:t>tos</a:t>
            </a:r>
            <a:endParaRPr lang="en-US" sz="3350" b="1"/>
          </a:p>
        </p:txBody>
      </p:sp>
      <p:graphicFrame>
        <p:nvGraphicFramePr>
          <p:cNvPr id="2" name="Diagram 1"/>
          <p:cNvGraphicFramePr/>
          <p:nvPr>
            <p:extLst>
              <p:ext uri="{D42A27DB-BD31-4B8C-83A1-F6EECF244321}">
                <p14:modId xmlns:p14="http://schemas.microsoft.com/office/powerpoint/2010/main" val="2203394634"/>
              </p:ext>
            </p:extLst>
          </p:nvPr>
        </p:nvGraphicFramePr>
        <p:xfrm>
          <a:off x="-653953" y="1396999"/>
          <a:ext cx="9675289" cy="518222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Rectangle 2"/>
          <p:cNvSpPr/>
          <p:nvPr/>
        </p:nvSpPr>
        <p:spPr>
          <a:xfrm>
            <a:off x="193040" y="6627167"/>
            <a:ext cx="6360160" cy="276999"/>
          </a:xfrm>
          <a:prstGeom prst="rect">
            <a:avLst/>
          </a:prstGeom>
        </p:spPr>
        <p:txBody>
          <a:bodyPr wrap="square">
            <a:spAutoFit/>
          </a:bodyPr>
          <a:lstStyle/>
          <a:p>
            <a:r>
              <a:rPr lang="en-US" sz="1200" err="1"/>
              <a:t>Lautieri</a:t>
            </a:r>
            <a:r>
              <a:rPr lang="en-US" sz="1200"/>
              <a:t>, Amanda. Dextromethorphan Abuse. </a:t>
            </a:r>
            <a:r>
              <a:rPr lang="en-US" sz="1200" i="1"/>
              <a:t>DrugAbuse.com</a:t>
            </a:r>
            <a:r>
              <a:rPr lang="en-US" sz="1200"/>
              <a:t>, 29 Jan. 2016.</a:t>
            </a:r>
          </a:p>
        </p:txBody>
      </p:sp>
    </p:spTree>
    <p:extLst>
      <p:ext uri="{BB962C8B-B14F-4D97-AF65-F5344CB8AC3E}">
        <p14:creationId xmlns:p14="http://schemas.microsoft.com/office/powerpoint/2010/main" val="146021817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 name="Group 4"/>
          <p:cNvGrpSpPr>
            <a:grpSpLocks noChangeAspect="1"/>
          </p:cNvGrpSpPr>
          <p:nvPr/>
        </p:nvGrpSpPr>
        <p:grpSpPr bwMode="auto">
          <a:xfrm>
            <a:off x="-19595" y="5604033"/>
            <a:ext cx="9168828" cy="1253967"/>
            <a:chOff x="1392" y="1936"/>
            <a:chExt cx="4896" cy="448"/>
          </a:xfrm>
        </p:grpSpPr>
        <p:sp>
          <p:nvSpPr>
            <p:cNvPr id="187" name="Rectangle 5"/>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Rectangle 6"/>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Rectangle 7"/>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Rectangle 8"/>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 name="Rectangle 9"/>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 name="Rectangle 10"/>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 name="Rectangle 11"/>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2"/>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3"/>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2" name="Group 51"/>
          <p:cNvGrpSpPr>
            <a:grpSpLocks noChangeAspect="1"/>
          </p:cNvGrpSpPr>
          <p:nvPr/>
        </p:nvGrpSpPr>
        <p:grpSpPr bwMode="auto">
          <a:xfrm>
            <a:off x="6646551" y="4938440"/>
            <a:ext cx="1948259" cy="1035131"/>
            <a:chOff x="2291" y="1337"/>
            <a:chExt cx="3098" cy="1646"/>
          </a:xfrm>
        </p:grpSpPr>
        <p:sp>
          <p:nvSpPr>
            <p:cNvPr id="5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6" name="Group 95"/>
          <p:cNvGrpSpPr>
            <a:grpSpLocks noChangeAspect="1"/>
          </p:cNvGrpSpPr>
          <p:nvPr/>
        </p:nvGrpSpPr>
        <p:grpSpPr bwMode="auto">
          <a:xfrm>
            <a:off x="645452" y="4938060"/>
            <a:ext cx="1948259" cy="1035131"/>
            <a:chOff x="2291" y="1337"/>
            <a:chExt cx="3098" cy="1646"/>
          </a:xfrm>
        </p:grpSpPr>
        <p:sp>
          <p:nvSpPr>
            <p:cNvPr id="97"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0" name="Group 139"/>
          <p:cNvGrpSpPr>
            <a:grpSpLocks noChangeAspect="1"/>
          </p:cNvGrpSpPr>
          <p:nvPr/>
        </p:nvGrpSpPr>
        <p:grpSpPr bwMode="auto">
          <a:xfrm>
            <a:off x="3646001" y="4938060"/>
            <a:ext cx="1948259" cy="1035131"/>
            <a:chOff x="2291" y="1337"/>
            <a:chExt cx="3098" cy="1646"/>
          </a:xfrm>
        </p:grpSpPr>
        <p:sp>
          <p:nvSpPr>
            <p:cNvPr id="141"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96" name="TextBox 195"/>
          <p:cNvSpPr txBox="1"/>
          <p:nvPr/>
        </p:nvSpPr>
        <p:spPr>
          <a:xfrm>
            <a:off x="429994" y="1819402"/>
            <a:ext cx="2118011" cy="2723823"/>
          </a:xfrm>
          <a:prstGeom prst="rect">
            <a:avLst/>
          </a:prstGeom>
          <a:noFill/>
        </p:spPr>
        <p:txBody>
          <a:bodyPr wrap="square" rtlCol="0">
            <a:spAutoFit/>
          </a:bodyPr>
          <a:lstStyle/>
          <a:p>
            <a:pPr algn="ctr"/>
            <a:r>
              <a:rPr lang="es-ES_tradnl" sz="2400" dirty="0"/>
              <a:t>Los medicamentos  recetados son seguros porque son recetados por doctores.</a:t>
            </a:r>
          </a:p>
          <a:p>
            <a:endParaRPr lang="en-US" sz="1350" dirty="0"/>
          </a:p>
          <a:p>
            <a:endParaRPr lang="en-US" sz="1350" dirty="0"/>
          </a:p>
        </p:txBody>
      </p:sp>
      <p:sp>
        <p:nvSpPr>
          <p:cNvPr id="197" name="TextBox 196"/>
          <p:cNvSpPr txBox="1"/>
          <p:nvPr/>
        </p:nvSpPr>
        <p:spPr>
          <a:xfrm>
            <a:off x="2902962" y="1738610"/>
            <a:ext cx="3166995" cy="2885405"/>
          </a:xfrm>
          <a:prstGeom prst="rect">
            <a:avLst/>
          </a:prstGeom>
          <a:noFill/>
        </p:spPr>
        <p:txBody>
          <a:bodyPr wrap="square" rtlCol="0">
            <a:spAutoFit/>
          </a:bodyPr>
          <a:lstStyle/>
          <a:p>
            <a:pPr algn="ctr"/>
            <a:r>
              <a:rPr lang="es-ES_tradnl" sz="2400" dirty="0"/>
              <a:t>No hay problema con tomar medicamentos estimulantes, como por ejemplo </a:t>
            </a:r>
            <a:r>
              <a:rPr lang="es-ES_tradnl" sz="2400" dirty="0" err="1"/>
              <a:t>Adderall</a:t>
            </a:r>
            <a:r>
              <a:rPr lang="es-ES_tradnl" sz="2400" dirty="0"/>
              <a:t> o </a:t>
            </a:r>
            <a:r>
              <a:rPr lang="es-ES_tradnl" sz="2400" dirty="0" err="1"/>
              <a:t>Ritalin</a:t>
            </a:r>
            <a:r>
              <a:rPr lang="es-ES_tradnl" sz="2400" dirty="0"/>
              <a:t>, para la concentración prestados de un amigo.</a:t>
            </a:r>
            <a:endParaRPr lang="es-ES_tradnl" sz="1350" dirty="0"/>
          </a:p>
          <a:p>
            <a:endParaRPr lang="en-US" sz="1350" dirty="0"/>
          </a:p>
        </p:txBody>
      </p:sp>
      <p:sp>
        <p:nvSpPr>
          <p:cNvPr id="198" name="TextBox 197"/>
          <p:cNvSpPr txBox="1"/>
          <p:nvPr/>
        </p:nvSpPr>
        <p:spPr>
          <a:xfrm>
            <a:off x="6424914" y="999948"/>
            <a:ext cx="2476199" cy="4362733"/>
          </a:xfrm>
          <a:prstGeom prst="rect">
            <a:avLst/>
          </a:prstGeom>
          <a:noFill/>
        </p:spPr>
        <p:txBody>
          <a:bodyPr wrap="square" rtlCol="0">
            <a:spAutoFit/>
          </a:bodyPr>
          <a:lstStyle/>
          <a:p>
            <a:endParaRPr lang="en-US" sz="2400" dirty="0"/>
          </a:p>
          <a:p>
            <a:r>
              <a:rPr lang="es-ES_tradnl" sz="2400" dirty="0"/>
              <a:t>El consumo de alcohol en los menores de edad y el uso de marihuana son ilegales, pero el compartir de medicamentos  recetados es legal.</a:t>
            </a:r>
          </a:p>
          <a:p>
            <a:endParaRPr lang="en-US" sz="2400" dirty="0"/>
          </a:p>
          <a:p>
            <a:endParaRPr lang="en-US" sz="1350" dirty="0"/>
          </a:p>
        </p:txBody>
      </p:sp>
      <p:sp>
        <p:nvSpPr>
          <p:cNvPr id="184" name="Rectangle 183"/>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a:t>
            </a:r>
            <a:r>
              <a:rPr lang="en-US" sz="4000" b="1" err="1"/>
              <a:t>Cierto</a:t>
            </a:r>
            <a:r>
              <a:rPr lang="en-US" sz="4000" b="1"/>
              <a:t> o </a:t>
            </a:r>
            <a:r>
              <a:rPr lang="en-US" sz="4000" b="1" err="1"/>
              <a:t>falso</a:t>
            </a:r>
            <a:r>
              <a:rPr lang="en-US" sz="4000" b="1"/>
              <a:t>?</a:t>
            </a:r>
          </a:p>
        </p:txBody>
      </p:sp>
    </p:spTree>
    <p:extLst>
      <p:ext uri="{BB962C8B-B14F-4D97-AF65-F5344CB8AC3E}">
        <p14:creationId xmlns:p14="http://schemas.microsoft.com/office/powerpoint/2010/main" val="378356085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a:t>¿</a:t>
            </a:r>
            <a:r>
              <a:rPr lang="en-US" sz="4000" err="1"/>
              <a:t>Cuáles</a:t>
            </a:r>
            <a:r>
              <a:rPr lang="en-US" sz="4000"/>
              <a:t> son los </a:t>
            </a:r>
            <a:r>
              <a:rPr lang="en-US" sz="4000" err="1"/>
              <a:t>efectos</a:t>
            </a:r>
            <a:r>
              <a:rPr lang="en-US" sz="4000"/>
              <a:t> </a:t>
            </a:r>
            <a:r>
              <a:rPr lang="en-US" sz="4000" err="1"/>
              <a:t>físicos</a:t>
            </a:r>
            <a:r>
              <a:rPr lang="en-US" sz="4000"/>
              <a:t>?</a:t>
            </a:r>
          </a:p>
        </p:txBody>
      </p:sp>
      <p:grpSp>
        <p:nvGrpSpPr>
          <p:cNvPr id="88" name="Group 87"/>
          <p:cNvGrpSpPr/>
          <p:nvPr/>
        </p:nvGrpSpPr>
        <p:grpSpPr>
          <a:xfrm>
            <a:off x="-213155" y="4864613"/>
            <a:ext cx="9144000" cy="1997278"/>
            <a:chOff x="-284206" y="4194963"/>
            <a:chExt cx="12192000" cy="2663037"/>
          </a:xfrm>
        </p:grpSpPr>
        <p:sp>
          <p:nvSpPr>
            <p:cNvPr id="37" name="Freeform 8"/>
            <p:cNvSpPr>
              <a:spLocks/>
            </p:cNvSpPr>
            <p:nvPr/>
          </p:nvSpPr>
          <p:spPr bwMode="auto">
            <a:xfrm>
              <a:off x="-284206" y="4194963"/>
              <a:ext cx="12192000" cy="2663037"/>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4"/>
            <p:cNvSpPr>
              <a:spLocks/>
            </p:cNvSpPr>
            <p:nvPr/>
          </p:nvSpPr>
          <p:spPr bwMode="auto">
            <a:xfrm>
              <a:off x="9915045"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5"/>
            <p:cNvSpPr>
              <a:spLocks/>
            </p:cNvSpPr>
            <p:nvPr/>
          </p:nvSpPr>
          <p:spPr bwMode="auto">
            <a:xfrm>
              <a:off x="9915045"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6"/>
            <p:cNvSpPr>
              <a:spLocks/>
            </p:cNvSpPr>
            <p:nvPr/>
          </p:nvSpPr>
          <p:spPr bwMode="auto">
            <a:xfrm>
              <a:off x="8366136" y="4756556"/>
              <a:ext cx="1277171" cy="597825"/>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7"/>
            <p:cNvSpPr>
              <a:spLocks/>
            </p:cNvSpPr>
            <p:nvPr/>
          </p:nvSpPr>
          <p:spPr bwMode="auto">
            <a:xfrm>
              <a:off x="8366136" y="5535539"/>
              <a:ext cx="1277171" cy="597825"/>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8"/>
            <p:cNvSpPr>
              <a:spLocks/>
            </p:cNvSpPr>
            <p:nvPr/>
          </p:nvSpPr>
          <p:spPr bwMode="auto">
            <a:xfrm>
              <a:off x="6826284"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29"/>
            <p:cNvSpPr>
              <a:spLocks/>
            </p:cNvSpPr>
            <p:nvPr/>
          </p:nvSpPr>
          <p:spPr bwMode="auto">
            <a:xfrm>
              <a:off x="6826284" y="5535539"/>
              <a:ext cx="1268113" cy="597825"/>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
            <p:cNvSpPr>
              <a:spLocks/>
            </p:cNvSpPr>
            <p:nvPr/>
          </p:nvSpPr>
          <p:spPr bwMode="auto">
            <a:xfrm>
              <a:off x="5286433"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1"/>
            <p:cNvSpPr>
              <a:spLocks/>
            </p:cNvSpPr>
            <p:nvPr/>
          </p:nvSpPr>
          <p:spPr bwMode="auto">
            <a:xfrm>
              <a:off x="5286433"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2"/>
            <p:cNvSpPr>
              <a:spLocks/>
            </p:cNvSpPr>
            <p:nvPr/>
          </p:nvSpPr>
          <p:spPr bwMode="auto">
            <a:xfrm>
              <a:off x="3746582"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3"/>
            <p:cNvSpPr>
              <a:spLocks/>
            </p:cNvSpPr>
            <p:nvPr/>
          </p:nvSpPr>
          <p:spPr bwMode="auto">
            <a:xfrm>
              <a:off x="3746582"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4"/>
            <p:cNvSpPr>
              <a:spLocks/>
            </p:cNvSpPr>
            <p:nvPr/>
          </p:nvSpPr>
          <p:spPr bwMode="auto">
            <a:xfrm>
              <a:off x="2206730"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5"/>
            <p:cNvSpPr>
              <a:spLocks/>
            </p:cNvSpPr>
            <p:nvPr/>
          </p:nvSpPr>
          <p:spPr bwMode="auto">
            <a:xfrm>
              <a:off x="2206730"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6"/>
            <p:cNvSpPr>
              <a:spLocks/>
            </p:cNvSpPr>
            <p:nvPr/>
          </p:nvSpPr>
          <p:spPr bwMode="auto">
            <a:xfrm>
              <a:off x="938617" y="4756556"/>
              <a:ext cx="1005432" cy="1376808"/>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Rectangle 23"/>
            <p:cNvSpPr>
              <a:spLocks noChangeArrowheads="1"/>
            </p:cNvSpPr>
            <p:nvPr/>
          </p:nvSpPr>
          <p:spPr bwMode="auto">
            <a:xfrm>
              <a:off x="2091612" y="6457582"/>
              <a:ext cx="9091546" cy="1038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p:cNvGrpSpPr/>
          <p:nvPr/>
        </p:nvGrpSpPr>
        <p:grpSpPr>
          <a:xfrm>
            <a:off x="1700330" y="5410730"/>
            <a:ext cx="867314" cy="907684"/>
            <a:chOff x="2399767" y="469557"/>
            <a:chExt cx="1156419" cy="1210245"/>
          </a:xfrm>
        </p:grpSpPr>
        <p:sp>
          <p:nvSpPr>
            <p:cNvPr id="54" name="Oval 53"/>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Freeform 58"/>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2" name="Group 61"/>
          <p:cNvGrpSpPr/>
          <p:nvPr/>
        </p:nvGrpSpPr>
        <p:grpSpPr>
          <a:xfrm>
            <a:off x="2857700" y="5410730"/>
            <a:ext cx="867314" cy="907684"/>
            <a:chOff x="2399767" y="469557"/>
            <a:chExt cx="1156419" cy="1210245"/>
          </a:xfrm>
        </p:grpSpPr>
        <p:sp>
          <p:nvSpPr>
            <p:cNvPr id="63" name="Oval 62"/>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4" name="Freeform 63"/>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5" name="Group 64"/>
          <p:cNvGrpSpPr/>
          <p:nvPr/>
        </p:nvGrpSpPr>
        <p:grpSpPr>
          <a:xfrm>
            <a:off x="4015070" y="5410730"/>
            <a:ext cx="867314" cy="907684"/>
            <a:chOff x="2399767" y="469557"/>
            <a:chExt cx="1156419" cy="1210245"/>
          </a:xfrm>
        </p:grpSpPr>
        <p:sp>
          <p:nvSpPr>
            <p:cNvPr id="66" name="Oval 65"/>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66"/>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8" name="Group 67"/>
          <p:cNvGrpSpPr/>
          <p:nvPr/>
        </p:nvGrpSpPr>
        <p:grpSpPr>
          <a:xfrm>
            <a:off x="5172440" y="5410730"/>
            <a:ext cx="867314" cy="907684"/>
            <a:chOff x="2399767" y="469557"/>
            <a:chExt cx="1156419" cy="1210245"/>
          </a:xfrm>
        </p:grpSpPr>
        <p:sp>
          <p:nvSpPr>
            <p:cNvPr id="69" name="Oval 68"/>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Freeform 69"/>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1" name="Group 70"/>
          <p:cNvGrpSpPr/>
          <p:nvPr/>
        </p:nvGrpSpPr>
        <p:grpSpPr>
          <a:xfrm>
            <a:off x="6329810" y="5410730"/>
            <a:ext cx="867314" cy="907684"/>
            <a:chOff x="2399767" y="469557"/>
            <a:chExt cx="1156419" cy="1210245"/>
          </a:xfrm>
        </p:grpSpPr>
        <p:sp>
          <p:nvSpPr>
            <p:cNvPr id="72" name="Oval 71"/>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3" name="Freeform 72"/>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4" name="Group 73"/>
          <p:cNvGrpSpPr/>
          <p:nvPr/>
        </p:nvGrpSpPr>
        <p:grpSpPr>
          <a:xfrm>
            <a:off x="7487181" y="5410730"/>
            <a:ext cx="867314" cy="907684"/>
            <a:chOff x="2399767" y="469557"/>
            <a:chExt cx="1156419" cy="1210245"/>
          </a:xfrm>
        </p:grpSpPr>
        <p:sp>
          <p:nvSpPr>
            <p:cNvPr id="75" name="Oval 74"/>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6" name="Freeform 75"/>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79" name="Oval Callout 78"/>
          <p:cNvSpPr/>
          <p:nvPr/>
        </p:nvSpPr>
        <p:spPr>
          <a:xfrm>
            <a:off x="4505519" y="2667873"/>
            <a:ext cx="1965518" cy="2018216"/>
          </a:xfrm>
          <a:prstGeom prst="wedgeEllipseCallout">
            <a:avLst>
              <a:gd name="adj1" fmla="val 1706"/>
              <a:gd name="adj2" fmla="val 6218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err="1">
                <a:solidFill>
                  <a:schemeClr val="tx1">
                    <a:lumMod val="85000"/>
                    <a:lumOff val="15000"/>
                  </a:schemeClr>
                </a:solidFill>
              </a:rPr>
              <a:t>Latidos</a:t>
            </a:r>
            <a:r>
              <a:rPr lang="en-US" sz="2200" b="1">
                <a:solidFill>
                  <a:schemeClr val="tx1">
                    <a:lumMod val="85000"/>
                    <a:lumOff val="15000"/>
                  </a:schemeClr>
                </a:solidFill>
              </a:rPr>
              <a:t> del </a:t>
            </a:r>
            <a:r>
              <a:rPr lang="en-US" sz="2200" b="1" err="1">
                <a:solidFill>
                  <a:schemeClr val="tx1">
                    <a:lumMod val="85000"/>
                    <a:lumOff val="15000"/>
                  </a:schemeClr>
                </a:solidFill>
              </a:rPr>
              <a:t>corazón</a:t>
            </a:r>
            <a:r>
              <a:rPr lang="en-US" sz="2200" b="1">
                <a:solidFill>
                  <a:schemeClr val="tx1">
                    <a:lumMod val="85000"/>
                    <a:lumOff val="15000"/>
                  </a:schemeClr>
                </a:solidFill>
              </a:rPr>
              <a:t> </a:t>
            </a:r>
            <a:r>
              <a:rPr lang="en-US" sz="2200" b="1" err="1">
                <a:solidFill>
                  <a:schemeClr val="tx1">
                    <a:lumMod val="85000"/>
                    <a:lumOff val="15000"/>
                  </a:schemeClr>
                </a:solidFill>
              </a:rPr>
              <a:t>muy</a:t>
            </a:r>
            <a:r>
              <a:rPr lang="en-US" sz="2200" b="1">
                <a:solidFill>
                  <a:schemeClr val="tx1">
                    <a:lumMod val="85000"/>
                    <a:lumOff val="15000"/>
                  </a:schemeClr>
                </a:solidFill>
              </a:rPr>
              <a:t> </a:t>
            </a:r>
            <a:r>
              <a:rPr lang="en-US" sz="2200" b="1" err="1">
                <a:solidFill>
                  <a:schemeClr val="tx1">
                    <a:lumMod val="85000"/>
                    <a:lumOff val="15000"/>
                  </a:schemeClr>
                </a:solidFill>
              </a:rPr>
              <a:t>rápidos</a:t>
            </a:r>
            <a:endParaRPr lang="en-US" sz="2200" b="1">
              <a:solidFill>
                <a:schemeClr val="tx1">
                  <a:lumMod val="85000"/>
                  <a:lumOff val="15000"/>
                </a:schemeClr>
              </a:solidFill>
            </a:endParaRPr>
          </a:p>
        </p:txBody>
      </p:sp>
      <p:sp>
        <p:nvSpPr>
          <p:cNvPr id="80" name="Oval Callout 79"/>
          <p:cNvSpPr/>
          <p:nvPr/>
        </p:nvSpPr>
        <p:spPr>
          <a:xfrm>
            <a:off x="1883763" y="2585931"/>
            <a:ext cx="1965518" cy="2018216"/>
          </a:xfrm>
          <a:prstGeom prst="wedgeEllipseCallout">
            <a:avLst>
              <a:gd name="adj1" fmla="val 16703"/>
              <a:gd name="adj2" fmla="val 6062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err="1">
                <a:solidFill>
                  <a:schemeClr val="tx1">
                    <a:lumMod val="85000"/>
                    <a:lumOff val="15000"/>
                  </a:schemeClr>
                </a:solidFill>
              </a:rPr>
              <a:t>Mareos</a:t>
            </a:r>
            <a:endParaRPr lang="en-US" sz="1350" b="1">
              <a:solidFill>
                <a:schemeClr val="tx1">
                  <a:lumMod val="85000"/>
                  <a:lumOff val="15000"/>
                </a:schemeClr>
              </a:solidFill>
            </a:endParaRPr>
          </a:p>
        </p:txBody>
      </p:sp>
      <p:sp>
        <p:nvSpPr>
          <p:cNvPr id="81" name="Oval Callout 80"/>
          <p:cNvSpPr/>
          <p:nvPr/>
        </p:nvSpPr>
        <p:spPr>
          <a:xfrm>
            <a:off x="0" y="1315599"/>
            <a:ext cx="2262734" cy="2018216"/>
          </a:xfrm>
          <a:prstGeom prst="wedgeEllipseCallout">
            <a:avLst>
              <a:gd name="adj1" fmla="val 48528"/>
              <a:gd name="adj2" fmla="val 12459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err="1">
                <a:solidFill>
                  <a:schemeClr val="tx1">
                    <a:lumMod val="85000"/>
                    <a:lumOff val="15000"/>
                  </a:schemeClr>
                </a:solidFill>
              </a:rPr>
              <a:t>Dificultad</a:t>
            </a:r>
            <a:r>
              <a:rPr lang="en-US" sz="2400" b="1">
                <a:solidFill>
                  <a:schemeClr val="tx1">
                    <a:lumMod val="85000"/>
                    <a:lumOff val="15000"/>
                  </a:schemeClr>
                </a:solidFill>
              </a:rPr>
              <a:t> </a:t>
            </a:r>
            <a:r>
              <a:rPr lang="en-US" sz="2400" b="1" err="1">
                <a:solidFill>
                  <a:schemeClr val="tx1">
                    <a:lumMod val="85000"/>
                    <a:lumOff val="15000"/>
                  </a:schemeClr>
                </a:solidFill>
              </a:rPr>
              <a:t>para</a:t>
            </a:r>
            <a:r>
              <a:rPr lang="en-US" sz="2400" b="1">
                <a:solidFill>
                  <a:schemeClr val="tx1">
                    <a:lumMod val="85000"/>
                    <a:lumOff val="15000"/>
                  </a:schemeClr>
                </a:solidFill>
              </a:rPr>
              <a:t> </a:t>
            </a:r>
            <a:r>
              <a:rPr lang="en-US" sz="2400" b="1" err="1">
                <a:solidFill>
                  <a:schemeClr val="tx1">
                    <a:lumMod val="85000"/>
                    <a:lumOff val="15000"/>
                  </a:schemeClr>
                </a:solidFill>
              </a:rPr>
              <a:t>caminar</a:t>
            </a:r>
            <a:r>
              <a:rPr lang="en-US" sz="2400" b="1">
                <a:solidFill>
                  <a:schemeClr val="tx1">
                    <a:lumMod val="85000"/>
                    <a:lumOff val="15000"/>
                  </a:schemeClr>
                </a:solidFill>
              </a:rPr>
              <a:t> o </a:t>
            </a:r>
            <a:r>
              <a:rPr lang="en-US" sz="2400" b="1" err="1">
                <a:solidFill>
                  <a:schemeClr val="tx1">
                    <a:lumMod val="85000"/>
                    <a:lumOff val="15000"/>
                  </a:schemeClr>
                </a:solidFill>
              </a:rPr>
              <a:t>caminando</a:t>
            </a:r>
            <a:r>
              <a:rPr lang="en-US" sz="2400" b="1">
                <a:solidFill>
                  <a:schemeClr val="tx1">
                    <a:lumMod val="85000"/>
                    <a:lumOff val="15000"/>
                  </a:schemeClr>
                </a:solidFill>
              </a:rPr>
              <a:t> </a:t>
            </a:r>
            <a:r>
              <a:rPr lang="en-US" sz="2400" b="1" err="1">
                <a:solidFill>
                  <a:schemeClr val="tx1">
                    <a:lumMod val="85000"/>
                    <a:lumOff val="15000"/>
                  </a:schemeClr>
                </a:solidFill>
              </a:rPr>
              <a:t>rígido</a:t>
            </a:r>
            <a:endParaRPr lang="en-US" sz="2400" b="1">
              <a:solidFill>
                <a:schemeClr val="tx1">
                  <a:lumMod val="85000"/>
                  <a:lumOff val="15000"/>
                </a:schemeClr>
              </a:solidFill>
            </a:endParaRPr>
          </a:p>
        </p:txBody>
      </p:sp>
      <p:sp>
        <p:nvSpPr>
          <p:cNvPr id="84" name="Oval Callout 83"/>
          <p:cNvSpPr/>
          <p:nvPr/>
        </p:nvSpPr>
        <p:spPr>
          <a:xfrm>
            <a:off x="2866522" y="898132"/>
            <a:ext cx="2508269" cy="2018216"/>
          </a:xfrm>
          <a:prstGeom prst="wedgeEllipseCallout">
            <a:avLst>
              <a:gd name="adj1" fmla="val 16099"/>
              <a:gd name="adj2" fmla="val 1421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err="1">
                <a:solidFill>
                  <a:schemeClr val="tx1">
                    <a:lumMod val="85000"/>
                    <a:lumOff val="15000"/>
                  </a:schemeClr>
                </a:solidFill>
              </a:rPr>
              <a:t>Visión</a:t>
            </a:r>
            <a:r>
              <a:rPr lang="en-US" sz="2400" b="1">
                <a:solidFill>
                  <a:schemeClr val="tx1">
                    <a:lumMod val="85000"/>
                    <a:lumOff val="15000"/>
                  </a:schemeClr>
                </a:solidFill>
              </a:rPr>
              <a:t> </a:t>
            </a:r>
            <a:r>
              <a:rPr lang="en-US" sz="2400" b="1" err="1">
                <a:solidFill>
                  <a:schemeClr val="tx1">
                    <a:lumMod val="85000"/>
                    <a:lumOff val="15000"/>
                  </a:schemeClr>
                </a:solidFill>
              </a:rPr>
              <a:t>borrosa</a:t>
            </a:r>
            <a:endParaRPr lang="en-US" sz="2400" b="1">
              <a:solidFill>
                <a:schemeClr val="tx1">
                  <a:lumMod val="85000"/>
                  <a:lumOff val="15000"/>
                </a:schemeClr>
              </a:solidFill>
            </a:endParaRPr>
          </a:p>
        </p:txBody>
      </p:sp>
      <p:sp>
        <p:nvSpPr>
          <p:cNvPr id="85" name="Oval Callout 84"/>
          <p:cNvSpPr/>
          <p:nvPr/>
        </p:nvSpPr>
        <p:spPr>
          <a:xfrm>
            <a:off x="7006512" y="2585931"/>
            <a:ext cx="2130307" cy="1237786"/>
          </a:xfrm>
          <a:prstGeom prst="wedgeEllipseCallout">
            <a:avLst>
              <a:gd name="adj1" fmla="val -2099"/>
              <a:gd name="adj2" fmla="val 14475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lgn="ctr"/>
            <a:r>
              <a:rPr lang="en-US" sz="2000" b="1" err="1">
                <a:solidFill>
                  <a:schemeClr val="tx1">
                    <a:lumMod val="85000"/>
                    <a:lumOff val="15000"/>
                  </a:schemeClr>
                </a:solidFill>
              </a:rPr>
              <a:t>Habla</a:t>
            </a:r>
            <a:r>
              <a:rPr lang="en-US" sz="2000" b="1">
                <a:solidFill>
                  <a:schemeClr val="tx1">
                    <a:lumMod val="85000"/>
                    <a:lumOff val="15000"/>
                  </a:schemeClr>
                </a:solidFill>
              </a:rPr>
              <a:t> </a:t>
            </a:r>
            <a:r>
              <a:rPr lang="en-US" sz="2000" b="1" err="1">
                <a:solidFill>
                  <a:schemeClr val="tx1">
                    <a:lumMod val="85000"/>
                    <a:lumOff val="15000"/>
                  </a:schemeClr>
                </a:solidFill>
              </a:rPr>
              <a:t>arrastrado</a:t>
            </a:r>
            <a:endParaRPr lang="en-US" sz="2000" b="1">
              <a:solidFill>
                <a:schemeClr val="tx1">
                  <a:lumMod val="85000"/>
                  <a:lumOff val="15000"/>
                </a:schemeClr>
              </a:solidFill>
            </a:endParaRPr>
          </a:p>
        </p:txBody>
      </p:sp>
      <p:sp>
        <p:nvSpPr>
          <p:cNvPr id="52" name="Oval Callout 51"/>
          <p:cNvSpPr/>
          <p:nvPr/>
        </p:nvSpPr>
        <p:spPr>
          <a:xfrm>
            <a:off x="5602152" y="898132"/>
            <a:ext cx="1965518" cy="2018216"/>
          </a:xfrm>
          <a:prstGeom prst="wedgeEllipseCallout">
            <a:avLst>
              <a:gd name="adj1" fmla="val 18171"/>
              <a:gd name="adj2" fmla="val 148169"/>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err="1">
                <a:solidFill>
                  <a:schemeClr val="tx1">
                    <a:lumMod val="85000"/>
                    <a:lumOff val="15000"/>
                  </a:schemeClr>
                </a:solidFill>
              </a:rPr>
              <a:t>Erupción</a:t>
            </a:r>
            <a:endParaRPr lang="en-US" sz="1350" b="1">
              <a:solidFill>
                <a:schemeClr val="tx1">
                  <a:lumMod val="85000"/>
                  <a:lumOff val="15000"/>
                </a:schemeClr>
              </a:solidFill>
            </a:endParaRPr>
          </a:p>
        </p:txBody>
      </p:sp>
      <p:sp>
        <p:nvSpPr>
          <p:cNvPr id="3" name="Rectangle 2"/>
          <p:cNvSpPr/>
          <p:nvPr/>
        </p:nvSpPr>
        <p:spPr>
          <a:xfrm>
            <a:off x="1241211" y="6356730"/>
            <a:ext cx="6915481" cy="461665"/>
          </a:xfrm>
          <a:prstGeom prst="rect">
            <a:avLst/>
          </a:prstGeom>
        </p:spPr>
        <p:txBody>
          <a:bodyPr wrap="square">
            <a:spAutoFit/>
          </a:bodyPr>
          <a:lstStyle/>
          <a:p>
            <a:r>
              <a:rPr lang="en-US" sz="1200"/>
              <a:t>Dextromethorphan. </a:t>
            </a:r>
            <a:r>
              <a:rPr lang="en-US" sz="1200" i="1"/>
              <a:t>Drugs and Human Performance FACT SHEETS - Dextromethorphan</a:t>
            </a:r>
            <a:r>
              <a:rPr lang="en-US" sz="1200"/>
              <a:t>, National Highway Traffic Safety Administration.</a:t>
            </a:r>
          </a:p>
        </p:txBody>
      </p:sp>
    </p:spTree>
    <p:extLst>
      <p:ext uri="{BB962C8B-B14F-4D97-AF65-F5344CB8AC3E}">
        <p14:creationId xmlns:p14="http://schemas.microsoft.com/office/powerpoint/2010/main" val="3457239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0"/>
                                        </p:tgtEl>
                                        <p:attrNameLst>
                                          <p:attrName>style.visibility</p:attrName>
                                        </p:attrNameLst>
                                      </p:cBhvr>
                                      <p:to>
                                        <p:strVal val="visible"/>
                                      </p:to>
                                    </p:set>
                                    <p:animEffect transition="in" filter="fade">
                                      <p:cBhvr>
                                        <p:cTn id="11" dur="500"/>
                                        <p:tgtEl>
                                          <p:spTgt spid="8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4"/>
                                        </p:tgtEl>
                                        <p:attrNameLst>
                                          <p:attrName>style.visibility</p:attrName>
                                        </p:attrNameLst>
                                      </p:cBhvr>
                                      <p:to>
                                        <p:strVal val="visible"/>
                                      </p:to>
                                    </p:set>
                                    <p:animEffect transition="in" filter="fade">
                                      <p:cBhvr>
                                        <p:cTn id="15" dur="500"/>
                                        <p:tgtEl>
                                          <p:spTgt spid="8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500"/>
                                        <p:tgtEl>
                                          <p:spTgt spid="7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500"/>
                                        <p:tgtEl>
                                          <p:spTgt spid="5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0" grpId="0" animBg="1"/>
      <p:bldP spid="81" grpId="0" animBg="1"/>
      <p:bldP spid="84" grpId="0" animBg="1"/>
      <p:bldP spid="85" grpId="0" animBg="1"/>
      <p:bldP spid="52"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s-ES_tradnl" sz="4000" dirty="0"/>
              <a:t>¿Cuáles son los efectos psicológicos?</a:t>
            </a:r>
          </a:p>
        </p:txBody>
      </p:sp>
      <p:grpSp>
        <p:nvGrpSpPr>
          <p:cNvPr id="88" name="Group 87"/>
          <p:cNvGrpSpPr/>
          <p:nvPr/>
        </p:nvGrpSpPr>
        <p:grpSpPr>
          <a:xfrm>
            <a:off x="-213155" y="4864613"/>
            <a:ext cx="9144000" cy="1997278"/>
            <a:chOff x="-284206" y="4194963"/>
            <a:chExt cx="12192000" cy="2663037"/>
          </a:xfrm>
        </p:grpSpPr>
        <p:sp>
          <p:nvSpPr>
            <p:cNvPr id="37" name="Freeform 8"/>
            <p:cNvSpPr>
              <a:spLocks/>
            </p:cNvSpPr>
            <p:nvPr/>
          </p:nvSpPr>
          <p:spPr bwMode="auto">
            <a:xfrm>
              <a:off x="-284206" y="4194963"/>
              <a:ext cx="12192000" cy="2663037"/>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4"/>
            <p:cNvSpPr>
              <a:spLocks/>
            </p:cNvSpPr>
            <p:nvPr/>
          </p:nvSpPr>
          <p:spPr bwMode="auto">
            <a:xfrm>
              <a:off x="9915045"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5"/>
            <p:cNvSpPr>
              <a:spLocks/>
            </p:cNvSpPr>
            <p:nvPr/>
          </p:nvSpPr>
          <p:spPr bwMode="auto">
            <a:xfrm>
              <a:off x="9915045"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6"/>
            <p:cNvSpPr>
              <a:spLocks/>
            </p:cNvSpPr>
            <p:nvPr/>
          </p:nvSpPr>
          <p:spPr bwMode="auto">
            <a:xfrm>
              <a:off x="8366136" y="4756556"/>
              <a:ext cx="1277171" cy="597825"/>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7"/>
            <p:cNvSpPr>
              <a:spLocks/>
            </p:cNvSpPr>
            <p:nvPr/>
          </p:nvSpPr>
          <p:spPr bwMode="auto">
            <a:xfrm>
              <a:off x="8366136" y="5535539"/>
              <a:ext cx="1277171" cy="597825"/>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8"/>
            <p:cNvSpPr>
              <a:spLocks/>
            </p:cNvSpPr>
            <p:nvPr/>
          </p:nvSpPr>
          <p:spPr bwMode="auto">
            <a:xfrm>
              <a:off x="6826284"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29"/>
            <p:cNvSpPr>
              <a:spLocks/>
            </p:cNvSpPr>
            <p:nvPr/>
          </p:nvSpPr>
          <p:spPr bwMode="auto">
            <a:xfrm>
              <a:off x="6826284" y="5535539"/>
              <a:ext cx="1268113" cy="597825"/>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
            <p:cNvSpPr>
              <a:spLocks/>
            </p:cNvSpPr>
            <p:nvPr/>
          </p:nvSpPr>
          <p:spPr bwMode="auto">
            <a:xfrm>
              <a:off x="5286433"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1"/>
            <p:cNvSpPr>
              <a:spLocks/>
            </p:cNvSpPr>
            <p:nvPr/>
          </p:nvSpPr>
          <p:spPr bwMode="auto">
            <a:xfrm>
              <a:off x="5286433"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2"/>
            <p:cNvSpPr>
              <a:spLocks/>
            </p:cNvSpPr>
            <p:nvPr/>
          </p:nvSpPr>
          <p:spPr bwMode="auto">
            <a:xfrm>
              <a:off x="3746582"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3"/>
            <p:cNvSpPr>
              <a:spLocks/>
            </p:cNvSpPr>
            <p:nvPr/>
          </p:nvSpPr>
          <p:spPr bwMode="auto">
            <a:xfrm>
              <a:off x="3746582"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4"/>
            <p:cNvSpPr>
              <a:spLocks/>
            </p:cNvSpPr>
            <p:nvPr/>
          </p:nvSpPr>
          <p:spPr bwMode="auto">
            <a:xfrm>
              <a:off x="2206730"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5"/>
            <p:cNvSpPr>
              <a:spLocks/>
            </p:cNvSpPr>
            <p:nvPr/>
          </p:nvSpPr>
          <p:spPr bwMode="auto">
            <a:xfrm>
              <a:off x="2206730"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6"/>
            <p:cNvSpPr>
              <a:spLocks/>
            </p:cNvSpPr>
            <p:nvPr/>
          </p:nvSpPr>
          <p:spPr bwMode="auto">
            <a:xfrm>
              <a:off x="938617" y="4756556"/>
              <a:ext cx="1005432" cy="1376808"/>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Rectangle 23"/>
            <p:cNvSpPr>
              <a:spLocks noChangeArrowheads="1"/>
            </p:cNvSpPr>
            <p:nvPr/>
          </p:nvSpPr>
          <p:spPr bwMode="auto">
            <a:xfrm>
              <a:off x="2091612" y="6457582"/>
              <a:ext cx="9091546" cy="1038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p:cNvGrpSpPr/>
          <p:nvPr/>
        </p:nvGrpSpPr>
        <p:grpSpPr>
          <a:xfrm>
            <a:off x="1700330" y="5410730"/>
            <a:ext cx="867314" cy="907684"/>
            <a:chOff x="2399767" y="469557"/>
            <a:chExt cx="1156419" cy="1210245"/>
          </a:xfrm>
        </p:grpSpPr>
        <p:sp>
          <p:nvSpPr>
            <p:cNvPr id="54" name="Oval 53"/>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Freeform 58"/>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2" name="Group 61"/>
          <p:cNvGrpSpPr/>
          <p:nvPr/>
        </p:nvGrpSpPr>
        <p:grpSpPr>
          <a:xfrm>
            <a:off x="2857700" y="5410730"/>
            <a:ext cx="867314" cy="907684"/>
            <a:chOff x="2399767" y="469557"/>
            <a:chExt cx="1156419" cy="1210245"/>
          </a:xfrm>
        </p:grpSpPr>
        <p:sp>
          <p:nvSpPr>
            <p:cNvPr id="63" name="Oval 62"/>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4" name="Freeform 63"/>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5" name="Group 64"/>
          <p:cNvGrpSpPr/>
          <p:nvPr/>
        </p:nvGrpSpPr>
        <p:grpSpPr>
          <a:xfrm>
            <a:off x="4015070" y="5410730"/>
            <a:ext cx="867314" cy="907684"/>
            <a:chOff x="2399767" y="469557"/>
            <a:chExt cx="1156419" cy="1210245"/>
          </a:xfrm>
        </p:grpSpPr>
        <p:sp>
          <p:nvSpPr>
            <p:cNvPr id="66" name="Oval 65"/>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66"/>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8" name="Group 67"/>
          <p:cNvGrpSpPr/>
          <p:nvPr/>
        </p:nvGrpSpPr>
        <p:grpSpPr>
          <a:xfrm>
            <a:off x="5172440" y="5410730"/>
            <a:ext cx="867314" cy="907684"/>
            <a:chOff x="2399767" y="469557"/>
            <a:chExt cx="1156419" cy="1210245"/>
          </a:xfrm>
        </p:grpSpPr>
        <p:sp>
          <p:nvSpPr>
            <p:cNvPr id="69" name="Oval 68"/>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Freeform 69"/>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1" name="Group 70"/>
          <p:cNvGrpSpPr/>
          <p:nvPr/>
        </p:nvGrpSpPr>
        <p:grpSpPr>
          <a:xfrm>
            <a:off x="6329810" y="5410730"/>
            <a:ext cx="867314" cy="907684"/>
            <a:chOff x="2399767" y="469557"/>
            <a:chExt cx="1156419" cy="1210245"/>
          </a:xfrm>
        </p:grpSpPr>
        <p:sp>
          <p:nvSpPr>
            <p:cNvPr id="72" name="Oval 71"/>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3" name="Freeform 72"/>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4" name="Group 73"/>
          <p:cNvGrpSpPr/>
          <p:nvPr/>
        </p:nvGrpSpPr>
        <p:grpSpPr>
          <a:xfrm>
            <a:off x="7487181" y="5410730"/>
            <a:ext cx="867314" cy="907684"/>
            <a:chOff x="2399767" y="469557"/>
            <a:chExt cx="1156419" cy="1210245"/>
          </a:xfrm>
        </p:grpSpPr>
        <p:sp>
          <p:nvSpPr>
            <p:cNvPr id="75" name="Oval 74"/>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6" name="Freeform 75"/>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79" name="Oval Callout 78"/>
          <p:cNvSpPr/>
          <p:nvPr/>
        </p:nvSpPr>
        <p:spPr>
          <a:xfrm>
            <a:off x="4550001" y="2811637"/>
            <a:ext cx="2112192" cy="2018216"/>
          </a:xfrm>
          <a:prstGeom prst="wedgeEllipseCallout">
            <a:avLst>
              <a:gd name="adj1" fmla="val 1706"/>
              <a:gd name="adj2" fmla="val 6218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err="1">
                <a:solidFill>
                  <a:schemeClr val="tx1">
                    <a:lumMod val="85000"/>
                    <a:lumOff val="15000"/>
                  </a:schemeClr>
                </a:solidFill>
              </a:rPr>
              <a:t>Disociación</a:t>
            </a:r>
            <a:r>
              <a:rPr lang="en-US" sz="2000" b="1">
                <a:solidFill>
                  <a:schemeClr val="tx1">
                    <a:lumMod val="85000"/>
                    <a:lumOff val="15000"/>
                  </a:schemeClr>
                </a:solidFill>
              </a:rPr>
              <a:t> del </a:t>
            </a:r>
            <a:r>
              <a:rPr lang="en-US" sz="2000" b="1" err="1">
                <a:solidFill>
                  <a:schemeClr val="tx1">
                    <a:lumMod val="85000"/>
                    <a:lumOff val="15000"/>
                  </a:schemeClr>
                </a:solidFill>
              </a:rPr>
              <a:t>cuerpo</a:t>
            </a:r>
            <a:endParaRPr lang="en-US" sz="2000" b="1">
              <a:solidFill>
                <a:schemeClr val="tx1">
                  <a:lumMod val="85000"/>
                  <a:lumOff val="15000"/>
                </a:schemeClr>
              </a:solidFill>
            </a:endParaRPr>
          </a:p>
          <a:p>
            <a:pPr algn="ctr"/>
            <a:endParaRPr lang="en-US" sz="1350" b="1">
              <a:solidFill>
                <a:schemeClr val="tx1">
                  <a:lumMod val="85000"/>
                  <a:lumOff val="15000"/>
                </a:schemeClr>
              </a:solidFill>
            </a:endParaRPr>
          </a:p>
        </p:txBody>
      </p:sp>
      <p:sp>
        <p:nvSpPr>
          <p:cNvPr id="80" name="Oval Callout 79"/>
          <p:cNvSpPr/>
          <p:nvPr/>
        </p:nvSpPr>
        <p:spPr>
          <a:xfrm>
            <a:off x="1973766" y="3624146"/>
            <a:ext cx="1875515" cy="980000"/>
          </a:xfrm>
          <a:prstGeom prst="wedgeEllipseCallout">
            <a:avLst>
              <a:gd name="adj1" fmla="val 16703"/>
              <a:gd name="adj2" fmla="val 6062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err="1">
                <a:solidFill>
                  <a:schemeClr val="tx1">
                    <a:lumMod val="85000"/>
                    <a:lumOff val="15000"/>
                  </a:schemeClr>
                </a:solidFill>
              </a:rPr>
              <a:t>Confusión</a:t>
            </a:r>
            <a:endParaRPr lang="en-US" sz="1350" b="1">
              <a:solidFill>
                <a:schemeClr val="tx1">
                  <a:lumMod val="85000"/>
                  <a:lumOff val="15000"/>
                </a:schemeClr>
              </a:solidFill>
            </a:endParaRPr>
          </a:p>
        </p:txBody>
      </p:sp>
      <p:sp>
        <p:nvSpPr>
          <p:cNvPr id="81" name="Oval Callout 80"/>
          <p:cNvSpPr/>
          <p:nvPr/>
        </p:nvSpPr>
        <p:spPr>
          <a:xfrm>
            <a:off x="203220" y="1404809"/>
            <a:ext cx="2436366" cy="2018216"/>
          </a:xfrm>
          <a:prstGeom prst="wedgeEllipseCallout">
            <a:avLst>
              <a:gd name="adj1" fmla="val 18778"/>
              <a:gd name="adj2" fmla="val 13619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err="1">
                <a:solidFill>
                  <a:schemeClr val="tx1">
                    <a:lumMod val="85000"/>
                    <a:lumOff val="15000"/>
                  </a:schemeClr>
                </a:solidFill>
              </a:rPr>
              <a:t>Alucinaciones</a:t>
            </a:r>
            <a:r>
              <a:rPr lang="en-US" sz="2000" b="1">
                <a:solidFill>
                  <a:schemeClr val="tx1">
                    <a:lumMod val="85000"/>
                    <a:lumOff val="15000"/>
                  </a:schemeClr>
                </a:solidFill>
              </a:rPr>
              <a:t> </a:t>
            </a:r>
            <a:r>
              <a:rPr lang="en-US" sz="2000" b="1" err="1">
                <a:solidFill>
                  <a:schemeClr val="tx1">
                    <a:lumMod val="85000"/>
                    <a:lumOff val="15000"/>
                  </a:schemeClr>
                </a:solidFill>
              </a:rPr>
              <a:t>auditivas</a:t>
            </a:r>
            <a:r>
              <a:rPr lang="en-US" sz="2000" b="1">
                <a:solidFill>
                  <a:schemeClr val="tx1">
                    <a:lumMod val="85000"/>
                    <a:lumOff val="15000"/>
                  </a:schemeClr>
                </a:solidFill>
              </a:rPr>
              <a:t> y </a:t>
            </a:r>
            <a:r>
              <a:rPr lang="en-US" sz="2000" b="1" err="1">
                <a:solidFill>
                  <a:schemeClr val="tx1">
                    <a:lumMod val="85000"/>
                    <a:lumOff val="15000"/>
                  </a:schemeClr>
                </a:solidFill>
              </a:rPr>
              <a:t>visuales</a:t>
            </a:r>
            <a:endParaRPr lang="en-US" sz="2000" b="1">
              <a:solidFill>
                <a:schemeClr val="tx1">
                  <a:lumMod val="85000"/>
                  <a:lumOff val="15000"/>
                </a:schemeClr>
              </a:solidFill>
            </a:endParaRPr>
          </a:p>
        </p:txBody>
      </p:sp>
      <p:sp>
        <p:nvSpPr>
          <p:cNvPr id="84" name="Oval Callout 83"/>
          <p:cNvSpPr/>
          <p:nvPr/>
        </p:nvSpPr>
        <p:spPr>
          <a:xfrm>
            <a:off x="2866522" y="898132"/>
            <a:ext cx="2508269" cy="2018216"/>
          </a:xfrm>
          <a:prstGeom prst="wedgeEllipseCallout">
            <a:avLst>
              <a:gd name="adj1" fmla="val 16099"/>
              <a:gd name="adj2" fmla="val 1421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2000" b="1" dirty="0">
                <a:solidFill>
                  <a:schemeClr val="tx1">
                    <a:lumMod val="85000"/>
                    <a:lumOff val="15000"/>
                  </a:schemeClr>
                </a:solidFill>
              </a:rPr>
              <a:t>Sientes como si estuvieras fundiéndose con objetos</a:t>
            </a:r>
          </a:p>
        </p:txBody>
      </p:sp>
      <p:sp>
        <p:nvSpPr>
          <p:cNvPr id="85" name="Oval Callout 84"/>
          <p:cNvSpPr/>
          <p:nvPr/>
        </p:nvSpPr>
        <p:spPr>
          <a:xfrm>
            <a:off x="7006512" y="2585931"/>
            <a:ext cx="2130307" cy="1237786"/>
          </a:xfrm>
          <a:prstGeom prst="wedgeEllipseCallout">
            <a:avLst>
              <a:gd name="adj1" fmla="val -2099"/>
              <a:gd name="adj2" fmla="val 14475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lgn="ctr"/>
            <a:r>
              <a:rPr lang="en-US" sz="2000" b="1" err="1">
                <a:solidFill>
                  <a:schemeClr val="tx1">
                    <a:lumMod val="85000"/>
                    <a:lumOff val="15000"/>
                  </a:schemeClr>
                </a:solidFill>
              </a:rPr>
              <a:t>Euforia</a:t>
            </a:r>
            <a:endParaRPr lang="en-US" sz="2000" b="1">
              <a:solidFill>
                <a:schemeClr val="tx1">
                  <a:lumMod val="85000"/>
                  <a:lumOff val="15000"/>
                </a:schemeClr>
              </a:solidFill>
            </a:endParaRPr>
          </a:p>
        </p:txBody>
      </p:sp>
      <p:sp>
        <p:nvSpPr>
          <p:cNvPr id="52" name="Oval Callout 51"/>
          <p:cNvSpPr/>
          <p:nvPr/>
        </p:nvSpPr>
        <p:spPr>
          <a:xfrm>
            <a:off x="5602152" y="898132"/>
            <a:ext cx="1965518" cy="2018216"/>
          </a:xfrm>
          <a:prstGeom prst="wedgeEllipseCallout">
            <a:avLst>
              <a:gd name="adj1" fmla="val 18171"/>
              <a:gd name="adj2" fmla="val 148169"/>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a:solidFill>
                  <a:schemeClr val="tx1">
                    <a:lumMod val="85000"/>
                    <a:lumOff val="15000"/>
                  </a:schemeClr>
                </a:solidFill>
              </a:rPr>
              <a:t>Sientes</a:t>
            </a:r>
            <a:r>
              <a:rPr lang="en-US" sz="2000" b="1" dirty="0">
                <a:solidFill>
                  <a:schemeClr val="tx1">
                    <a:lumMod val="85000"/>
                    <a:lumOff val="15000"/>
                  </a:schemeClr>
                </a:solidFill>
              </a:rPr>
              <a:t> solo o triste</a:t>
            </a:r>
          </a:p>
        </p:txBody>
      </p:sp>
      <p:sp>
        <p:nvSpPr>
          <p:cNvPr id="53" name="Rectangle 52"/>
          <p:cNvSpPr/>
          <p:nvPr/>
        </p:nvSpPr>
        <p:spPr>
          <a:xfrm>
            <a:off x="1241211" y="6356730"/>
            <a:ext cx="6915481" cy="461665"/>
          </a:xfrm>
          <a:prstGeom prst="rect">
            <a:avLst/>
          </a:prstGeom>
        </p:spPr>
        <p:txBody>
          <a:bodyPr wrap="square">
            <a:spAutoFit/>
          </a:bodyPr>
          <a:lstStyle/>
          <a:p>
            <a:r>
              <a:rPr lang="en-US" sz="1200"/>
              <a:t>Dextromethorphan. </a:t>
            </a:r>
            <a:r>
              <a:rPr lang="en-US" sz="1200" i="1"/>
              <a:t>Drugs and Human Performance FACT SHEETS - Dextromethorphan</a:t>
            </a:r>
            <a:r>
              <a:rPr lang="en-US" sz="1200"/>
              <a:t>, National Highway Traffic Safety Administration.</a:t>
            </a:r>
          </a:p>
        </p:txBody>
      </p:sp>
    </p:spTree>
    <p:extLst>
      <p:ext uri="{BB962C8B-B14F-4D97-AF65-F5344CB8AC3E}">
        <p14:creationId xmlns:p14="http://schemas.microsoft.com/office/powerpoint/2010/main" val="253040105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3686790" y="1828991"/>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450"/>
              <a:t>¿</a:t>
            </a:r>
            <a:r>
              <a:rPr lang="en-US" sz="3450" err="1"/>
              <a:t>Cuáles</a:t>
            </a:r>
            <a:r>
              <a:rPr lang="en-US" sz="3450"/>
              <a:t> son </a:t>
            </a:r>
            <a:r>
              <a:rPr lang="en-US" sz="3450" err="1"/>
              <a:t>los</a:t>
            </a:r>
            <a:r>
              <a:rPr lang="en-US" sz="3450"/>
              <a:t> </a:t>
            </a:r>
            <a:r>
              <a:rPr lang="en-US" sz="3450" err="1"/>
              <a:t>síntomas</a:t>
            </a:r>
            <a:r>
              <a:rPr lang="en-US" sz="3450"/>
              <a:t> </a:t>
            </a:r>
            <a:r>
              <a:rPr lang="en-US" sz="3450" err="1"/>
              <a:t>físicos</a:t>
            </a:r>
            <a:r>
              <a:rPr lang="en-US" sz="3450"/>
              <a:t> de </a:t>
            </a:r>
            <a:r>
              <a:rPr lang="en-US" sz="3450" err="1"/>
              <a:t>abstinencia</a:t>
            </a:r>
            <a:r>
              <a:rPr lang="en-US" sz="3450"/>
              <a:t>?</a:t>
            </a:r>
          </a:p>
        </p:txBody>
      </p:sp>
      <p:sp>
        <p:nvSpPr>
          <p:cNvPr id="52" name="Oval 51"/>
          <p:cNvSpPr/>
          <p:nvPr/>
        </p:nvSpPr>
        <p:spPr>
          <a:xfrm>
            <a:off x="297351" y="1951283"/>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err="1">
                <a:solidFill>
                  <a:schemeClr val="tx1">
                    <a:lumMod val="75000"/>
                    <a:lumOff val="25000"/>
                  </a:schemeClr>
                </a:solidFill>
              </a:rPr>
              <a:t>Inquietud</a:t>
            </a:r>
            <a:endParaRPr lang="en-US" sz="3200" b="1">
              <a:solidFill>
                <a:schemeClr val="tx1">
                  <a:lumMod val="75000"/>
                  <a:lumOff val="25000"/>
                </a:schemeClr>
              </a:solidFill>
            </a:endParaRPr>
          </a:p>
          <a:p>
            <a:pPr algn="ctr"/>
            <a:r>
              <a:rPr lang="en-US" sz="3200" b="1" err="1">
                <a:solidFill>
                  <a:schemeClr val="tx1">
                    <a:lumMod val="75000"/>
                    <a:lumOff val="25000"/>
                  </a:schemeClr>
                </a:solidFill>
              </a:rPr>
              <a:t>Insomnio</a:t>
            </a:r>
            <a:endParaRPr lang="en-US" sz="3200" b="1">
              <a:solidFill>
                <a:schemeClr val="tx1">
                  <a:lumMod val="75000"/>
                  <a:lumOff val="25000"/>
                </a:schemeClr>
              </a:solidFill>
            </a:endParaRPr>
          </a:p>
          <a:p>
            <a:pPr algn="ctr"/>
            <a:r>
              <a:rPr lang="en-US" sz="3200" b="1" err="1">
                <a:solidFill>
                  <a:schemeClr val="tx1">
                    <a:lumMod val="75000"/>
                    <a:lumOff val="25000"/>
                  </a:schemeClr>
                </a:solidFill>
              </a:rPr>
              <a:t>Depresión</a:t>
            </a:r>
            <a:endParaRPr lang="en-US" sz="3200" b="1">
              <a:solidFill>
                <a:schemeClr val="tx1">
                  <a:lumMod val="75000"/>
                  <a:lumOff val="25000"/>
                </a:schemeClr>
              </a:solidFill>
            </a:endParaRPr>
          </a:p>
          <a:p>
            <a:pPr algn="ctr"/>
            <a:r>
              <a:rPr lang="en-US" sz="3200" b="1" err="1">
                <a:solidFill>
                  <a:schemeClr val="tx1">
                    <a:lumMod val="75000"/>
                    <a:lumOff val="25000"/>
                  </a:schemeClr>
                </a:solidFill>
              </a:rPr>
              <a:t>Diarrea</a:t>
            </a:r>
            <a:endParaRPr lang="en-US" sz="3200" b="1">
              <a:solidFill>
                <a:schemeClr val="tx1">
                  <a:lumMod val="75000"/>
                  <a:lumOff val="25000"/>
                </a:schemeClr>
              </a:solidFill>
            </a:endParaRPr>
          </a:p>
        </p:txBody>
      </p:sp>
      <p:sp>
        <p:nvSpPr>
          <p:cNvPr id="2" name="Rectangle 1"/>
          <p:cNvSpPr/>
          <p:nvPr/>
        </p:nvSpPr>
        <p:spPr>
          <a:xfrm>
            <a:off x="5731957" y="2620553"/>
            <a:ext cx="2999447" cy="2862322"/>
          </a:xfrm>
          <a:prstGeom prst="rect">
            <a:avLst/>
          </a:prstGeom>
          <a:noFill/>
        </p:spPr>
        <p:txBody>
          <a:bodyPr wrap="square" lIns="91440" tIns="45720" rIns="91440" bIns="4572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r>
              <a:rPr lang="en-US" sz="3600" b="1" cap="none" spc="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NO hay </a:t>
            </a:r>
            <a:r>
              <a:rPr lang="en-US" sz="3600" b="1" cap="none" spc="0"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tratamiento</a:t>
            </a:r>
            <a:r>
              <a:rPr lang="en-US" sz="3600" b="1" cap="none" spc="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para </a:t>
            </a:r>
            <a:r>
              <a:rPr lang="en-US" sz="3600" b="1" cap="none" spc="0"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ayudar</a:t>
            </a:r>
            <a:r>
              <a:rPr lang="en-US" sz="3600" b="1" cap="none" spc="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con la </a:t>
            </a:r>
            <a:r>
              <a:rPr lang="en-US" sz="3600" b="1" cap="none" spc="0"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dependéncia</a:t>
            </a:r>
            <a:endParaRPr lang="en-US" sz="3600" b="1" cap="none" spc="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endParaRPr>
          </a:p>
        </p:txBody>
      </p:sp>
      <p:sp>
        <p:nvSpPr>
          <p:cNvPr id="3" name="Rectangle 2"/>
          <p:cNvSpPr/>
          <p:nvPr/>
        </p:nvSpPr>
        <p:spPr>
          <a:xfrm>
            <a:off x="255103" y="6409578"/>
            <a:ext cx="8138607" cy="276999"/>
          </a:xfrm>
          <a:prstGeom prst="rect">
            <a:avLst/>
          </a:prstGeom>
        </p:spPr>
        <p:txBody>
          <a:bodyPr wrap="square">
            <a:spAutoFit/>
          </a:bodyPr>
          <a:lstStyle/>
          <a:p>
            <a:r>
              <a:rPr lang="en-US" sz="1200"/>
              <a:t>Dextromethorphan (DXM) . </a:t>
            </a:r>
            <a:r>
              <a:rPr lang="en-US" sz="1200" i="1"/>
              <a:t>CESAR: Center for Substance Abuse Research</a:t>
            </a:r>
            <a:r>
              <a:rPr lang="en-US" sz="1200"/>
              <a:t>, University of Maryland.</a:t>
            </a:r>
          </a:p>
        </p:txBody>
      </p:sp>
    </p:spTree>
    <p:extLst>
      <p:ext uri="{BB962C8B-B14F-4D97-AF65-F5344CB8AC3E}">
        <p14:creationId xmlns:p14="http://schemas.microsoft.com/office/powerpoint/2010/main" val="383484153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 name="TextBox 333"/>
          <p:cNvSpPr txBox="1"/>
          <p:nvPr/>
        </p:nvSpPr>
        <p:spPr>
          <a:xfrm>
            <a:off x="185260" y="1259896"/>
            <a:ext cx="8951559" cy="2523768"/>
          </a:xfrm>
          <a:prstGeom prst="rect">
            <a:avLst/>
          </a:prstGeom>
          <a:noFill/>
        </p:spPr>
        <p:txBody>
          <a:bodyPr wrap="square" rtlCol="0">
            <a:spAutoFit/>
          </a:bodyPr>
          <a:lstStyle/>
          <a:p>
            <a:pPr marL="285750" indent="-285750">
              <a:buFont typeface="Arial" charset="0"/>
              <a:buChar char="•"/>
            </a:pPr>
            <a:r>
              <a:rPr lang="es-ES_tradnl"/>
              <a:t>Actúa en el sistema nervioso central y aumenta el umbral de la tos</a:t>
            </a:r>
          </a:p>
          <a:p>
            <a:pPr marL="285750" indent="-285750">
              <a:buFont typeface="Arial" charset="0"/>
              <a:buChar char="•"/>
            </a:pPr>
            <a:endParaRPr lang="es-ES_tradnl"/>
          </a:p>
          <a:p>
            <a:pPr marL="285750" indent="-285750">
              <a:buFont typeface="Arial" charset="0"/>
              <a:buChar char="•"/>
            </a:pPr>
            <a:r>
              <a:rPr lang="es-ES_tradnl"/>
              <a:t>Deja que la </a:t>
            </a:r>
            <a:r>
              <a:rPr lang="es-ES_tradnl" b="1"/>
              <a:t>dopamina</a:t>
            </a:r>
            <a:r>
              <a:rPr lang="es-ES_tradnl"/>
              <a:t> (un neurotransmisor, o sea un “mensajero químico” en el cerebro) permanece activada en el cerebro por más tiempo antes de ser reciclado</a:t>
            </a:r>
          </a:p>
          <a:p>
            <a:pPr marL="285750" indent="-285750">
              <a:buFont typeface="Arial" charset="0"/>
              <a:buChar char="•"/>
            </a:pPr>
            <a:endParaRPr lang="es-ES_tradnl"/>
          </a:p>
          <a:p>
            <a:pPr marL="285750" indent="-285750">
              <a:buFont typeface="Arial" charset="0"/>
              <a:buChar char="•"/>
            </a:pPr>
            <a:r>
              <a:rPr lang="es-ES_tradnl"/>
              <a:t>También puede aumentar la actividad de la </a:t>
            </a:r>
            <a:r>
              <a:rPr lang="es-ES_tradnl" b="1"/>
              <a:t>serotonina </a:t>
            </a:r>
            <a:r>
              <a:rPr lang="es-ES_tradnl"/>
              <a:t>(otro neurotransmisor). Niveles altos de dopamina y serotonina pueden causar sensaciones de euforia, distorsión de color/sonido, y alucinaciones ”extracorpóreas”.</a:t>
            </a:r>
          </a:p>
          <a:p>
            <a:endParaRPr lang="en-US" sz="140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500" b="1"/>
              <a:t>¿</a:t>
            </a:r>
            <a:r>
              <a:rPr lang="en-US" sz="3500" b="1" err="1"/>
              <a:t>Cómo</a:t>
            </a:r>
            <a:r>
              <a:rPr lang="en-US" sz="3500" b="1"/>
              <a:t> causa el </a:t>
            </a:r>
            <a:r>
              <a:rPr lang="en-US" sz="3500" b="1" err="1"/>
              <a:t>dextrometorfano</a:t>
            </a:r>
            <a:r>
              <a:rPr lang="en-US" sz="3500" b="1"/>
              <a:t> un </a:t>
            </a:r>
            <a:r>
              <a:rPr lang="en-US" sz="3500" b="1" err="1"/>
              <a:t>pasón</a:t>
            </a:r>
            <a:r>
              <a:rPr lang="en-US" sz="3500" b="1"/>
              <a:t>?</a:t>
            </a:r>
          </a:p>
        </p:txBody>
      </p:sp>
      <p:pic>
        <p:nvPicPr>
          <p:cNvPr id="2050" name="Picture 2" descr="Image result for cough syrup high "/>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8644" y="3740727"/>
            <a:ext cx="2776111" cy="2776111"/>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2052" name="Picture 4" descr="http://kndu.images.worldnow.com/images/24949096_SA.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82541" y="3775969"/>
            <a:ext cx="4202633" cy="2363981"/>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2" name="Rectangle 1"/>
          <p:cNvSpPr/>
          <p:nvPr/>
        </p:nvSpPr>
        <p:spPr>
          <a:xfrm>
            <a:off x="239039" y="6516838"/>
            <a:ext cx="7955280" cy="276999"/>
          </a:xfrm>
          <a:prstGeom prst="rect">
            <a:avLst/>
          </a:prstGeom>
        </p:spPr>
        <p:txBody>
          <a:bodyPr wrap="square">
            <a:spAutoFit/>
          </a:bodyPr>
          <a:lstStyle/>
          <a:p>
            <a:r>
              <a:rPr lang="en-US" sz="1200"/>
              <a:t>Dextromethorphan (DXM) . </a:t>
            </a:r>
            <a:r>
              <a:rPr lang="en-US" sz="1200" i="1"/>
              <a:t>CESAR: Center for Substance Abuse Research</a:t>
            </a:r>
            <a:r>
              <a:rPr lang="en-US" sz="1200"/>
              <a:t>, University of Maryland.</a:t>
            </a:r>
          </a:p>
        </p:txBody>
      </p:sp>
    </p:spTree>
    <p:extLst>
      <p:ext uri="{BB962C8B-B14F-4D97-AF65-F5344CB8AC3E}">
        <p14:creationId xmlns:p14="http://schemas.microsoft.com/office/powerpoint/2010/main" val="303676123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a:grpSpLocks noChangeAspect="1"/>
          </p:cNvGrpSpPr>
          <p:nvPr/>
        </p:nvGrpSpPr>
        <p:grpSpPr bwMode="auto">
          <a:xfrm>
            <a:off x="0" y="5387584"/>
            <a:ext cx="9168828" cy="1471410"/>
            <a:chOff x="1392" y="1936"/>
            <a:chExt cx="4896" cy="448"/>
          </a:xfrm>
        </p:grpSpPr>
        <p:sp>
          <p:nvSpPr>
            <p:cNvPr id="33" name="Rectangle 32"/>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Rectangle 3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4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 name="Group 48"/>
          <p:cNvGrpSpPr/>
          <p:nvPr/>
        </p:nvGrpSpPr>
        <p:grpSpPr>
          <a:xfrm>
            <a:off x="-1862777" y="1353890"/>
            <a:ext cx="11274406" cy="5402727"/>
            <a:chOff x="-2483703" y="1253598"/>
            <a:chExt cx="14173199" cy="6576364"/>
          </a:xfrm>
        </p:grpSpPr>
        <p:grpSp>
          <p:nvGrpSpPr>
            <p:cNvPr id="5" name="Group 4"/>
            <p:cNvGrpSpPr>
              <a:grpSpLocks noChangeAspect="1"/>
            </p:cNvGrpSpPr>
            <p:nvPr/>
          </p:nvGrpSpPr>
          <p:grpSpPr bwMode="auto">
            <a:xfrm>
              <a:off x="-2483703" y="1253598"/>
              <a:ext cx="14173199" cy="6576364"/>
              <a:chOff x="2443" y="1491"/>
              <a:chExt cx="2750" cy="1276"/>
            </a:xfrm>
          </p:grpSpPr>
          <p:sp>
            <p:nvSpPr>
              <p:cNvPr id="1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9" name="Freeform 39"/>
            <p:cNvSpPr>
              <a:spLocks/>
            </p:cNvSpPr>
            <p:nvPr/>
          </p:nvSpPr>
          <p:spPr bwMode="auto">
            <a:xfrm>
              <a:off x="-761658" y="3718894"/>
              <a:ext cx="115657" cy="944529"/>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Rectangle 23"/>
            <p:cNvSpPr>
              <a:spLocks noChangeArrowheads="1"/>
            </p:cNvSpPr>
            <p:nvPr/>
          </p:nvSpPr>
          <p:spPr bwMode="auto">
            <a:xfrm>
              <a:off x="1081611" y="4233161"/>
              <a:ext cx="9891189" cy="2058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Rounded Rectangle 30"/>
          <p:cNvSpPr/>
          <p:nvPr/>
        </p:nvSpPr>
        <p:spPr>
          <a:xfrm>
            <a:off x="328013" y="1866088"/>
            <a:ext cx="1840303" cy="1994212"/>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600" b="1">
                <a:solidFill>
                  <a:schemeClr val="tx1">
                    <a:lumMod val="85000"/>
                    <a:lumOff val="15000"/>
                  </a:schemeClr>
                </a:solidFill>
              </a:rPr>
              <a:t>Una </a:t>
            </a:r>
            <a:r>
              <a:rPr lang="en-US" sz="1600" b="1" err="1">
                <a:solidFill>
                  <a:schemeClr val="tx1">
                    <a:lumMod val="85000"/>
                    <a:lumOff val="15000"/>
                  </a:schemeClr>
                </a:solidFill>
              </a:rPr>
              <a:t>mezcla</a:t>
            </a:r>
            <a:r>
              <a:rPr lang="en-US" sz="1600" b="1">
                <a:solidFill>
                  <a:schemeClr val="tx1">
                    <a:lumMod val="85000"/>
                    <a:lumOff val="15000"/>
                  </a:schemeClr>
                </a:solidFill>
              </a:rPr>
              <a:t> de jarabe para la </a:t>
            </a:r>
            <a:r>
              <a:rPr lang="en-US" sz="1600" b="1" err="1">
                <a:solidFill>
                  <a:schemeClr val="tx1">
                    <a:lumMod val="85000"/>
                    <a:lumOff val="15000"/>
                  </a:schemeClr>
                </a:solidFill>
              </a:rPr>
              <a:t>tos</a:t>
            </a:r>
            <a:r>
              <a:rPr lang="en-US" sz="1600" b="1">
                <a:solidFill>
                  <a:schemeClr val="tx1">
                    <a:lumMod val="85000"/>
                    <a:lumOff val="15000"/>
                  </a:schemeClr>
                </a:solidFill>
              </a:rPr>
              <a:t> </a:t>
            </a:r>
            <a:r>
              <a:rPr lang="en-US" sz="1600" b="1" err="1">
                <a:solidFill>
                  <a:schemeClr val="tx1">
                    <a:lumMod val="85000"/>
                    <a:lumOff val="15000"/>
                  </a:schemeClr>
                </a:solidFill>
              </a:rPr>
              <a:t>recetado</a:t>
            </a:r>
            <a:r>
              <a:rPr lang="en-US" sz="1600" b="1">
                <a:solidFill>
                  <a:schemeClr val="tx1">
                    <a:lumMod val="85000"/>
                    <a:lumOff val="15000"/>
                  </a:schemeClr>
                </a:solidFill>
              </a:rPr>
              <a:t> de base de </a:t>
            </a:r>
            <a:r>
              <a:rPr lang="en-US" sz="1600" b="1" err="1">
                <a:solidFill>
                  <a:schemeClr val="tx1">
                    <a:lumMod val="85000"/>
                    <a:lumOff val="15000"/>
                  </a:schemeClr>
                </a:solidFill>
              </a:rPr>
              <a:t>codeína</a:t>
            </a:r>
            <a:r>
              <a:rPr lang="en-US" sz="1600" b="1">
                <a:solidFill>
                  <a:schemeClr val="tx1">
                    <a:lumMod val="85000"/>
                    <a:lumOff val="15000"/>
                  </a:schemeClr>
                </a:solidFill>
              </a:rPr>
              <a:t>, soda, y a </a:t>
            </a:r>
            <a:r>
              <a:rPr lang="en-US" sz="1600" b="1" err="1">
                <a:solidFill>
                  <a:schemeClr val="tx1">
                    <a:lumMod val="85000"/>
                    <a:lumOff val="15000"/>
                  </a:schemeClr>
                </a:solidFill>
              </a:rPr>
              <a:t>veces</a:t>
            </a:r>
            <a:r>
              <a:rPr lang="en-US" sz="1600" b="1">
                <a:solidFill>
                  <a:schemeClr val="tx1">
                    <a:lumMod val="85000"/>
                    <a:lumOff val="15000"/>
                  </a:schemeClr>
                </a:solidFill>
              </a:rPr>
              <a:t> un Jolly Rancher.</a:t>
            </a:r>
          </a:p>
        </p:txBody>
      </p:sp>
      <p:sp>
        <p:nvSpPr>
          <p:cNvPr id="42" name="Rounded Rectangle 41"/>
          <p:cNvSpPr/>
          <p:nvPr/>
        </p:nvSpPr>
        <p:spPr>
          <a:xfrm>
            <a:off x="2276854" y="1866088"/>
            <a:ext cx="1455008" cy="1980149"/>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600" b="1">
                <a:solidFill>
                  <a:schemeClr val="tx1">
                    <a:lumMod val="85000"/>
                    <a:lumOff val="15000"/>
                  </a:schemeClr>
                </a:solidFill>
              </a:rPr>
              <a:t>La </a:t>
            </a:r>
            <a:r>
              <a:rPr lang="en-US" sz="1600" b="1" err="1">
                <a:solidFill>
                  <a:schemeClr val="tx1">
                    <a:lumMod val="85000"/>
                    <a:lumOff val="15000"/>
                  </a:schemeClr>
                </a:solidFill>
              </a:rPr>
              <a:t>codeína</a:t>
            </a:r>
            <a:r>
              <a:rPr lang="en-US" sz="1600" b="1">
                <a:solidFill>
                  <a:schemeClr val="tx1">
                    <a:lumMod val="85000"/>
                    <a:lumOff val="15000"/>
                  </a:schemeClr>
                </a:solidFill>
              </a:rPr>
              <a:t> </a:t>
            </a:r>
            <a:r>
              <a:rPr lang="en-US" sz="1600" b="1" err="1">
                <a:solidFill>
                  <a:schemeClr val="tx1">
                    <a:lumMod val="85000"/>
                    <a:lumOff val="15000"/>
                  </a:schemeClr>
                </a:solidFill>
              </a:rPr>
              <a:t>es</a:t>
            </a:r>
            <a:r>
              <a:rPr lang="en-US" sz="1600" b="1">
                <a:solidFill>
                  <a:schemeClr val="tx1">
                    <a:lumMod val="85000"/>
                    <a:lumOff val="15000"/>
                  </a:schemeClr>
                </a:solidFill>
              </a:rPr>
              <a:t> un </a:t>
            </a:r>
            <a:r>
              <a:rPr lang="en-US" sz="1600" b="1" err="1">
                <a:solidFill>
                  <a:schemeClr val="tx1">
                    <a:lumMod val="85000"/>
                    <a:lumOff val="15000"/>
                  </a:schemeClr>
                </a:solidFill>
              </a:rPr>
              <a:t>opioide</a:t>
            </a:r>
            <a:r>
              <a:rPr lang="en-US" sz="1600" b="1">
                <a:solidFill>
                  <a:schemeClr val="tx1">
                    <a:lumMod val="85000"/>
                    <a:lumOff val="15000"/>
                  </a:schemeClr>
                </a:solidFill>
              </a:rPr>
              <a:t>  </a:t>
            </a:r>
            <a:r>
              <a:rPr lang="en-US" sz="1600" b="1" err="1">
                <a:solidFill>
                  <a:schemeClr val="tx1">
                    <a:lumMod val="85000"/>
                    <a:lumOff val="15000"/>
                  </a:schemeClr>
                </a:solidFill>
              </a:rPr>
              <a:t>analgésico</a:t>
            </a:r>
            <a:r>
              <a:rPr lang="en-US" sz="1600" b="1">
                <a:solidFill>
                  <a:schemeClr val="tx1">
                    <a:lumMod val="85000"/>
                    <a:lumOff val="15000"/>
                  </a:schemeClr>
                </a:solidFill>
              </a:rPr>
              <a:t> </a:t>
            </a:r>
            <a:r>
              <a:rPr lang="en-US" sz="1600" b="1" err="1">
                <a:solidFill>
                  <a:schemeClr val="tx1">
                    <a:lumMod val="85000"/>
                    <a:lumOff val="15000"/>
                  </a:schemeClr>
                </a:solidFill>
              </a:rPr>
              <a:t>leve</a:t>
            </a:r>
            <a:r>
              <a:rPr lang="en-US" sz="1600" b="1">
                <a:solidFill>
                  <a:schemeClr val="tx1">
                    <a:lumMod val="85000"/>
                    <a:lumOff val="15000"/>
                  </a:schemeClr>
                </a:solidFill>
              </a:rPr>
              <a:t> y un </a:t>
            </a:r>
            <a:r>
              <a:rPr lang="en-US" sz="1600" b="1" err="1">
                <a:solidFill>
                  <a:schemeClr val="tx1">
                    <a:lumMod val="85000"/>
                    <a:lumOff val="15000"/>
                  </a:schemeClr>
                </a:solidFill>
              </a:rPr>
              <a:t>supresor</a:t>
            </a:r>
            <a:r>
              <a:rPr lang="en-US" sz="1600" b="1">
                <a:solidFill>
                  <a:schemeClr val="tx1">
                    <a:lumMod val="85000"/>
                    <a:lumOff val="15000"/>
                  </a:schemeClr>
                </a:solidFill>
              </a:rPr>
              <a:t> de </a:t>
            </a:r>
            <a:r>
              <a:rPr lang="en-US" sz="1600" b="1" err="1">
                <a:solidFill>
                  <a:schemeClr val="tx1">
                    <a:lumMod val="85000"/>
                    <a:lumOff val="15000"/>
                  </a:schemeClr>
                </a:solidFill>
              </a:rPr>
              <a:t>tos</a:t>
            </a:r>
            <a:r>
              <a:rPr lang="en-US" sz="1600" b="1">
                <a:solidFill>
                  <a:schemeClr val="tx1">
                    <a:lumMod val="85000"/>
                    <a:lumOff val="15000"/>
                  </a:schemeClr>
                </a:solidFill>
              </a:rPr>
              <a:t>. </a:t>
            </a:r>
          </a:p>
          <a:p>
            <a:pPr algn="ctr"/>
            <a:endParaRPr lang="en-US" sz="1350" b="1">
              <a:solidFill>
                <a:schemeClr val="tx1">
                  <a:lumMod val="85000"/>
                  <a:lumOff val="15000"/>
                </a:schemeClr>
              </a:solidFill>
            </a:endParaRPr>
          </a:p>
        </p:txBody>
      </p:sp>
      <p:sp>
        <p:nvSpPr>
          <p:cNvPr id="43" name="Rounded Rectangle 42"/>
          <p:cNvSpPr/>
          <p:nvPr/>
        </p:nvSpPr>
        <p:spPr>
          <a:xfrm>
            <a:off x="3809404" y="1866088"/>
            <a:ext cx="1512861" cy="1980149"/>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600" b="1">
                <a:solidFill>
                  <a:schemeClr val="tx1">
                    <a:lumMod val="85000"/>
                    <a:lumOff val="15000"/>
                  </a:schemeClr>
                </a:solidFill>
              </a:rPr>
              <a:t>El jarabe </a:t>
            </a:r>
            <a:r>
              <a:rPr lang="en-US" sz="1600" b="1" err="1">
                <a:solidFill>
                  <a:schemeClr val="tx1">
                    <a:lumMod val="85000"/>
                    <a:lumOff val="15000"/>
                  </a:schemeClr>
                </a:solidFill>
              </a:rPr>
              <a:t>recetado</a:t>
            </a:r>
            <a:r>
              <a:rPr lang="en-US" sz="1600" b="1">
                <a:solidFill>
                  <a:schemeClr val="tx1">
                    <a:lumMod val="85000"/>
                    <a:lumOff val="15000"/>
                  </a:schemeClr>
                </a:solidFill>
              </a:rPr>
              <a:t> </a:t>
            </a:r>
            <a:r>
              <a:rPr lang="en-US" sz="1600" b="1" err="1">
                <a:solidFill>
                  <a:schemeClr val="tx1">
                    <a:lumMod val="85000"/>
                    <a:lumOff val="15000"/>
                  </a:schemeClr>
                </a:solidFill>
              </a:rPr>
              <a:t>generalmente</a:t>
            </a:r>
            <a:r>
              <a:rPr lang="en-US" sz="1600" b="1">
                <a:solidFill>
                  <a:schemeClr val="tx1">
                    <a:lumMod val="85000"/>
                    <a:lumOff val="15000"/>
                  </a:schemeClr>
                </a:solidFill>
              </a:rPr>
              <a:t> </a:t>
            </a:r>
            <a:r>
              <a:rPr lang="en-US" sz="1600" b="1" err="1">
                <a:solidFill>
                  <a:schemeClr val="tx1">
                    <a:lumMod val="85000"/>
                    <a:lumOff val="15000"/>
                  </a:schemeClr>
                </a:solidFill>
              </a:rPr>
              <a:t>contiene</a:t>
            </a:r>
            <a:r>
              <a:rPr lang="en-US" sz="1600" b="1">
                <a:solidFill>
                  <a:schemeClr val="tx1">
                    <a:lumMod val="85000"/>
                    <a:lumOff val="15000"/>
                  </a:schemeClr>
                </a:solidFill>
              </a:rPr>
              <a:t> </a:t>
            </a:r>
            <a:r>
              <a:rPr lang="en-US" sz="1600" b="1" err="1">
                <a:solidFill>
                  <a:schemeClr val="tx1">
                    <a:lumMod val="85000"/>
                    <a:lumOff val="15000"/>
                  </a:schemeClr>
                </a:solidFill>
              </a:rPr>
              <a:t>prometazina</a:t>
            </a:r>
            <a:r>
              <a:rPr lang="en-US" sz="1600" b="1">
                <a:solidFill>
                  <a:schemeClr val="tx1">
                    <a:lumMod val="85000"/>
                    <a:lumOff val="15000"/>
                  </a:schemeClr>
                </a:solidFill>
              </a:rPr>
              <a:t>, un </a:t>
            </a:r>
            <a:r>
              <a:rPr lang="en-US" sz="1600" b="1" err="1">
                <a:solidFill>
                  <a:schemeClr val="tx1">
                    <a:lumMod val="85000"/>
                    <a:lumOff val="15000"/>
                  </a:schemeClr>
                </a:solidFill>
              </a:rPr>
              <a:t>sedante</a:t>
            </a:r>
            <a:r>
              <a:rPr lang="en-US" sz="1600" b="1">
                <a:solidFill>
                  <a:schemeClr val="tx1">
                    <a:lumMod val="85000"/>
                    <a:lumOff val="15000"/>
                  </a:schemeClr>
                </a:solidFill>
              </a:rPr>
              <a:t>.</a:t>
            </a:r>
          </a:p>
        </p:txBody>
      </p:sp>
      <p:sp>
        <p:nvSpPr>
          <p:cNvPr id="44" name="Rounded Rectangle 43"/>
          <p:cNvSpPr/>
          <p:nvPr/>
        </p:nvSpPr>
        <p:spPr>
          <a:xfrm>
            <a:off x="5410515" y="1848578"/>
            <a:ext cx="1672161" cy="1980149"/>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500" b="1">
                <a:solidFill>
                  <a:schemeClr val="tx1">
                    <a:lumMod val="85000"/>
                    <a:lumOff val="15000"/>
                  </a:schemeClr>
                </a:solidFill>
              </a:rPr>
              <a:t>La </a:t>
            </a:r>
            <a:r>
              <a:rPr lang="en-US" sz="1500" b="1" err="1">
                <a:solidFill>
                  <a:schemeClr val="tx1">
                    <a:lumMod val="85000"/>
                    <a:lumOff val="15000"/>
                  </a:schemeClr>
                </a:solidFill>
              </a:rPr>
              <a:t>combinación</a:t>
            </a:r>
            <a:r>
              <a:rPr lang="en-US" sz="1500" b="1">
                <a:solidFill>
                  <a:schemeClr val="tx1">
                    <a:lumMod val="85000"/>
                    <a:lumOff val="15000"/>
                  </a:schemeClr>
                </a:solidFill>
              </a:rPr>
              <a:t> de </a:t>
            </a:r>
            <a:r>
              <a:rPr lang="en-US" sz="1500" b="1" err="1">
                <a:solidFill>
                  <a:schemeClr val="tx1">
                    <a:lumMod val="85000"/>
                    <a:lumOff val="15000"/>
                  </a:schemeClr>
                </a:solidFill>
              </a:rPr>
              <a:t>codeína</a:t>
            </a:r>
            <a:r>
              <a:rPr lang="en-US" sz="1500" b="1">
                <a:solidFill>
                  <a:schemeClr val="tx1">
                    <a:lumMod val="85000"/>
                    <a:lumOff val="15000"/>
                  </a:schemeClr>
                </a:solidFill>
              </a:rPr>
              <a:t> y </a:t>
            </a:r>
            <a:r>
              <a:rPr lang="en-US" sz="1500" b="1" err="1">
                <a:solidFill>
                  <a:schemeClr val="tx1">
                    <a:lumMod val="85000"/>
                    <a:lumOff val="15000"/>
                  </a:schemeClr>
                </a:solidFill>
              </a:rPr>
              <a:t>prometazina</a:t>
            </a:r>
            <a:r>
              <a:rPr lang="en-US" sz="1500" b="1">
                <a:solidFill>
                  <a:schemeClr val="tx1">
                    <a:lumMod val="85000"/>
                    <a:lumOff val="15000"/>
                  </a:schemeClr>
                </a:solidFill>
              </a:rPr>
              <a:t> en </a:t>
            </a:r>
            <a:r>
              <a:rPr lang="en-US" sz="1500" b="1" err="1">
                <a:solidFill>
                  <a:schemeClr val="tx1">
                    <a:lumMod val="85000"/>
                    <a:lumOff val="15000"/>
                  </a:schemeClr>
                </a:solidFill>
              </a:rPr>
              <a:t>exceso</a:t>
            </a:r>
            <a:r>
              <a:rPr lang="en-US" sz="1500" b="1">
                <a:solidFill>
                  <a:schemeClr val="tx1">
                    <a:lumMod val="85000"/>
                    <a:lumOff val="15000"/>
                  </a:schemeClr>
                </a:solidFill>
              </a:rPr>
              <a:t> </a:t>
            </a:r>
            <a:r>
              <a:rPr lang="en-US" sz="1500" b="1" err="1">
                <a:solidFill>
                  <a:schemeClr val="tx1">
                    <a:lumMod val="85000"/>
                    <a:lumOff val="15000"/>
                  </a:schemeClr>
                </a:solidFill>
              </a:rPr>
              <a:t>puede</a:t>
            </a:r>
            <a:r>
              <a:rPr lang="en-US" sz="1500" b="1">
                <a:solidFill>
                  <a:schemeClr val="tx1">
                    <a:lumMod val="85000"/>
                    <a:lumOff val="15000"/>
                  </a:schemeClr>
                </a:solidFill>
              </a:rPr>
              <a:t> </a:t>
            </a:r>
            <a:r>
              <a:rPr lang="en-US" sz="1500" b="1" err="1">
                <a:solidFill>
                  <a:schemeClr val="tx1">
                    <a:lumMod val="85000"/>
                    <a:lumOff val="15000"/>
                  </a:schemeClr>
                </a:solidFill>
              </a:rPr>
              <a:t>causar</a:t>
            </a:r>
            <a:r>
              <a:rPr lang="en-US" sz="1500" b="1">
                <a:solidFill>
                  <a:schemeClr val="tx1">
                    <a:lumMod val="85000"/>
                    <a:lumOff val="15000"/>
                  </a:schemeClr>
                </a:solidFill>
              </a:rPr>
              <a:t> </a:t>
            </a:r>
            <a:r>
              <a:rPr lang="en-US" sz="1500" b="1" err="1">
                <a:solidFill>
                  <a:schemeClr val="tx1">
                    <a:lumMod val="85000"/>
                    <a:lumOff val="15000"/>
                  </a:schemeClr>
                </a:solidFill>
              </a:rPr>
              <a:t>debilidad</a:t>
            </a:r>
            <a:r>
              <a:rPr lang="en-US" sz="1500" b="1">
                <a:solidFill>
                  <a:schemeClr val="tx1">
                    <a:lumMod val="85000"/>
                    <a:lumOff val="15000"/>
                  </a:schemeClr>
                </a:solidFill>
              </a:rPr>
              <a:t> en la persona.</a:t>
            </a:r>
          </a:p>
        </p:txBody>
      </p:sp>
      <p:sp>
        <p:nvSpPr>
          <p:cNvPr id="45" name="Rounded Rectangle 44"/>
          <p:cNvSpPr/>
          <p:nvPr/>
        </p:nvSpPr>
        <p:spPr>
          <a:xfrm>
            <a:off x="7128626" y="1866088"/>
            <a:ext cx="1922222" cy="1980149"/>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500" b="1" err="1">
                <a:solidFill>
                  <a:schemeClr val="tx1">
                    <a:lumMod val="85000"/>
                    <a:lumOff val="15000"/>
                  </a:schemeClr>
                </a:solidFill>
              </a:rPr>
              <a:t>Tomar</a:t>
            </a:r>
            <a:r>
              <a:rPr lang="en-US" sz="1500" b="1">
                <a:solidFill>
                  <a:schemeClr val="tx1">
                    <a:lumMod val="85000"/>
                    <a:lumOff val="15000"/>
                  </a:schemeClr>
                </a:solidFill>
              </a:rPr>
              <a:t> </a:t>
            </a:r>
            <a:r>
              <a:rPr lang="en-US" sz="1500" b="1" err="1">
                <a:solidFill>
                  <a:schemeClr val="tx1">
                    <a:lumMod val="85000"/>
                    <a:lumOff val="15000"/>
                  </a:schemeClr>
                </a:solidFill>
              </a:rPr>
              <a:t>demasiado</a:t>
            </a:r>
            <a:r>
              <a:rPr lang="en-US" sz="1500" b="1">
                <a:solidFill>
                  <a:schemeClr val="tx1">
                    <a:lumMod val="85000"/>
                    <a:lumOff val="15000"/>
                  </a:schemeClr>
                </a:solidFill>
              </a:rPr>
              <a:t> jarabe a la </a:t>
            </a:r>
            <a:r>
              <a:rPr lang="en-US" sz="1500" b="1" err="1">
                <a:solidFill>
                  <a:schemeClr val="tx1">
                    <a:lumMod val="85000"/>
                    <a:lumOff val="15000"/>
                  </a:schemeClr>
                </a:solidFill>
              </a:rPr>
              <a:t>vez</a:t>
            </a:r>
            <a:r>
              <a:rPr lang="en-US" sz="1500" b="1">
                <a:solidFill>
                  <a:schemeClr val="tx1">
                    <a:lumMod val="85000"/>
                    <a:lumOff val="15000"/>
                  </a:schemeClr>
                </a:solidFill>
              </a:rPr>
              <a:t> </a:t>
            </a:r>
            <a:r>
              <a:rPr lang="en-US" sz="1500" b="1" err="1">
                <a:solidFill>
                  <a:schemeClr val="tx1">
                    <a:lumMod val="85000"/>
                    <a:lumOff val="15000"/>
                  </a:schemeClr>
                </a:solidFill>
              </a:rPr>
              <a:t>puede</a:t>
            </a:r>
            <a:r>
              <a:rPr lang="en-US" sz="1500" b="1">
                <a:solidFill>
                  <a:schemeClr val="tx1">
                    <a:lumMod val="85000"/>
                    <a:lumOff val="15000"/>
                  </a:schemeClr>
                </a:solidFill>
              </a:rPr>
              <a:t> </a:t>
            </a:r>
            <a:r>
              <a:rPr lang="en-US" sz="1500" b="1" err="1">
                <a:solidFill>
                  <a:schemeClr val="tx1">
                    <a:lumMod val="85000"/>
                    <a:lumOff val="15000"/>
                  </a:schemeClr>
                </a:solidFill>
              </a:rPr>
              <a:t>resultar</a:t>
            </a:r>
            <a:r>
              <a:rPr lang="en-US" sz="1500" b="1">
                <a:solidFill>
                  <a:schemeClr val="tx1">
                    <a:lumMod val="85000"/>
                    <a:lumOff val="15000"/>
                  </a:schemeClr>
                </a:solidFill>
              </a:rPr>
              <a:t> en </a:t>
            </a:r>
            <a:r>
              <a:rPr lang="en-US" sz="1500" b="1" err="1">
                <a:solidFill>
                  <a:schemeClr val="tx1">
                    <a:lumMod val="85000"/>
                    <a:lumOff val="15000"/>
                  </a:schemeClr>
                </a:solidFill>
              </a:rPr>
              <a:t>una</a:t>
            </a:r>
            <a:r>
              <a:rPr lang="en-US" sz="1500" b="1">
                <a:solidFill>
                  <a:schemeClr val="tx1">
                    <a:lumMod val="85000"/>
                    <a:lumOff val="15000"/>
                  </a:schemeClr>
                </a:solidFill>
              </a:rPr>
              <a:t> </a:t>
            </a:r>
            <a:r>
              <a:rPr lang="en-US" sz="1500" b="1" err="1">
                <a:solidFill>
                  <a:schemeClr val="tx1">
                    <a:lumMod val="85000"/>
                    <a:lumOff val="15000"/>
                  </a:schemeClr>
                </a:solidFill>
              </a:rPr>
              <a:t>sobredosis</a:t>
            </a:r>
            <a:r>
              <a:rPr lang="en-US" sz="1500" b="1">
                <a:solidFill>
                  <a:schemeClr val="tx1">
                    <a:lumMod val="85000"/>
                    <a:lumOff val="15000"/>
                  </a:schemeClr>
                </a:solidFill>
              </a:rPr>
              <a:t> similar a la de los </a:t>
            </a:r>
            <a:r>
              <a:rPr lang="en-US" sz="1500" b="1" err="1">
                <a:solidFill>
                  <a:schemeClr val="tx1">
                    <a:lumMod val="85000"/>
                    <a:lumOff val="15000"/>
                  </a:schemeClr>
                </a:solidFill>
              </a:rPr>
              <a:t>opioides</a:t>
            </a:r>
            <a:r>
              <a:rPr lang="en-US" sz="1500" b="1">
                <a:solidFill>
                  <a:schemeClr val="tx1">
                    <a:lumMod val="85000"/>
                    <a:lumOff val="15000"/>
                  </a:schemeClr>
                </a:solidFill>
              </a:rPr>
              <a:t>. </a:t>
            </a:r>
          </a:p>
        </p:txBody>
      </p:sp>
      <p:sp>
        <p:nvSpPr>
          <p:cNvPr id="46" name="TextBox 45"/>
          <p:cNvSpPr txBox="1"/>
          <p:nvPr/>
        </p:nvSpPr>
        <p:spPr>
          <a:xfrm>
            <a:off x="846668" y="4627874"/>
            <a:ext cx="2561679" cy="584776"/>
          </a:xfrm>
          <a:prstGeom prst="rect">
            <a:avLst/>
          </a:prstGeom>
          <a:noFill/>
          <a:ln>
            <a:solidFill>
              <a:schemeClr val="tx1"/>
            </a:solidFill>
          </a:ln>
        </p:spPr>
        <p:txBody>
          <a:bodyPr wrap="square" rtlCol="0">
            <a:spAutoFit/>
          </a:bodyPr>
          <a:lstStyle/>
          <a:p>
            <a:r>
              <a:rPr lang="en-US" sz="1600" b="1" err="1"/>
              <a:t>También</a:t>
            </a:r>
            <a:r>
              <a:rPr lang="en-US" sz="1600" b="1"/>
              <a:t> </a:t>
            </a:r>
            <a:r>
              <a:rPr lang="en-US" sz="1600" b="1" err="1"/>
              <a:t>conocido</a:t>
            </a:r>
            <a:r>
              <a:rPr lang="en-US" sz="1600" b="1"/>
              <a:t> </a:t>
            </a:r>
            <a:r>
              <a:rPr lang="en-US" sz="1600" b="1" err="1"/>
              <a:t>como</a:t>
            </a:r>
            <a:r>
              <a:rPr lang="en-US" sz="1600" b="1"/>
              <a:t> “Purple Drank” y “Lean.”</a:t>
            </a:r>
          </a:p>
        </p:txBody>
      </p:sp>
      <p:sp>
        <p:nvSpPr>
          <p:cNvPr id="50" name="Rectangle 4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a:t>
            </a:r>
            <a:r>
              <a:rPr lang="en-US" sz="4000" b="1" err="1"/>
              <a:t>Qué</a:t>
            </a:r>
            <a:r>
              <a:rPr lang="en-US" sz="4000" b="1"/>
              <a:t> </a:t>
            </a:r>
            <a:r>
              <a:rPr lang="en-US" sz="4000" b="1" err="1"/>
              <a:t>es</a:t>
            </a:r>
            <a:r>
              <a:rPr lang="en-US" sz="4000" b="1"/>
              <a:t> el “</a:t>
            </a:r>
            <a:r>
              <a:rPr lang="en-US" sz="4000" b="1" err="1"/>
              <a:t>Sizzurp</a:t>
            </a:r>
            <a:r>
              <a:rPr lang="en-US" sz="4000" b="1"/>
              <a:t>”?  </a:t>
            </a:r>
          </a:p>
        </p:txBody>
      </p:sp>
      <p:sp>
        <p:nvSpPr>
          <p:cNvPr id="2" name="Rectangle 1"/>
          <p:cNvSpPr/>
          <p:nvPr/>
        </p:nvSpPr>
        <p:spPr>
          <a:xfrm>
            <a:off x="456943" y="6177218"/>
            <a:ext cx="4572000" cy="461665"/>
          </a:xfrm>
          <a:prstGeom prst="rect">
            <a:avLst/>
          </a:prstGeom>
        </p:spPr>
        <p:txBody>
          <a:bodyPr>
            <a:spAutoFit/>
          </a:bodyPr>
          <a:lstStyle/>
          <a:p>
            <a:r>
              <a:rPr lang="en-US" sz="1200">
                <a:solidFill>
                  <a:schemeClr val="bg1"/>
                </a:solidFill>
              </a:rPr>
              <a:t>Painter, Kim. </a:t>
            </a:r>
            <a:r>
              <a:rPr lang="en-US" sz="1200" err="1">
                <a:solidFill>
                  <a:schemeClr val="bg1"/>
                </a:solidFill>
              </a:rPr>
              <a:t>Sizzurp</a:t>
            </a:r>
            <a:r>
              <a:rPr lang="en-US" sz="1200">
                <a:solidFill>
                  <a:schemeClr val="bg1"/>
                </a:solidFill>
              </a:rPr>
              <a:t>: What You Need to Know about Cough Syrup High. </a:t>
            </a:r>
            <a:r>
              <a:rPr lang="en-US" sz="1200" i="1">
                <a:solidFill>
                  <a:schemeClr val="bg1"/>
                </a:solidFill>
              </a:rPr>
              <a:t>USA Today</a:t>
            </a:r>
            <a:r>
              <a:rPr lang="en-US" sz="1200">
                <a:solidFill>
                  <a:schemeClr val="bg1"/>
                </a:solidFill>
              </a:rPr>
              <a:t>, Gannett Satellite Information Network, 23 Jan. 2014.</a:t>
            </a:r>
          </a:p>
        </p:txBody>
      </p:sp>
    </p:spTree>
    <p:extLst>
      <p:ext uri="{BB962C8B-B14F-4D97-AF65-F5344CB8AC3E}">
        <p14:creationId xmlns:p14="http://schemas.microsoft.com/office/powerpoint/2010/main" val="124852772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 name="Group 191"/>
          <p:cNvGrpSpPr>
            <a:grpSpLocks noChangeAspect="1"/>
          </p:cNvGrpSpPr>
          <p:nvPr/>
        </p:nvGrpSpPr>
        <p:grpSpPr bwMode="auto">
          <a:xfrm>
            <a:off x="1622" y="1782717"/>
            <a:ext cx="9168828" cy="838978"/>
            <a:chOff x="1392" y="1936"/>
            <a:chExt cx="4896" cy="448"/>
          </a:xfrm>
        </p:grpSpPr>
        <p:sp>
          <p:nvSpPr>
            <p:cNvPr id="193" name="Rectangle 192"/>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9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9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Rectangle 19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Rectangle 19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Rectangle 19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Rectangle 19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Rectangle 19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Rectangle 23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1" name="Group 200"/>
          <p:cNvGrpSpPr>
            <a:grpSpLocks noChangeAspect="1"/>
          </p:cNvGrpSpPr>
          <p:nvPr/>
        </p:nvGrpSpPr>
        <p:grpSpPr bwMode="auto">
          <a:xfrm>
            <a:off x="-12266" y="3029068"/>
            <a:ext cx="9168828" cy="838978"/>
            <a:chOff x="1392" y="1936"/>
            <a:chExt cx="4896" cy="448"/>
          </a:xfrm>
        </p:grpSpPr>
        <p:sp>
          <p:nvSpPr>
            <p:cNvPr id="202" name="Rectangle 20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Rectangle 20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Rectangle 20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Rectangle 20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Rectangle 20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Rectangle 20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Rectangle 20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Rectangle 20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Rectangle 20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1" name="Group 210"/>
          <p:cNvGrpSpPr>
            <a:grpSpLocks noChangeAspect="1"/>
          </p:cNvGrpSpPr>
          <p:nvPr/>
        </p:nvGrpSpPr>
        <p:grpSpPr bwMode="auto">
          <a:xfrm>
            <a:off x="1622" y="4300656"/>
            <a:ext cx="9168828" cy="838978"/>
            <a:chOff x="1392" y="1936"/>
            <a:chExt cx="4896" cy="448"/>
          </a:xfrm>
        </p:grpSpPr>
        <p:sp>
          <p:nvSpPr>
            <p:cNvPr id="212" name="Rectangle 21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 name="Rectangle 21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Rectangle 21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Rectangle 21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Rectangle 21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Rectangle 21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Rectangle 21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Rectangle 21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Rectangle 21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1" name="Group 220"/>
          <p:cNvGrpSpPr>
            <a:grpSpLocks noChangeAspect="1"/>
          </p:cNvGrpSpPr>
          <p:nvPr/>
        </p:nvGrpSpPr>
        <p:grpSpPr bwMode="auto">
          <a:xfrm>
            <a:off x="2713" y="5572243"/>
            <a:ext cx="9168828" cy="838978"/>
            <a:chOff x="1392" y="1936"/>
            <a:chExt cx="4896" cy="448"/>
          </a:xfrm>
        </p:grpSpPr>
        <p:sp>
          <p:nvSpPr>
            <p:cNvPr id="222" name="Rectangle 22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 name="Rectangle 22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Rectangle 22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Rectangle 22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Rectangle 22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Rectangle 22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Rectangle 22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 name="Rectangle 22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 name="Rectangle 22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4"/>
          <p:cNvGrpSpPr>
            <a:grpSpLocks noChangeAspect="1"/>
          </p:cNvGrpSpPr>
          <p:nvPr/>
        </p:nvGrpSpPr>
        <p:grpSpPr bwMode="auto">
          <a:xfrm flipH="1">
            <a:off x="6741737" y="2813785"/>
            <a:ext cx="1742397" cy="925754"/>
            <a:chOff x="2291" y="1337"/>
            <a:chExt cx="3098" cy="1646"/>
          </a:xfrm>
        </p:grpSpPr>
        <p:sp>
          <p:nvSpPr>
            <p:cNvPr id="16"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9" name="Group 58"/>
          <p:cNvGrpSpPr>
            <a:grpSpLocks noChangeAspect="1"/>
          </p:cNvGrpSpPr>
          <p:nvPr/>
        </p:nvGrpSpPr>
        <p:grpSpPr bwMode="auto">
          <a:xfrm flipH="1">
            <a:off x="3264841" y="3454952"/>
            <a:ext cx="1742397" cy="925754"/>
            <a:chOff x="2291" y="1337"/>
            <a:chExt cx="3098" cy="1646"/>
          </a:xfrm>
        </p:grpSpPr>
        <p:sp>
          <p:nvSpPr>
            <p:cNvPr id="60"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7" name="Group 146"/>
          <p:cNvGrpSpPr>
            <a:grpSpLocks noChangeAspect="1"/>
          </p:cNvGrpSpPr>
          <p:nvPr/>
        </p:nvGrpSpPr>
        <p:grpSpPr bwMode="auto">
          <a:xfrm flipH="1">
            <a:off x="1068302" y="5376232"/>
            <a:ext cx="1742397" cy="925754"/>
            <a:chOff x="2291" y="1337"/>
            <a:chExt cx="3098" cy="1646"/>
          </a:xfrm>
        </p:grpSpPr>
        <p:sp>
          <p:nvSpPr>
            <p:cNvPr id="148"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3" name="Group 252"/>
          <p:cNvGrpSpPr/>
          <p:nvPr/>
        </p:nvGrpSpPr>
        <p:grpSpPr>
          <a:xfrm>
            <a:off x="2905958" y="1394167"/>
            <a:ext cx="1904431" cy="1904430"/>
            <a:chOff x="1313134" y="2410209"/>
            <a:chExt cx="2539241" cy="2539240"/>
          </a:xfrm>
        </p:grpSpPr>
        <p:grpSp>
          <p:nvGrpSpPr>
            <p:cNvPr id="254" name="Group 253"/>
            <p:cNvGrpSpPr/>
            <p:nvPr/>
          </p:nvGrpSpPr>
          <p:grpSpPr>
            <a:xfrm>
              <a:off x="1313134" y="2410209"/>
              <a:ext cx="2539241" cy="2539240"/>
              <a:chOff x="6720947" y="5652029"/>
              <a:chExt cx="520700" cy="520700"/>
            </a:xfrm>
          </p:grpSpPr>
          <p:sp>
            <p:nvSpPr>
              <p:cNvPr id="256"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5" name="TextBox 254"/>
            <p:cNvSpPr txBox="1"/>
            <p:nvPr/>
          </p:nvSpPr>
          <p:spPr>
            <a:xfrm>
              <a:off x="1633226" y="2966120"/>
              <a:ext cx="1891722" cy="1292661"/>
            </a:xfrm>
            <a:prstGeom prst="rect">
              <a:avLst/>
            </a:prstGeom>
            <a:noFill/>
          </p:spPr>
          <p:txBody>
            <a:bodyPr wrap="square" rtlCol="0">
              <a:spAutoFit/>
            </a:bodyPr>
            <a:lstStyle/>
            <a:p>
              <a:pPr algn="ctr"/>
              <a:r>
                <a:rPr lang="en-US" sz="1900" b="1">
                  <a:solidFill>
                    <a:schemeClr val="bg1"/>
                  </a:solidFill>
                </a:rPr>
                <a:t>Estado </a:t>
              </a:r>
              <a:r>
                <a:rPr lang="en-US" sz="1900" b="1" err="1">
                  <a:solidFill>
                    <a:schemeClr val="bg1"/>
                  </a:solidFill>
                </a:rPr>
                <a:t>alterado</a:t>
              </a:r>
              <a:r>
                <a:rPr lang="en-US" sz="1900" b="1">
                  <a:solidFill>
                    <a:schemeClr val="bg1"/>
                  </a:solidFill>
                </a:rPr>
                <a:t> de </a:t>
              </a:r>
              <a:r>
                <a:rPr lang="en-US" sz="1900" b="1" err="1">
                  <a:solidFill>
                    <a:schemeClr val="bg1"/>
                  </a:solidFill>
                </a:rPr>
                <a:t>conciencia</a:t>
              </a:r>
              <a:endParaRPr lang="en-US" sz="1900" b="1">
                <a:solidFill>
                  <a:schemeClr val="bg1"/>
                </a:solidFill>
              </a:endParaRPr>
            </a:p>
          </p:txBody>
        </p:sp>
      </p:grpSp>
      <p:grpSp>
        <p:nvGrpSpPr>
          <p:cNvPr id="258" name="Group 257"/>
          <p:cNvGrpSpPr/>
          <p:nvPr/>
        </p:nvGrpSpPr>
        <p:grpSpPr>
          <a:xfrm>
            <a:off x="5939126" y="3964309"/>
            <a:ext cx="1904431" cy="1904430"/>
            <a:chOff x="1313134" y="2410209"/>
            <a:chExt cx="2539241" cy="2539240"/>
          </a:xfrm>
        </p:grpSpPr>
        <p:grpSp>
          <p:nvGrpSpPr>
            <p:cNvPr id="259" name="Group 258"/>
            <p:cNvGrpSpPr/>
            <p:nvPr/>
          </p:nvGrpSpPr>
          <p:grpSpPr>
            <a:xfrm>
              <a:off x="1313134" y="2410209"/>
              <a:ext cx="2539241" cy="2539240"/>
              <a:chOff x="6720947" y="5652029"/>
              <a:chExt cx="520700" cy="520700"/>
            </a:xfrm>
          </p:grpSpPr>
          <p:sp>
            <p:nvSpPr>
              <p:cNvPr id="261"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60" name="TextBox 259"/>
            <p:cNvSpPr txBox="1"/>
            <p:nvPr/>
          </p:nvSpPr>
          <p:spPr>
            <a:xfrm>
              <a:off x="1647590" y="3052033"/>
              <a:ext cx="1891722" cy="1354217"/>
            </a:xfrm>
            <a:prstGeom prst="rect">
              <a:avLst/>
            </a:prstGeom>
            <a:noFill/>
          </p:spPr>
          <p:txBody>
            <a:bodyPr wrap="square" rtlCol="0">
              <a:spAutoFit/>
            </a:bodyPr>
            <a:lstStyle/>
            <a:p>
              <a:pPr algn="ctr"/>
              <a:r>
                <a:rPr lang="en-US" sz="2000" b="1" err="1">
                  <a:solidFill>
                    <a:schemeClr val="bg1"/>
                  </a:solidFill>
                </a:rPr>
                <a:t>Vómitos</a:t>
              </a:r>
              <a:endParaRPr lang="en-US" sz="2000" b="1">
                <a:solidFill>
                  <a:schemeClr val="bg1"/>
                </a:solidFill>
              </a:endParaRPr>
            </a:p>
            <a:p>
              <a:pPr algn="ctr"/>
              <a:r>
                <a:rPr lang="en-US" sz="2000" b="1">
                  <a:solidFill>
                    <a:schemeClr val="bg1"/>
                  </a:solidFill>
                </a:rPr>
                <a:t>Boca </a:t>
              </a:r>
              <a:r>
                <a:rPr lang="en-US" sz="2000" b="1" err="1">
                  <a:solidFill>
                    <a:schemeClr val="bg1"/>
                  </a:solidFill>
                </a:rPr>
                <a:t>seca</a:t>
              </a:r>
              <a:endParaRPr lang="en-US" sz="2000" b="1">
                <a:solidFill>
                  <a:schemeClr val="bg1"/>
                </a:solidFill>
              </a:endParaRPr>
            </a:p>
            <a:p>
              <a:pPr algn="ctr"/>
              <a:r>
                <a:rPr lang="en-US" sz="2000" b="1" err="1">
                  <a:solidFill>
                    <a:schemeClr val="bg1"/>
                  </a:solidFill>
                </a:rPr>
                <a:t>Erupción</a:t>
              </a:r>
              <a:endParaRPr lang="en-US" sz="2000">
                <a:solidFill>
                  <a:schemeClr val="bg1"/>
                </a:solidFill>
              </a:endParaRPr>
            </a:p>
          </p:txBody>
        </p:sp>
      </p:grpSp>
      <p:sp>
        <p:nvSpPr>
          <p:cNvPr id="191" name="Rectangle 19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Los </a:t>
            </a:r>
            <a:r>
              <a:rPr lang="en-US" sz="4000" b="1" err="1"/>
              <a:t>efectos</a:t>
            </a:r>
            <a:r>
              <a:rPr lang="en-US" sz="4000" b="1"/>
              <a:t> de “</a:t>
            </a:r>
            <a:r>
              <a:rPr lang="en-US" sz="4000" b="1" err="1"/>
              <a:t>Sizzurp</a:t>
            </a:r>
            <a:r>
              <a:rPr lang="en-US" sz="4000" b="1"/>
              <a:t>”</a:t>
            </a:r>
          </a:p>
        </p:txBody>
      </p:sp>
      <p:grpSp>
        <p:nvGrpSpPr>
          <p:cNvPr id="232" name="Group 231"/>
          <p:cNvGrpSpPr>
            <a:grpSpLocks noChangeAspect="1"/>
          </p:cNvGrpSpPr>
          <p:nvPr/>
        </p:nvGrpSpPr>
        <p:grpSpPr bwMode="auto">
          <a:xfrm flipH="1">
            <a:off x="5117790" y="1615236"/>
            <a:ext cx="1742397" cy="925754"/>
            <a:chOff x="2291" y="1337"/>
            <a:chExt cx="3098" cy="1646"/>
          </a:xfrm>
        </p:grpSpPr>
        <p:sp>
          <p:nvSpPr>
            <p:cNvPr id="23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2" name="Group 291"/>
          <p:cNvGrpSpPr/>
          <p:nvPr/>
        </p:nvGrpSpPr>
        <p:grpSpPr>
          <a:xfrm>
            <a:off x="3209505" y="4442203"/>
            <a:ext cx="1904431" cy="1904430"/>
            <a:chOff x="1313134" y="2410209"/>
            <a:chExt cx="2539241" cy="2539240"/>
          </a:xfrm>
        </p:grpSpPr>
        <p:grpSp>
          <p:nvGrpSpPr>
            <p:cNvPr id="293" name="Group 292"/>
            <p:cNvGrpSpPr/>
            <p:nvPr/>
          </p:nvGrpSpPr>
          <p:grpSpPr>
            <a:xfrm>
              <a:off x="1313134" y="2410209"/>
              <a:ext cx="2539241" cy="2539240"/>
              <a:chOff x="6720947" y="5652029"/>
              <a:chExt cx="520700" cy="520700"/>
            </a:xfrm>
          </p:grpSpPr>
          <p:sp>
            <p:nvSpPr>
              <p:cNvPr id="295"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4" name="TextBox 293"/>
            <p:cNvSpPr txBox="1"/>
            <p:nvPr/>
          </p:nvSpPr>
          <p:spPr>
            <a:xfrm>
              <a:off x="1610295" y="3359685"/>
              <a:ext cx="1891722" cy="574516"/>
            </a:xfrm>
            <a:prstGeom prst="rect">
              <a:avLst/>
            </a:prstGeom>
            <a:noFill/>
          </p:spPr>
          <p:txBody>
            <a:bodyPr wrap="square" rtlCol="0">
              <a:spAutoFit/>
            </a:bodyPr>
            <a:lstStyle/>
            <a:p>
              <a:pPr algn="ctr"/>
              <a:r>
                <a:rPr lang="en-US" sz="2200" b="1" err="1">
                  <a:solidFill>
                    <a:schemeClr val="bg1"/>
                  </a:solidFill>
                </a:rPr>
                <a:t>Depresión</a:t>
              </a:r>
              <a:endParaRPr lang="en-US" sz="2200" b="1">
                <a:solidFill>
                  <a:schemeClr val="bg1"/>
                </a:solidFill>
              </a:endParaRPr>
            </a:p>
          </p:txBody>
        </p:sp>
      </p:grpSp>
      <p:grpSp>
        <p:nvGrpSpPr>
          <p:cNvPr id="263" name="Group 262"/>
          <p:cNvGrpSpPr/>
          <p:nvPr/>
        </p:nvGrpSpPr>
        <p:grpSpPr>
          <a:xfrm>
            <a:off x="-22326" y="1180410"/>
            <a:ext cx="1904431" cy="1904430"/>
            <a:chOff x="1313134" y="2410209"/>
            <a:chExt cx="2539241" cy="2539240"/>
          </a:xfrm>
        </p:grpSpPr>
        <p:grpSp>
          <p:nvGrpSpPr>
            <p:cNvPr id="297" name="Group 296"/>
            <p:cNvGrpSpPr/>
            <p:nvPr/>
          </p:nvGrpSpPr>
          <p:grpSpPr>
            <a:xfrm>
              <a:off x="1313134" y="2410209"/>
              <a:ext cx="2539241" cy="2539240"/>
              <a:chOff x="6720947" y="5652029"/>
              <a:chExt cx="520700" cy="520700"/>
            </a:xfrm>
          </p:grpSpPr>
          <p:sp>
            <p:nvSpPr>
              <p:cNvPr id="299"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8" name="TextBox 297"/>
            <p:cNvSpPr txBox="1"/>
            <p:nvPr/>
          </p:nvSpPr>
          <p:spPr>
            <a:xfrm>
              <a:off x="1601487" y="3353796"/>
              <a:ext cx="1891722" cy="615553"/>
            </a:xfrm>
            <a:prstGeom prst="rect">
              <a:avLst/>
            </a:prstGeom>
            <a:noFill/>
          </p:spPr>
          <p:txBody>
            <a:bodyPr wrap="square" rtlCol="0">
              <a:spAutoFit/>
            </a:bodyPr>
            <a:lstStyle/>
            <a:p>
              <a:pPr algn="ctr"/>
              <a:r>
                <a:rPr lang="en-US" sz="2400" b="1" err="1">
                  <a:solidFill>
                    <a:schemeClr val="bg1"/>
                  </a:solidFill>
                </a:rPr>
                <a:t>Euforia</a:t>
              </a:r>
              <a:endParaRPr lang="en-US" sz="2400" b="1">
                <a:solidFill>
                  <a:schemeClr val="bg1"/>
                </a:solidFill>
              </a:endParaRPr>
            </a:p>
          </p:txBody>
        </p:sp>
      </p:grpSp>
      <p:grpSp>
        <p:nvGrpSpPr>
          <p:cNvPr id="301" name="Group 300"/>
          <p:cNvGrpSpPr/>
          <p:nvPr/>
        </p:nvGrpSpPr>
        <p:grpSpPr>
          <a:xfrm>
            <a:off x="675049" y="3285635"/>
            <a:ext cx="1904431" cy="1904430"/>
            <a:chOff x="1313134" y="2410209"/>
            <a:chExt cx="2539241" cy="2539240"/>
          </a:xfrm>
        </p:grpSpPr>
        <p:grpSp>
          <p:nvGrpSpPr>
            <p:cNvPr id="302" name="Group 301"/>
            <p:cNvGrpSpPr/>
            <p:nvPr/>
          </p:nvGrpSpPr>
          <p:grpSpPr>
            <a:xfrm>
              <a:off x="1313134" y="2410209"/>
              <a:ext cx="2539241" cy="2539240"/>
              <a:chOff x="6720947" y="5652029"/>
              <a:chExt cx="520700" cy="520700"/>
            </a:xfrm>
          </p:grpSpPr>
          <p:sp>
            <p:nvSpPr>
              <p:cNvPr id="304"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5"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03" name="TextBox 302"/>
            <p:cNvSpPr txBox="1"/>
            <p:nvPr/>
          </p:nvSpPr>
          <p:spPr>
            <a:xfrm>
              <a:off x="1533946" y="3294949"/>
              <a:ext cx="2048450" cy="615553"/>
            </a:xfrm>
            <a:prstGeom prst="rect">
              <a:avLst/>
            </a:prstGeom>
            <a:noFill/>
          </p:spPr>
          <p:txBody>
            <a:bodyPr wrap="square" rtlCol="0">
              <a:spAutoFit/>
            </a:bodyPr>
            <a:lstStyle/>
            <a:p>
              <a:pPr algn="ctr"/>
              <a:r>
                <a:rPr lang="en-US" sz="2400" b="1" err="1">
                  <a:solidFill>
                    <a:schemeClr val="bg1"/>
                  </a:solidFill>
                </a:rPr>
                <a:t>Temblores</a:t>
              </a:r>
              <a:endParaRPr lang="en-US" sz="2400">
                <a:solidFill>
                  <a:schemeClr val="bg1"/>
                </a:solidFill>
              </a:endParaRPr>
            </a:p>
          </p:txBody>
        </p:sp>
      </p:grpSp>
      <p:grpSp>
        <p:nvGrpSpPr>
          <p:cNvPr id="306" name="Group 305"/>
          <p:cNvGrpSpPr/>
          <p:nvPr/>
        </p:nvGrpSpPr>
        <p:grpSpPr>
          <a:xfrm>
            <a:off x="7192819" y="463680"/>
            <a:ext cx="1904431" cy="1904430"/>
            <a:chOff x="1313134" y="2410214"/>
            <a:chExt cx="2539241" cy="2539240"/>
          </a:xfrm>
        </p:grpSpPr>
        <p:grpSp>
          <p:nvGrpSpPr>
            <p:cNvPr id="307" name="Group 306"/>
            <p:cNvGrpSpPr/>
            <p:nvPr/>
          </p:nvGrpSpPr>
          <p:grpSpPr>
            <a:xfrm>
              <a:off x="1313134" y="2410214"/>
              <a:ext cx="2539241" cy="2539240"/>
              <a:chOff x="6720947" y="5652030"/>
              <a:chExt cx="520700" cy="520700"/>
            </a:xfrm>
          </p:grpSpPr>
          <p:sp>
            <p:nvSpPr>
              <p:cNvPr id="309" name="Freeform 37"/>
              <p:cNvSpPr>
                <a:spLocks/>
              </p:cNvSpPr>
              <p:nvPr/>
            </p:nvSpPr>
            <p:spPr bwMode="auto">
              <a:xfrm>
                <a:off x="6720947" y="5652030"/>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0"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08" name="TextBox 307"/>
            <p:cNvSpPr txBox="1"/>
            <p:nvPr/>
          </p:nvSpPr>
          <p:spPr>
            <a:xfrm>
              <a:off x="1614481" y="3224153"/>
              <a:ext cx="1891722" cy="943848"/>
            </a:xfrm>
            <a:prstGeom prst="rect">
              <a:avLst/>
            </a:prstGeom>
            <a:noFill/>
          </p:spPr>
          <p:txBody>
            <a:bodyPr wrap="square" rtlCol="0">
              <a:spAutoFit/>
            </a:bodyPr>
            <a:lstStyle/>
            <a:p>
              <a:pPr algn="ctr"/>
              <a:r>
                <a:rPr lang="en-US" sz="2000" b="1" err="1">
                  <a:solidFill>
                    <a:schemeClr val="bg1"/>
                  </a:solidFill>
                </a:rPr>
                <a:t>Respiración</a:t>
              </a:r>
              <a:r>
                <a:rPr lang="en-US" sz="2000" b="1">
                  <a:solidFill>
                    <a:schemeClr val="bg1"/>
                  </a:solidFill>
                </a:rPr>
                <a:t> </a:t>
              </a:r>
              <a:r>
                <a:rPr lang="en-US" sz="2000" b="1" err="1">
                  <a:solidFill>
                    <a:schemeClr val="bg1"/>
                  </a:solidFill>
                </a:rPr>
                <a:t>lenta</a:t>
              </a:r>
              <a:endParaRPr lang="en-US" sz="2000">
                <a:solidFill>
                  <a:schemeClr val="bg1"/>
                </a:solidFill>
              </a:endParaRPr>
            </a:p>
          </p:txBody>
        </p:sp>
      </p:grpSp>
      <p:sp>
        <p:nvSpPr>
          <p:cNvPr id="2" name="Rectangle 1"/>
          <p:cNvSpPr/>
          <p:nvPr/>
        </p:nvSpPr>
        <p:spPr>
          <a:xfrm>
            <a:off x="426831" y="6412652"/>
            <a:ext cx="5164522" cy="276999"/>
          </a:xfrm>
          <a:prstGeom prst="rect">
            <a:avLst/>
          </a:prstGeom>
        </p:spPr>
        <p:txBody>
          <a:bodyPr wrap="square">
            <a:spAutoFit/>
          </a:bodyPr>
          <a:lstStyle/>
          <a:p>
            <a:r>
              <a:rPr lang="en-US" sz="1200" err="1"/>
              <a:t>Lautieri</a:t>
            </a:r>
            <a:r>
              <a:rPr lang="en-US" sz="1200"/>
              <a:t>, Amanda. The Effects of Codeine Use. </a:t>
            </a:r>
            <a:r>
              <a:rPr lang="en-US" sz="1200" i="1"/>
              <a:t>DrugAbuse.com</a:t>
            </a:r>
            <a:r>
              <a:rPr lang="en-US" sz="1200"/>
              <a:t>, 29 Jan. 2016.</a:t>
            </a:r>
          </a:p>
        </p:txBody>
      </p:sp>
    </p:spTree>
    <p:extLst>
      <p:ext uri="{BB962C8B-B14F-4D97-AF65-F5344CB8AC3E}">
        <p14:creationId xmlns:p14="http://schemas.microsoft.com/office/powerpoint/2010/main" val="99094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0-#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additive="base">
                                        <p:cTn id="13" dur="500" fill="hold"/>
                                        <p:tgtEl>
                                          <p:spTgt spid="59"/>
                                        </p:tgtEl>
                                        <p:attrNameLst>
                                          <p:attrName>ppt_x</p:attrName>
                                        </p:attrNameLst>
                                      </p:cBhvr>
                                      <p:tavLst>
                                        <p:tav tm="0">
                                          <p:val>
                                            <p:strVal val="0-#ppt_w/2"/>
                                          </p:val>
                                        </p:tav>
                                        <p:tav tm="100000">
                                          <p:val>
                                            <p:strVal val="#ppt_x"/>
                                          </p:val>
                                        </p:tav>
                                      </p:tavLst>
                                    </p:anim>
                                    <p:anim calcmode="lin" valueType="num">
                                      <p:cBhvr additive="base">
                                        <p:cTn id="14" dur="500" fill="hold"/>
                                        <p:tgtEl>
                                          <p:spTgt spid="59"/>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253"/>
                                        </p:tgtEl>
                                        <p:attrNameLst>
                                          <p:attrName>style.visibility</p:attrName>
                                        </p:attrNameLst>
                                      </p:cBhvr>
                                      <p:to>
                                        <p:strVal val="visible"/>
                                      </p:to>
                                    </p:set>
                                    <p:animEffect transition="in" filter="fade">
                                      <p:cBhvr>
                                        <p:cTn id="18" dur="500"/>
                                        <p:tgtEl>
                                          <p:spTgt spid="253"/>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0-#ppt_w/2"/>
                                          </p:val>
                                        </p:tav>
                                        <p:tav tm="100000">
                                          <p:val>
                                            <p:strVal val="#ppt_x"/>
                                          </p:val>
                                        </p:tav>
                                      </p:tavLst>
                                    </p:anim>
                                    <p:anim calcmode="lin" valueType="num">
                                      <p:cBhvr additive="base">
                                        <p:cTn id="24" dur="500" fill="hold"/>
                                        <p:tgtEl>
                                          <p:spTgt spid="15"/>
                                        </p:tgtEl>
                                        <p:attrNameLst>
                                          <p:attrName>ppt_y</p:attrName>
                                        </p:attrNameLst>
                                      </p:cBhvr>
                                      <p:tavLst>
                                        <p:tav tm="0">
                                          <p:val>
                                            <p:strVal val="#ppt_y"/>
                                          </p:val>
                                        </p:tav>
                                        <p:tav tm="100000">
                                          <p:val>
                                            <p:strVal val="#ppt_y"/>
                                          </p:val>
                                        </p:tav>
                                      </p:tavLst>
                                    </p:anim>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258"/>
                                        </p:tgtEl>
                                        <p:attrNameLst>
                                          <p:attrName>style.visibility</p:attrName>
                                        </p:attrNameLst>
                                      </p:cBhvr>
                                      <p:to>
                                        <p:strVal val="visible"/>
                                      </p:to>
                                    </p:set>
                                    <p:animEffect transition="in" filter="fade">
                                      <p:cBhvr>
                                        <p:cTn id="28" dur="500"/>
                                        <p:tgtEl>
                                          <p:spTgt spid="258"/>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32"/>
                                        </p:tgtEl>
                                        <p:attrNameLst>
                                          <p:attrName>style.visibility</p:attrName>
                                        </p:attrNameLst>
                                      </p:cBhvr>
                                      <p:to>
                                        <p:strVal val="visible"/>
                                      </p:to>
                                    </p:set>
                                    <p:anim calcmode="lin" valueType="num">
                                      <p:cBhvr additive="base">
                                        <p:cTn id="33" dur="500" fill="hold"/>
                                        <p:tgtEl>
                                          <p:spTgt spid="232"/>
                                        </p:tgtEl>
                                        <p:attrNameLst>
                                          <p:attrName>ppt_x</p:attrName>
                                        </p:attrNameLst>
                                      </p:cBhvr>
                                      <p:tavLst>
                                        <p:tav tm="0">
                                          <p:val>
                                            <p:strVal val="0-#ppt_w/2"/>
                                          </p:val>
                                        </p:tav>
                                        <p:tav tm="100000">
                                          <p:val>
                                            <p:strVal val="#ppt_x"/>
                                          </p:val>
                                        </p:tav>
                                      </p:tavLst>
                                    </p:anim>
                                    <p:anim calcmode="lin" valueType="num">
                                      <p:cBhvr additive="base">
                                        <p:cTn id="34" dur="500" fill="hold"/>
                                        <p:tgtEl>
                                          <p:spTgt spid="232"/>
                                        </p:tgtEl>
                                        <p:attrNameLst>
                                          <p:attrName>ppt_y</p:attrName>
                                        </p:attrNameLst>
                                      </p:cBhvr>
                                      <p:tavLst>
                                        <p:tav tm="0">
                                          <p:val>
                                            <p:strVal val="#ppt_y"/>
                                          </p:val>
                                        </p:tav>
                                        <p:tav tm="100000">
                                          <p:val>
                                            <p:strVal val="#ppt_y"/>
                                          </p:val>
                                        </p:tav>
                                      </p:tavLst>
                                    </p:anim>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292"/>
                                        </p:tgtEl>
                                        <p:attrNameLst>
                                          <p:attrName>style.visibility</p:attrName>
                                        </p:attrNameLst>
                                      </p:cBhvr>
                                      <p:to>
                                        <p:strVal val="visible"/>
                                      </p:to>
                                    </p:set>
                                    <p:animEffect transition="in" filter="fade">
                                      <p:cBhvr>
                                        <p:cTn id="38" dur="500"/>
                                        <p:tgtEl>
                                          <p:spTgt spid="292"/>
                                        </p:tgtEl>
                                      </p:cBhvr>
                                    </p:animEffect>
                                  </p:childTnLst>
                                </p:cTn>
                              </p:par>
                            </p:childTnLst>
                          </p:cTn>
                        </p:par>
                        <p:par>
                          <p:cTn id="39" fill="hold">
                            <p:stCondLst>
                              <p:cond delay="1000"/>
                            </p:stCondLst>
                            <p:childTnLst>
                              <p:par>
                                <p:cTn id="40" presetID="10" presetClass="entr" presetSubtype="0" fill="hold" nodeType="afterEffect">
                                  <p:stCondLst>
                                    <p:cond delay="0"/>
                                  </p:stCondLst>
                                  <p:childTnLst>
                                    <p:set>
                                      <p:cBhvr>
                                        <p:cTn id="41" dur="1" fill="hold">
                                          <p:stCondLst>
                                            <p:cond delay="0"/>
                                          </p:stCondLst>
                                        </p:cTn>
                                        <p:tgtEl>
                                          <p:spTgt spid="263"/>
                                        </p:tgtEl>
                                        <p:attrNameLst>
                                          <p:attrName>style.visibility</p:attrName>
                                        </p:attrNameLst>
                                      </p:cBhvr>
                                      <p:to>
                                        <p:strVal val="visible"/>
                                      </p:to>
                                    </p:set>
                                    <p:animEffect transition="in" filter="fade">
                                      <p:cBhvr>
                                        <p:cTn id="42" dur="500"/>
                                        <p:tgtEl>
                                          <p:spTgt spid="263"/>
                                        </p:tgtEl>
                                      </p:cBhvr>
                                    </p:animEffect>
                                  </p:childTnLst>
                                </p:cTn>
                              </p:par>
                            </p:childTnLst>
                          </p:cTn>
                        </p:par>
                        <p:par>
                          <p:cTn id="43" fill="hold">
                            <p:stCondLst>
                              <p:cond delay="1500"/>
                            </p:stCondLst>
                            <p:childTnLst>
                              <p:par>
                                <p:cTn id="44" presetID="10" presetClass="entr" presetSubtype="0" fill="hold" nodeType="afterEffect">
                                  <p:stCondLst>
                                    <p:cond delay="0"/>
                                  </p:stCondLst>
                                  <p:childTnLst>
                                    <p:set>
                                      <p:cBhvr>
                                        <p:cTn id="45" dur="1" fill="hold">
                                          <p:stCondLst>
                                            <p:cond delay="0"/>
                                          </p:stCondLst>
                                        </p:cTn>
                                        <p:tgtEl>
                                          <p:spTgt spid="301"/>
                                        </p:tgtEl>
                                        <p:attrNameLst>
                                          <p:attrName>style.visibility</p:attrName>
                                        </p:attrNameLst>
                                      </p:cBhvr>
                                      <p:to>
                                        <p:strVal val="visible"/>
                                      </p:to>
                                    </p:set>
                                    <p:animEffect transition="in" filter="fade">
                                      <p:cBhvr>
                                        <p:cTn id="46" dur="500"/>
                                        <p:tgtEl>
                                          <p:spTgt spid="301"/>
                                        </p:tgtEl>
                                      </p:cBhvr>
                                    </p:animEffect>
                                  </p:childTnLst>
                                </p:cTn>
                              </p:par>
                            </p:childTnLst>
                          </p:cTn>
                        </p:par>
                        <p:par>
                          <p:cTn id="47" fill="hold">
                            <p:stCondLst>
                              <p:cond delay="2000"/>
                            </p:stCondLst>
                            <p:childTnLst>
                              <p:par>
                                <p:cTn id="48" presetID="10" presetClass="entr" presetSubtype="0" fill="hold" nodeType="afterEffect">
                                  <p:stCondLst>
                                    <p:cond delay="0"/>
                                  </p:stCondLst>
                                  <p:childTnLst>
                                    <p:set>
                                      <p:cBhvr>
                                        <p:cTn id="49" dur="1" fill="hold">
                                          <p:stCondLst>
                                            <p:cond delay="0"/>
                                          </p:stCondLst>
                                        </p:cTn>
                                        <p:tgtEl>
                                          <p:spTgt spid="306"/>
                                        </p:tgtEl>
                                        <p:attrNameLst>
                                          <p:attrName>style.visibility</p:attrName>
                                        </p:attrNameLst>
                                      </p:cBhvr>
                                      <p:to>
                                        <p:strVal val="visible"/>
                                      </p:to>
                                    </p:set>
                                    <p:animEffect transition="in" filter="fade">
                                      <p:cBhvr>
                                        <p:cTn id="50" dur="500"/>
                                        <p:tgtEl>
                                          <p:spTgt spid="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 name="TextBox 333"/>
          <p:cNvSpPr txBox="1"/>
          <p:nvPr/>
        </p:nvSpPr>
        <p:spPr>
          <a:xfrm>
            <a:off x="185260" y="1112639"/>
            <a:ext cx="8951559" cy="2831544"/>
          </a:xfrm>
          <a:prstGeom prst="rect">
            <a:avLst/>
          </a:prstGeom>
          <a:noFill/>
        </p:spPr>
        <p:txBody>
          <a:bodyPr wrap="square" rtlCol="0">
            <a:spAutoFit/>
          </a:bodyPr>
          <a:lstStyle/>
          <a:p>
            <a:pPr marL="285750" indent="-285750">
              <a:buFont typeface="Arial" charset="0"/>
              <a:buChar char="•"/>
            </a:pPr>
            <a:endParaRPr lang="en-US" dirty="0"/>
          </a:p>
          <a:p>
            <a:pPr marL="285750" indent="-285750">
              <a:buFont typeface="Arial" panose="020B0604020202020204" pitchFamily="34" charset="0"/>
              <a:buChar char="•"/>
            </a:pPr>
            <a:r>
              <a:rPr lang="es-ES_tradnl" sz="2400" dirty="0"/>
              <a:t>Un linebacker de los Dallas Cowboys, Rolando </a:t>
            </a:r>
            <a:r>
              <a:rPr lang="es-ES_tradnl" sz="2400" dirty="0" err="1"/>
              <a:t>McClain</a:t>
            </a:r>
            <a:r>
              <a:rPr lang="es-ES_tradnl" sz="2400" dirty="0"/>
              <a:t>, fue </a:t>
            </a:r>
            <a:r>
              <a:rPr lang="es-ES_tradnl" sz="2400" b="1" dirty="0"/>
              <a:t>suspendido de 10 partidos </a:t>
            </a:r>
            <a:r>
              <a:rPr lang="es-ES_tradnl" sz="2400" dirty="0"/>
              <a:t>por violar a la política del abuso de sustancias</a:t>
            </a:r>
          </a:p>
          <a:p>
            <a:pPr marL="742950" lvl="1" indent="-285750">
              <a:buFont typeface="Arial" panose="020B0604020202020204" pitchFamily="34" charset="0"/>
              <a:buChar char="•"/>
            </a:pPr>
            <a:r>
              <a:rPr lang="es-ES_tradnl" sz="2000" dirty="0"/>
              <a:t>Salió positivo por opioides por el “</a:t>
            </a:r>
            <a:r>
              <a:rPr lang="es-ES_tradnl" sz="2000" dirty="0" err="1"/>
              <a:t>purple</a:t>
            </a:r>
            <a:r>
              <a:rPr lang="es-ES_tradnl" sz="2000" dirty="0"/>
              <a:t> </a:t>
            </a:r>
            <a:r>
              <a:rPr lang="es-ES_tradnl" sz="2000" dirty="0" err="1"/>
              <a:t>drank</a:t>
            </a:r>
            <a:r>
              <a:rPr lang="es-ES_tradnl" sz="2000" dirty="0"/>
              <a:t>” </a:t>
            </a:r>
          </a:p>
          <a:p>
            <a:pPr marL="285750" indent="-285750">
              <a:buFont typeface="Arial" panose="020B0604020202020204" pitchFamily="34" charset="0"/>
              <a:buChar char="•"/>
            </a:pPr>
            <a:r>
              <a:rPr lang="es-ES_tradnl" sz="2400" dirty="0"/>
              <a:t>El “</a:t>
            </a:r>
            <a:r>
              <a:rPr lang="es-ES_tradnl" sz="2400" dirty="0" err="1"/>
              <a:t>purple</a:t>
            </a:r>
            <a:r>
              <a:rPr lang="es-ES_tradnl" sz="2400" dirty="0"/>
              <a:t> </a:t>
            </a:r>
            <a:r>
              <a:rPr lang="es-ES_tradnl" sz="2400" dirty="0" err="1"/>
              <a:t>drank</a:t>
            </a:r>
            <a:r>
              <a:rPr lang="es-ES_tradnl" sz="2400" dirty="0"/>
              <a:t>” también contribuyó a la </a:t>
            </a:r>
            <a:r>
              <a:rPr lang="es-ES_tradnl" sz="2400" b="1" dirty="0"/>
              <a:t>muerte</a:t>
            </a:r>
            <a:r>
              <a:rPr lang="es-ES_tradnl" sz="2400" dirty="0"/>
              <a:t> de DJ </a:t>
            </a:r>
            <a:r>
              <a:rPr lang="es-ES_tradnl" sz="2400" dirty="0" err="1"/>
              <a:t>Screw</a:t>
            </a:r>
            <a:r>
              <a:rPr lang="es-ES_tradnl" sz="2400" dirty="0"/>
              <a:t>, un artista de Houston </a:t>
            </a:r>
          </a:p>
          <a:p>
            <a:pPr marL="742950" lvl="1" indent="-285750">
              <a:buFont typeface="Arial" panose="020B0604020202020204" pitchFamily="34" charset="0"/>
              <a:buChar char="•"/>
            </a:pPr>
            <a:r>
              <a:rPr lang="es-ES_tradnl" sz="2000" dirty="0"/>
              <a:t>Murió en el 2000 por una </a:t>
            </a:r>
            <a:r>
              <a:rPr lang="es-ES_tradnl" sz="2000" b="1" dirty="0"/>
              <a:t>sobredosis de codeína</a:t>
            </a:r>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s-ES_tradnl" sz="3500" b="1" dirty="0"/>
              <a:t>Consecuencias del abuso de jarabe para la tos</a:t>
            </a:r>
          </a:p>
        </p:txBody>
      </p:sp>
      <p:pic>
        <p:nvPicPr>
          <p:cNvPr id="1026" name="Picture 2" descr="Image result for rolando mcclain suspensio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98568" y="3944183"/>
            <a:ext cx="4602127" cy="2588697"/>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85260" y="6532880"/>
            <a:ext cx="6926740" cy="276999"/>
          </a:xfrm>
          <a:prstGeom prst="rect">
            <a:avLst/>
          </a:prstGeom>
          <a:noFill/>
        </p:spPr>
        <p:txBody>
          <a:bodyPr wrap="square" rtlCol="0">
            <a:spAutoFit/>
          </a:bodyPr>
          <a:lstStyle/>
          <a:p>
            <a:r>
              <a:rPr lang="en-US" sz="1200"/>
              <a:t>http://www.huffingtonpost.com/entry/purple-drank-health-risks_us_57a22cd2e4b0e1aac91437b4</a:t>
            </a:r>
          </a:p>
        </p:txBody>
      </p:sp>
    </p:spTree>
    <p:extLst>
      <p:ext uri="{BB962C8B-B14F-4D97-AF65-F5344CB8AC3E}">
        <p14:creationId xmlns:p14="http://schemas.microsoft.com/office/powerpoint/2010/main" val="11227111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78349" y="499922"/>
            <a:ext cx="8369857" cy="830997"/>
          </a:xfrm>
          <a:prstGeom prst="rect">
            <a:avLst/>
          </a:prstGeom>
          <a:noFill/>
        </p:spPr>
        <p:txBody>
          <a:bodyPr wrap="square" rtlCol="0">
            <a:spAutoFit/>
          </a:bodyPr>
          <a:lstStyle/>
          <a:p>
            <a:pPr algn="ctr"/>
            <a:r>
              <a:rPr lang="en-US" sz="4800" b="1">
                <a:solidFill>
                  <a:srgbClr val="FF0000"/>
                </a:solidFill>
                <a:effectLst>
                  <a:outerShdw blurRad="38100" dist="38100" dir="2700000" algn="tl">
                    <a:srgbClr val="000000">
                      <a:alpha val="43137"/>
                    </a:srgbClr>
                  </a:outerShdw>
                </a:effectLst>
              </a:rPr>
              <a:t>PRUEBA DE CONOCIMIENTO</a:t>
            </a:r>
          </a:p>
        </p:txBody>
      </p:sp>
      <p:sp>
        <p:nvSpPr>
          <p:cNvPr id="4" name="Rectangle 3"/>
          <p:cNvSpPr/>
          <p:nvPr/>
        </p:nvSpPr>
        <p:spPr>
          <a:xfrm>
            <a:off x="222527" y="3241337"/>
            <a:ext cx="8737601" cy="830997"/>
          </a:xfrm>
          <a:prstGeom prst="rect">
            <a:avLst/>
          </a:prstGeom>
        </p:spPr>
        <p:txBody>
          <a:bodyPr wrap="square">
            <a:spAutoFit/>
          </a:bodyPr>
          <a:lstStyle/>
          <a:p>
            <a:pPr algn="ctr"/>
            <a:r>
              <a:rPr lang="es-ES_tradnl" sz="2400" b="1" dirty="0">
                <a:solidFill>
                  <a:schemeClr val="tx1">
                    <a:lumMod val="75000"/>
                    <a:lumOff val="25000"/>
                  </a:schemeClr>
                </a:solidFill>
              </a:rPr>
              <a:t>Si llamas al 911 para buscar ayuda en caso de una sobredosis de drogas, serás protegido por la ley, incluso si estás involucrado.</a:t>
            </a:r>
          </a:p>
        </p:txBody>
      </p:sp>
      <p:pic>
        <p:nvPicPr>
          <p:cNvPr id="1027" name="Picture 3" descr="C:\Users\scho\AppData\Local\Microsoft\Windows\Temporary Internet Files\Content.IE5\07WMM5CB\821px-Red_Checkmark.svg[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2527" y="210981"/>
            <a:ext cx="986513" cy="1054836"/>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1953916" y="1819255"/>
            <a:ext cx="5459701" cy="923330"/>
          </a:xfrm>
          <a:prstGeom prst="rect">
            <a:avLst/>
          </a:prstGeom>
          <a:noFill/>
        </p:spPr>
        <p:txBody>
          <a:bodyPr wrap="none" lIns="91440" tIns="45720" rIns="91440" bIns="45720">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algn="ctr"/>
            <a:r>
              <a:rPr lang="en-US" sz="5400" b="1" cap="all" spc="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¿CIERTO O FALSO?</a:t>
            </a:r>
          </a:p>
        </p:txBody>
      </p:sp>
      <p:sp>
        <p:nvSpPr>
          <p:cNvPr id="5" name="Plaque 4"/>
          <p:cNvSpPr/>
          <p:nvPr/>
        </p:nvSpPr>
        <p:spPr>
          <a:xfrm>
            <a:off x="2631440" y="4490720"/>
            <a:ext cx="4114800" cy="1087120"/>
          </a:xfrm>
          <a:prstGeom prst="plaque">
            <a:avLst/>
          </a:prstGeom>
          <a:gradFill>
            <a:gsLst>
              <a:gs pos="0">
                <a:srgbClr val="FC9FCB"/>
              </a:gs>
              <a:gs pos="13000">
                <a:srgbClr val="F8B049"/>
              </a:gs>
              <a:gs pos="21001">
                <a:srgbClr val="F8B049"/>
              </a:gs>
              <a:gs pos="63000">
                <a:srgbClr val="FEE7F2"/>
              </a:gs>
              <a:gs pos="67000">
                <a:srgbClr val="F952A0"/>
              </a:gs>
              <a:gs pos="69000">
                <a:srgbClr val="C50849"/>
              </a:gs>
              <a:gs pos="82001">
                <a:srgbClr val="B43E85"/>
              </a:gs>
              <a:gs pos="100000">
                <a:srgbClr val="F8B049"/>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564013" y="4490720"/>
            <a:ext cx="2249655" cy="923330"/>
          </a:xfrm>
          <a:prstGeom prst="rect">
            <a:avLst/>
          </a:prstGeom>
          <a:noFill/>
        </p:spPr>
        <p:txBody>
          <a:bodyPr wrap="none" lIns="91440" tIns="45720" rIns="91440" bIns="45720">
            <a:spAutoFit/>
          </a:bodyPr>
          <a:lstStyle/>
          <a:p>
            <a:pPr algn="ctr"/>
            <a:r>
              <a:rPr lang="en-US" sz="5400" b="1">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effectLst>
              </a:rPr>
              <a:t>CIERTO</a:t>
            </a:r>
          </a:p>
        </p:txBody>
      </p:sp>
    </p:spTree>
    <p:extLst>
      <p:ext uri="{BB962C8B-B14F-4D97-AF65-F5344CB8AC3E}">
        <p14:creationId xmlns:p14="http://schemas.microsoft.com/office/powerpoint/2010/main" val="3321158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725786" y="2894601"/>
            <a:ext cx="3441206" cy="830997"/>
          </a:xfrm>
          <a:prstGeom prst="rect">
            <a:avLst/>
          </a:prstGeom>
          <a:noFill/>
        </p:spPr>
        <p:txBody>
          <a:bodyPr wrap="square" lIns="91440" tIns="45720" rIns="91440" bIns="45720">
            <a:spAutoFit/>
          </a:bodyPr>
          <a:lstStyle/>
          <a:p>
            <a:pPr algn="ctr"/>
            <a:r>
              <a:rPr lang="en-US" sz="4800" b="1" err="1">
                <a:ln w="9525">
                  <a:solidFill>
                    <a:schemeClr val="bg1"/>
                  </a:solidFill>
                  <a:prstDash val="solid"/>
                </a:ln>
                <a:solidFill>
                  <a:schemeClr val="bg1"/>
                </a:solidFill>
                <a:effectLst>
                  <a:outerShdw blurRad="12700" dist="38100" dir="2700000" algn="tl" rotWithShape="0">
                    <a:schemeClr val="bg1">
                      <a:lumMod val="50000"/>
                    </a:schemeClr>
                  </a:outerShdw>
                </a:effectLst>
              </a:rPr>
              <a:t>Estimulantes</a:t>
            </a:r>
            <a:endParaRPr lang="en-US" sz="4800" b="1">
              <a:ln w="9525">
                <a:solidFill>
                  <a:schemeClr val="bg1"/>
                </a:solidFill>
                <a:prstDash val="solid"/>
              </a:ln>
              <a:solidFill>
                <a:schemeClr val="bg1"/>
              </a:solidFill>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6474172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a:grpSpLocks noChangeAspect="1"/>
          </p:cNvGrpSpPr>
          <p:nvPr/>
        </p:nvGrpSpPr>
        <p:grpSpPr bwMode="auto">
          <a:xfrm>
            <a:off x="0" y="5397740"/>
            <a:ext cx="9168828" cy="1471409"/>
            <a:chOff x="1392" y="1936"/>
            <a:chExt cx="4896" cy="448"/>
          </a:xfrm>
        </p:grpSpPr>
        <p:sp>
          <p:nvSpPr>
            <p:cNvPr id="33" name="Rectangle 32"/>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4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 name="Group 48"/>
          <p:cNvGrpSpPr/>
          <p:nvPr/>
        </p:nvGrpSpPr>
        <p:grpSpPr>
          <a:xfrm>
            <a:off x="-1862777" y="1797449"/>
            <a:ext cx="10629899" cy="4932273"/>
            <a:chOff x="-2483703" y="1253598"/>
            <a:chExt cx="14173199" cy="6576364"/>
          </a:xfrm>
        </p:grpSpPr>
        <p:grpSp>
          <p:nvGrpSpPr>
            <p:cNvPr id="5" name="Group 4"/>
            <p:cNvGrpSpPr>
              <a:grpSpLocks noChangeAspect="1"/>
            </p:cNvGrpSpPr>
            <p:nvPr/>
          </p:nvGrpSpPr>
          <p:grpSpPr bwMode="auto">
            <a:xfrm>
              <a:off x="-2483703" y="1253598"/>
              <a:ext cx="14173199" cy="6576364"/>
              <a:chOff x="2443" y="1491"/>
              <a:chExt cx="2750" cy="1276"/>
            </a:xfrm>
          </p:grpSpPr>
          <p:sp>
            <p:nvSpPr>
              <p:cNvPr id="1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 name="Group 5"/>
            <p:cNvGrpSpPr/>
            <p:nvPr/>
          </p:nvGrpSpPr>
          <p:grpSpPr>
            <a:xfrm>
              <a:off x="-761709" y="3391196"/>
              <a:ext cx="1638470" cy="1580640"/>
              <a:chOff x="6494296" y="5652029"/>
              <a:chExt cx="539750" cy="520700"/>
            </a:xfrm>
          </p:grpSpPr>
          <p:sp>
            <p:nvSpPr>
              <p:cNvPr id="7" name="Freeform 37"/>
              <p:cNvSpPr>
                <a:spLocks/>
              </p:cNvSpPr>
              <p:nvPr/>
            </p:nvSpPr>
            <p:spPr bwMode="auto">
              <a:xfrm>
                <a:off x="6513346"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38"/>
              <p:cNvSpPr>
                <a:spLocks noEditPoints="1"/>
              </p:cNvSpPr>
              <p:nvPr/>
            </p:nvSpPr>
            <p:spPr bwMode="auto">
              <a:xfrm>
                <a:off x="6551446"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39"/>
              <p:cNvSpPr>
                <a:spLocks/>
              </p:cNvSpPr>
              <p:nvPr/>
            </p:nvSpPr>
            <p:spPr bwMode="auto">
              <a:xfrm>
                <a:off x="6494296"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8" name="Rectangle 23"/>
            <p:cNvSpPr>
              <a:spLocks noChangeArrowheads="1"/>
            </p:cNvSpPr>
            <p:nvPr/>
          </p:nvSpPr>
          <p:spPr bwMode="auto">
            <a:xfrm>
              <a:off x="1081611" y="4233161"/>
              <a:ext cx="9891189" cy="2058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Rounded Rectangle 30"/>
          <p:cNvSpPr/>
          <p:nvPr/>
        </p:nvSpPr>
        <p:spPr>
          <a:xfrm>
            <a:off x="744302"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a:solidFill>
                  <a:schemeClr val="tx1">
                    <a:lumMod val="85000"/>
                    <a:lumOff val="15000"/>
                  </a:schemeClr>
                </a:solidFill>
              </a:rPr>
              <a:t>Los </a:t>
            </a:r>
            <a:r>
              <a:rPr lang="en-US" sz="1350" b="1" err="1">
                <a:solidFill>
                  <a:schemeClr val="tx1">
                    <a:lumMod val="85000"/>
                    <a:lumOff val="15000"/>
                  </a:schemeClr>
                </a:solidFill>
              </a:rPr>
              <a:t>estimulantes</a:t>
            </a:r>
            <a:r>
              <a:rPr lang="en-US" sz="1350" b="1">
                <a:solidFill>
                  <a:schemeClr val="tx1">
                    <a:lumMod val="85000"/>
                    <a:lumOff val="15000"/>
                  </a:schemeClr>
                </a:solidFill>
              </a:rPr>
              <a:t> </a:t>
            </a:r>
            <a:r>
              <a:rPr lang="en-US" sz="1350" b="1" err="1">
                <a:solidFill>
                  <a:schemeClr val="tx1">
                    <a:lumMod val="85000"/>
                    <a:lumOff val="15000"/>
                  </a:schemeClr>
                </a:solidFill>
              </a:rPr>
              <a:t>aceleran</a:t>
            </a:r>
            <a:r>
              <a:rPr lang="en-US" sz="1350" b="1">
                <a:solidFill>
                  <a:schemeClr val="tx1">
                    <a:lumMod val="85000"/>
                    <a:lumOff val="15000"/>
                  </a:schemeClr>
                </a:solidFill>
              </a:rPr>
              <a:t>, o sea “</a:t>
            </a:r>
            <a:r>
              <a:rPr lang="en-US" sz="1350" b="1" err="1">
                <a:solidFill>
                  <a:schemeClr val="tx1">
                    <a:lumMod val="85000"/>
                    <a:lumOff val="15000"/>
                  </a:schemeClr>
                </a:solidFill>
              </a:rPr>
              <a:t>estimulan</a:t>
            </a:r>
            <a:r>
              <a:rPr lang="en-US" sz="1350" b="1">
                <a:solidFill>
                  <a:schemeClr val="tx1">
                    <a:lumMod val="85000"/>
                    <a:lumOff val="15000"/>
                  </a:schemeClr>
                </a:solidFill>
              </a:rPr>
              <a:t>” las </a:t>
            </a:r>
            <a:r>
              <a:rPr lang="en-US" sz="1350" b="1" err="1">
                <a:solidFill>
                  <a:schemeClr val="tx1">
                    <a:lumMod val="85000"/>
                    <a:lumOff val="15000"/>
                  </a:schemeClr>
                </a:solidFill>
              </a:rPr>
              <a:t>actividades</a:t>
            </a:r>
            <a:r>
              <a:rPr lang="en-US" sz="1350" b="1">
                <a:solidFill>
                  <a:schemeClr val="tx1">
                    <a:lumMod val="85000"/>
                    <a:lumOff val="15000"/>
                  </a:schemeClr>
                </a:solidFill>
              </a:rPr>
              <a:t> y el </a:t>
            </a:r>
            <a:r>
              <a:rPr lang="en-US" sz="1350" b="1" err="1">
                <a:solidFill>
                  <a:schemeClr val="tx1">
                    <a:lumMod val="85000"/>
                    <a:lumOff val="15000"/>
                  </a:schemeClr>
                </a:solidFill>
              </a:rPr>
              <a:t>proceso</a:t>
            </a:r>
            <a:r>
              <a:rPr lang="en-US" sz="1350" b="1">
                <a:solidFill>
                  <a:schemeClr val="tx1">
                    <a:lumMod val="85000"/>
                    <a:lumOff val="15000"/>
                  </a:schemeClr>
                </a:solidFill>
              </a:rPr>
              <a:t> del </a:t>
            </a:r>
            <a:r>
              <a:rPr lang="en-US" sz="1350" b="1" err="1">
                <a:solidFill>
                  <a:schemeClr val="tx1">
                    <a:lumMod val="85000"/>
                    <a:lumOff val="15000"/>
                  </a:schemeClr>
                </a:solidFill>
              </a:rPr>
              <a:t>cuerpo</a:t>
            </a:r>
            <a:endParaRPr lang="en-US" sz="1350" b="1">
              <a:solidFill>
                <a:schemeClr val="tx1">
                  <a:lumMod val="85000"/>
                  <a:lumOff val="15000"/>
                </a:schemeClr>
              </a:solidFill>
            </a:endParaRPr>
          </a:p>
        </p:txBody>
      </p:sp>
      <p:sp>
        <p:nvSpPr>
          <p:cNvPr id="42" name="Rounded Rectangle 41"/>
          <p:cNvSpPr/>
          <p:nvPr/>
        </p:nvSpPr>
        <p:spPr>
          <a:xfrm>
            <a:off x="2276854"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250" b="1">
                <a:solidFill>
                  <a:schemeClr val="tx1">
                    <a:lumMod val="85000"/>
                    <a:lumOff val="15000"/>
                  </a:schemeClr>
                </a:solidFill>
              </a:rPr>
              <a:t>Los </a:t>
            </a:r>
            <a:r>
              <a:rPr lang="en-US" sz="1250" b="1" err="1">
                <a:solidFill>
                  <a:schemeClr val="tx1">
                    <a:lumMod val="85000"/>
                    <a:lumOff val="15000"/>
                  </a:schemeClr>
                </a:solidFill>
              </a:rPr>
              <a:t>estimulantes</a:t>
            </a:r>
            <a:r>
              <a:rPr lang="en-US" sz="1250" b="1">
                <a:solidFill>
                  <a:schemeClr val="tx1">
                    <a:lumMod val="85000"/>
                    <a:lumOff val="15000"/>
                  </a:schemeClr>
                </a:solidFill>
              </a:rPr>
              <a:t> </a:t>
            </a:r>
            <a:r>
              <a:rPr lang="en-US" sz="1250" b="1" err="1">
                <a:solidFill>
                  <a:schemeClr val="tx1">
                    <a:lumMod val="85000"/>
                    <a:lumOff val="15000"/>
                  </a:schemeClr>
                </a:solidFill>
              </a:rPr>
              <a:t>tienen</a:t>
            </a:r>
            <a:r>
              <a:rPr lang="en-US" sz="1250" b="1">
                <a:solidFill>
                  <a:schemeClr val="tx1">
                    <a:lumMod val="85000"/>
                    <a:lumOff val="15000"/>
                  </a:schemeClr>
                </a:solidFill>
              </a:rPr>
              <a:t> </a:t>
            </a:r>
            <a:r>
              <a:rPr lang="en-US" sz="1250" b="1" err="1">
                <a:solidFill>
                  <a:schemeClr val="tx1">
                    <a:lumMod val="85000"/>
                    <a:lumOff val="15000"/>
                  </a:schemeClr>
                </a:solidFill>
              </a:rPr>
              <a:t>estructuras</a:t>
            </a:r>
            <a:r>
              <a:rPr lang="en-US" sz="1250" b="1">
                <a:solidFill>
                  <a:schemeClr val="tx1">
                    <a:lumMod val="85000"/>
                    <a:lumOff val="15000"/>
                  </a:schemeClr>
                </a:solidFill>
              </a:rPr>
              <a:t> </a:t>
            </a:r>
            <a:r>
              <a:rPr lang="en-US" sz="1250" b="1" err="1">
                <a:solidFill>
                  <a:schemeClr val="tx1">
                    <a:lumMod val="85000"/>
                    <a:lumOff val="15000"/>
                  </a:schemeClr>
                </a:solidFill>
              </a:rPr>
              <a:t>parecidas</a:t>
            </a:r>
            <a:r>
              <a:rPr lang="en-US" sz="1250" b="1">
                <a:solidFill>
                  <a:schemeClr val="tx1">
                    <a:lumMod val="85000"/>
                    <a:lumOff val="15000"/>
                  </a:schemeClr>
                </a:solidFill>
              </a:rPr>
              <a:t> a las de </a:t>
            </a:r>
            <a:r>
              <a:rPr lang="en-US" sz="1250" b="1" err="1">
                <a:solidFill>
                  <a:schemeClr val="tx1">
                    <a:lumMod val="85000"/>
                    <a:lumOff val="15000"/>
                  </a:schemeClr>
                </a:solidFill>
              </a:rPr>
              <a:t>ciertos</a:t>
            </a:r>
            <a:r>
              <a:rPr lang="en-US" sz="1250" b="1">
                <a:solidFill>
                  <a:schemeClr val="tx1">
                    <a:lumMod val="85000"/>
                    <a:lumOff val="15000"/>
                  </a:schemeClr>
                </a:solidFill>
              </a:rPr>
              <a:t> </a:t>
            </a:r>
            <a:r>
              <a:rPr lang="en-US" sz="1250" b="1" err="1">
                <a:solidFill>
                  <a:schemeClr val="tx1">
                    <a:lumMod val="85000"/>
                    <a:lumOff val="15000"/>
                  </a:schemeClr>
                </a:solidFill>
              </a:rPr>
              <a:t>químicos</a:t>
            </a:r>
            <a:r>
              <a:rPr lang="en-US" sz="1250" b="1">
                <a:solidFill>
                  <a:schemeClr val="tx1">
                    <a:lumMod val="85000"/>
                    <a:lumOff val="15000"/>
                  </a:schemeClr>
                </a:solidFill>
              </a:rPr>
              <a:t> </a:t>
            </a:r>
            <a:r>
              <a:rPr lang="en-US" sz="1250" b="1" err="1">
                <a:solidFill>
                  <a:schemeClr val="tx1">
                    <a:lumMod val="85000"/>
                    <a:lumOff val="15000"/>
                  </a:schemeClr>
                </a:solidFill>
              </a:rPr>
              <a:t>importantes</a:t>
            </a:r>
            <a:r>
              <a:rPr lang="en-US" sz="1250" b="1">
                <a:solidFill>
                  <a:schemeClr val="tx1">
                    <a:lumMod val="85000"/>
                    <a:lumOff val="15000"/>
                  </a:schemeClr>
                </a:solidFill>
              </a:rPr>
              <a:t> del </a:t>
            </a:r>
            <a:r>
              <a:rPr lang="en-US" sz="1250" b="1" err="1">
                <a:solidFill>
                  <a:schemeClr val="tx1">
                    <a:lumMod val="85000"/>
                    <a:lumOff val="15000"/>
                  </a:schemeClr>
                </a:solidFill>
              </a:rPr>
              <a:t>cerebro</a:t>
            </a:r>
            <a:endParaRPr lang="en-US" sz="1250" b="1">
              <a:solidFill>
                <a:schemeClr val="tx1">
                  <a:lumMod val="85000"/>
                  <a:lumOff val="15000"/>
                </a:schemeClr>
              </a:solidFill>
            </a:endParaRPr>
          </a:p>
        </p:txBody>
      </p:sp>
      <p:sp>
        <p:nvSpPr>
          <p:cNvPr id="43" name="Rounded Rectangle 42"/>
          <p:cNvSpPr/>
          <p:nvPr/>
        </p:nvSpPr>
        <p:spPr>
          <a:xfrm>
            <a:off x="3809405"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err="1">
                <a:solidFill>
                  <a:schemeClr val="tx1">
                    <a:lumMod val="85000"/>
                    <a:lumOff val="15000"/>
                  </a:schemeClr>
                </a:solidFill>
              </a:rPr>
              <a:t>Dopamina</a:t>
            </a:r>
            <a:r>
              <a:rPr lang="en-US" sz="1350" b="1">
                <a:solidFill>
                  <a:schemeClr val="tx1">
                    <a:lumMod val="85000"/>
                    <a:lumOff val="15000"/>
                  </a:schemeClr>
                </a:solidFill>
              </a:rPr>
              <a:t> y </a:t>
            </a:r>
            <a:r>
              <a:rPr lang="en-US" sz="1350" b="1" err="1">
                <a:solidFill>
                  <a:schemeClr val="tx1">
                    <a:lumMod val="85000"/>
                    <a:lumOff val="15000"/>
                  </a:schemeClr>
                </a:solidFill>
              </a:rPr>
              <a:t>norepinefrina</a:t>
            </a:r>
            <a:endParaRPr lang="en-US" sz="1350" b="1">
              <a:solidFill>
                <a:schemeClr val="tx1">
                  <a:lumMod val="85000"/>
                  <a:lumOff val="15000"/>
                </a:schemeClr>
              </a:solidFill>
            </a:endParaRPr>
          </a:p>
          <a:p>
            <a:pPr marL="0" lvl="1" algn="ctr"/>
            <a:endParaRPr lang="en-US" sz="1350">
              <a:solidFill>
                <a:schemeClr val="tx1">
                  <a:lumMod val="85000"/>
                  <a:lumOff val="15000"/>
                </a:schemeClr>
              </a:solidFill>
            </a:endParaRPr>
          </a:p>
        </p:txBody>
      </p:sp>
      <p:sp>
        <p:nvSpPr>
          <p:cNvPr id="44" name="Rounded Rectangle 43"/>
          <p:cNvSpPr/>
          <p:nvPr/>
        </p:nvSpPr>
        <p:spPr>
          <a:xfrm>
            <a:off x="5341957"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350" b="1">
                <a:solidFill>
                  <a:schemeClr val="tx1">
                    <a:lumMod val="85000"/>
                    <a:lumOff val="15000"/>
                  </a:schemeClr>
                </a:solidFill>
              </a:rPr>
              <a:t>Los </a:t>
            </a:r>
            <a:r>
              <a:rPr lang="en-US" sz="1350" b="1" err="1">
                <a:solidFill>
                  <a:schemeClr val="tx1">
                    <a:lumMod val="85000"/>
                    <a:lumOff val="15000"/>
                  </a:schemeClr>
                </a:solidFill>
              </a:rPr>
              <a:t>estimulantes</a:t>
            </a:r>
            <a:r>
              <a:rPr lang="en-US" sz="1350" b="1">
                <a:solidFill>
                  <a:schemeClr val="tx1">
                    <a:lumMod val="85000"/>
                    <a:lumOff val="15000"/>
                  </a:schemeClr>
                </a:solidFill>
              </a:rPr>
              <a:t> </a:t>
            </a:r>
            <a:r>
              <a:rPr lang="en-US" sz="1350" b="1" err="1">
                <a:solidFill>
                  <a:schemeClr val="tx1">
                    <a:lumMod val="85000"/>
                    <a:lumOff val="15000"/>
                  </a:schemeClr>
                </a:solidFill>
              </a:rPr>
              <a:t>aumentan</a:t>
            </a:r>
            <a:r>
              <a:rPr lang="en-US" sz="1350" b="1">
                <a:solidFill>
                  <a:schemeClr val="tx1">
                    <a:lumMod val="85000"/>
                    <a:lumOff val="15000"/>
                  </a:schemeClr>
                </a:solidFill>
              </a:rPr>
              <a:t> los </a:t>
            </a:r>
            <a:r>
              <a:rPr lang="en-US" sz="1350" b="1" err="1">
                <a:solidFill>
                  <a:schemeClr val="tx1">
                    <a:lumMod val="85000"/>
                    <a:lumOff val="15000"/>
                  </a:schemeClr>
                </a:solidFill>
              </a:rPr>
              <a:t>efectos</a:t>
            </a:r>
            <a:r>
              <a:rPr lang="en-US" sz="1350" b="1">
                <a:solidFill>
                  <a:schemeClr val="tx1">
                    <a:lumMod val="85000"/>
                    <a:lumOff val="15000"/>
                  </a:schemeClr>
                </a:solidFill>
              </a:rPr>
              <a:t> de </a:t>
            </a:r>
            <a:r>
              <a:rPr lang="en-US" sz="1350" b="1" err="1">
                <a:solidFill>
                  <a:schemeClr val="tx1">
                    <a:lumMod val="85000"/>
                    <a:lumOff val="15000"/>
                  </a:schemeClr>
                </a:solidFill>
              </a:rPr>
              <a:t>estos</a:t>
            </a:r>
            <a:r>
              <a:rPr lang="en-US" sz="1350" b="1">
                <a:solidFill>
                  <a:schemeClr val="tx1">
                    <a:lumMod val="85000"/>
                    <a:lumOff val="15000"/>
                  </a:schemeClr>
                </a:solidFill>
              </a:rPr>
              <a:t> </a:t>
            </a:r>
            <a:r>
              <a:rPr lang="en-US" sz="1350" b="1" err="1">
                <a:solidFill>
                  <a:schemeClr val="tx1">
                    <a:lumMod val="85000"/>
                    <a:lumOff val="15000"/>
                  </a:schemeClr>
                </a:solidFill>
              </a:rPr>
              <a:t>químicos</a:t>
            </a:r>
            <a:r>
              <a:rPr lang="en-US" sz="1350" b="1">
                <a:solidFill>
                  <a:schemeClr val="tx1">
                    <a:lumMod val="85000"/>
                    <a:lumOff val="15000"/>
                  </a:schemeClr>
                </a:solidFill>
              </a:rPr>
              <a:t> en el </a:t>
            </a:r>
            <a:r>
              <a:rPr lang="en-US" sz="1350" b="1" err="1">
                <a:solidFill>
                  <a:schemeClr val="tx1">
                    <a:lumMod val="85000"/>
                    <a:lumOff val="15000"/>
                  </a:schemeClr>
                </a:solidFill>
              </a:rPr>
              <a:t>cerebro</a:t>
            </a:r>
            <a:r>
              <a:rPr lang="en-US" sz="1350" b="1">
                <a:solidFill>
                  <a:schemeClr val="tx1">
                    <a:lumMod val="85000"/>
                    <a:lumOff val="15000"/>
                  </a:schemeClr>
                </a:solidFill>
              </a:rPr>
              <a:t> y el </a:t>
            </a:r>
            <a:r>
              <a:rPr lang="en-US" sz="1350" b="1" err="1">
                <a:solidFill>
                  <a:schemeClr val="tx1">
                    <a:lumMod val="85000"/>
                    <a:lumOff val="15000"/>
                  </a:schemeClr>
                </a:solidFill>
              </a:rPr>
              <a:t>cuerpo</a:t>
            </a:r>
            <a:endParaRPr lang="en-US" sz="1350" b="1">
              <a:solidFill>
                <a:schemeClr val="tx1">
                  <a:lumMod val="85000"/>
                  <a:lumOff val="15000"/>
                </a:schemeClr>
              </a:solidFill>
            </a:endParaRPr>
          </a:p>
        </p:txBody>
      </p:sp>
      <p:sp>
        <p:nvSpPr>
          <p:cNvPr id="45" name="Rounded Rectangle 44"/>
          <p:cNvSpPr/>
          <p:nvPr/>
        </p:nvSpPr>
        <p:spPr>
          <a:xfrm>
            <a:off x="6874507" y="2046547"/>
            <a:ext cx="1552457"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err="1">
                <a:solidFill>
                  <a:schemeClr val="tx1">
                    <a:lumMod val="85000"/>
                    <a:lumOff val="15000"/>
                  </a:schemeClr>
                </a:solidFill>
              </a:rPr>
              <a:t>Estimulantes</a:t>
            </a:r>
            <a:r>
              <a:rPr lang="en-US" sz="1350" b="1">
                <a:solidFill>
                  <a:schemeClr val="tx1">
                    <a:lumMod val="85000"/>
                    <a:lumOff val="15000"/>
                  </a:schemeClr>
                </a:solidFill>
              </a:rPr>
              <a:t> </a:t>
            </a:r>
            <a:r>
              <a:rPr lang="en-US" sz="1350" b="1" err="1">
                <a:solidFill>
                  <a:schemeClr val="tx1">
                    <a:lumMod val="85000"/>
                    <a:lumOff val="15000"/>
                  </a:schemeClr>
                </a:solidFill>
              </a:rPr>
              <a:t>comunes</a:t>
            </a:r>
            <a:r>
              <a:rPr lang="en-US" sz="1350" b="1">
                <a:solidFill>
                  <a:schemeClr val="tx1">
                    <a:lumMod val="85000"/>
                    <a:lumOff val="15000"/>
                  </a:schemeClr>
                </a:solidFill>
              </a:rPr>
              <a:t> </a:t>
            </a:r>
            <a:r>
              <a:rPr lang="en-US" sz="1350" b="1" err="1">
                <a:solidFill>
                  <a:schemeClr val="tx1">
                    <a:lumMod val="85000"/>
                    <a:lumOff val="15000"/>
                  </a:schemeClr>
                </a:solidFill>
              </a:rPr>
              <a:t>incluyen</a:t>
            </a:r>
            <a:r>
              <a:rPr lang="en-US" sz="1350" b="1">
                <a:solidFill>
                  <a:schemeClr val="tx1">
                    <a:lumMod val="85000"/>
                    <a:lumOff val="15000"/>
                  </a:schemeClr>
                </a:solidFill>
              </a:rPr>
              <a:t> </a:t>
            </a:r>
            <a:r>
              <a:rPr lang="en-US" sz="1600" b="1">
                <a:solidFill>
                  <a:srgbClr val="FF0000"/>
                </a:solidFill>
              </a:rPr>
              <a:t>ADDERALL</a:t>
            </a:r>
            <a:r>
              <a:rPr lang="en-US" sz="1400" b="1">
                <a:solidFill>
                  <a:srgbClr val="FF0000"/>
                </a:solidFill>
              </a:rPr>
              <a:t> </a:t>
            </a:r>
          </a:p>
          <a:p>
            <a:pPr algn="ctr"/>
            <a:r>
              <a:rPr lang="en-US" sz="1350" b="1">
                <a:solidFill>
                  <a:schemeClr val="tx1">
                    <a:lumMod val="85000"/>
                    <a:lumOff val="15000"/>
                  </a:schemeClr>
                </a:solidFill>
              </a:rPr>
              <a:t>y </a:t>
            </a:r>
          </a:p>
          <a:p>
            <a:pPr algn="ctr"/>
            <a:r>
              <a:rPr lang="en-US" sz="1600" b="1">
                <a:solidFill>
                  <a:srgbClr val="FF0000"/>
                </a:solidFill>
              </a:rPr>
              <a:t>RITALIN</a:t>
            </a:r>
            <a:endParaRPr lang="en-US" sz="1400" b="1">
              <a:solidFill>
                <a:srgbClr val="000000"/>
              </a:solidFill>
            </a:endParaRPr>
          </a:p>
        </p:txBody>
      </p:sp>
      <p:sp>
        <p:nvSpPr>
          <p:cNvPr id="50" name="Rectangle 4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a:t>
            </a:r>
            <a:r>
              <a:rPr lang="en-US" sz="4000" b="1" err="1"/>
              <a:t>Qué</a:t>
            </a:r>
            <a:r>
              <a:rPr lang="en-US" sz="4000" b="1"/>
              <a:t> son los </a:t>
            </a:r>
            <a:r>
              <a:rPr lang="en-US" sz="4000" b="1" err="1"/>
              <a:t>estimulantes</a:t>
            </a:r>
            <a:r>
              <a:rPr lang="en-US" sz="4000" b="1"/>
              <a:t>?</a:t>
            </a:r>
          </a:p>
        </p:txBody>
      </p:sp>
      <p:sp>
        <p:nvSpPr>
          <p:cNvPr id="2" name="TextBox 1"/>
          <p:cNvSpPr txBox="1"/>
          <p:nvPr/>
        </p:nvSpPr>
        <p:spPr>
          <a:xfrm>
            <a:off x="285568" y="6298702"/>
            <a:ext cx="5437579" cy="338554"/>
          </a:xfrm>
          <a:prstGeom prst="rect">
            <a:avLst/>
          </a:prstGeom>
          <a:noFill/>
        </p:spPr>
        <p:txBody>
          <a:bodyPr wrap="square" rtlCol="0">
            <a:spAutoFit/>
          </a:bodyPr>
          <a:lstStyle/>
          <a:p>
            <a:r>
              <a:rPr lang="en-US" sz="800">
                <a:solidFill>
                  <a:schemeClr val="bg1"/>
                </a:solidFill>
              </a:rPr>
              <a:t>References</a:t>
            </a:r>
          </a:p>
          <a:p>
            <a:r>
              <a:rPr lang="en-US" sz="800">
                <a:solidFill>
                  <a:schemeClr val="bg1"/>
                </a:solidFill>
              </a:rPr>
              <a:t>https://www.drugabuse.gov/publications/research-reports/prescription-drugs/stimulants/what-are-stimulants</a:t>
            </a:r>
          </a:p>
        </p:txBody>
      </p:sp>
      <p:sp>
        <p:nvSpPr>
          <p:cNvPr id="47" name="TextBox 46">
            <a:extLst>
              <a:ext uri="{FF2B5EF4-FFF2-40B4-BE49-F238E27FC236}">
                <a16:creationId xmlns:a16="http://schemas.microsoft.com/office/drawing/2014/main" id="{360BD37A-D5F5-484A-9A85-31066F8790C1}"/>
              </a:ext>
            </a:extLst>
          </p:cNvPr>
          <p:cNvSpPr txBox="1"/>
          <p:nvPr/>
        </p:nvSpPr>
        <p:spPr>
          <a:xfrm>
            <a:off x="832846" y="4538098"/>
            <a:ext cx="3141455" cy="830997"/>
          </a:xfrm>
          <a:prstGeom prst="rect">
            <a:avLst/>
          </a:prstGeom>
          <a:noFill/>
          <a:ln>
            <a:solidFill>
              <a:schemeClr val="tx1"/>
            </a:solidFill>
          </a:ln>
        </p:spPr>
        <p:txBody>
          <a:bodyPr wrap="square" rtlCol="0">
            <a:spAutoFit/>
          </a:bodyPr>
          <a:lstStyle/>
          <a:p>
            <a:r>
              <a:rPr lang="en-US" sz="1600" b="1"/>
              <a:t>Bennies, Black Beauties, Hearts, Roses, Skippy, Speed, The Smart Drug, Uppers, and Vitamin R</a:t>
            </a:r>
          </a:p>
        </p:txBody>
      </p:sp>
    </p:spTree>
    <p:extLst>
      <p:ext uri="{BB962C8B-B14F-4D97-AF65-F5344CB8AC3E}">
        <p14:creationId xmlns:p14="http://schemas.microsoft.com/office/powerpoint/2010/main" val="14452436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Group 283"/>
          <p:cNvGrpSpPr>
            <a:grpSpLocks noChangeAspect="1"/>
          </p:cNvGrpSpPr>
          <p:nvPr/>
        </p:nvGrpSpPr>
        <p:grpSpPr bwMode="auto">
          <a:xfrm>
            <a:off x="0" y="4887528"/>
            <a:ext cx="9168828" cy="1029204"/>
            <a:chOff x="1392" y="1936"/>
            <a:chExt cx="4896" cy="448"/>
          </a:xfrm>
        </p:grpSpPr>
        <p:sp>
          <p:nvSpPr>
            <p:cNvPr id="285" name="Rectangle 284"/>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Rectangle 285"/>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Rectangle 286"/>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Rectangle 287"/>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Rectangle 288"/>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Rectangle 289"/>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Rectangle 290"/>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Rectangle 291"/>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Rectangle 292"/>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702371" y="2617508"/>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62" name="Group 161"/>
          <p:cNvGrpSpPr/>
          <p:nvPr/>
        </p:nvGrpSpPr>
        <p:grpSpPr>
          <a:xfrm>
            <a:off x="0" y="309358"/>
            <a:ext cx="2209800" cy="2127722"/>
            <a:chOff x="6701897" y="5652029"/>
            <a:chExt cx="539750" cy="520700"/>
          </a:xfrm>
        </p:grpSpPr>
        <p:sp>
          <p:nvSpPr>
            <p:cNvPr id="163"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39"/>
            <p:cNvSpPr>
              <a:spLocks/>
            </p:cNvSpPr>
            <p:nvPr/>
          </p:nvSpPr>
          <p:spPr bwMode="auto">
            <a:xfrm>
              <a:off x="6701897"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 name="TextBox 1"/>
          <p:cNvSpPr txBox="1"/>
          <p:nvPr/>
        </p:nvSpPr>
        <p:spPr>
          <a:xfrm>
            <a:off x="562743" y="739675"/>
            <a:ext cx="1162306" cy="1200329"/>
          </a:xfrm>
          <a:prstGeom prst="rect">
            <a:avLst/>
          </a:prstGeom>
          <a:noFill/>
        </p:spPr>
        <p:txBody>
          <a:bodyPr wrap="square" rtlCol="0">
            <a:spAutoFit/>
          </a:bodyPr>
          <a:lstStyle/>
          <a:p>
            <a:pPr algn="ctr"/>
            <a:r>
              <a:rPr lang="en-US" sz="2400" b="1"/>
              <a:t>La zona de </a:t>
            </a:r>
            <a:r>
              <a:rPr lang="en-US" sz="2400" b="1" err="1"/>
              <a:t>peligro</a:t>
            </a:r>
            <a:endParaRPr lang="en-US" sz="2400" b="1"/>
          </a:p>
        </p:txBody>
      </p:sp>
      <p:pic>
        <p:nvPicPr>
          <p:cNvPr id="166" name="Picture 2" descr="C:\Users\gho\Documents\My Received Files\Capture1.PNG"/>
          <p:cNvPicPr>
            <a:picLocks noChangeAspect="1" noChangeArrowheads="1"/>
          </p:cNvPicPr>
          <p:nvPr/>
        </p:nvPicPr>
        <p:blipFill rotWithShape="1">
          <a:blip r:embed="rId3">
            <a:extLst>
              <a:ext uri="{28A0092B-C50C-407E-A947-70E740481C1C}">
                <a14:useLocalDpi xmlns:a14="http://schemas.microsoft.com/office/drawing/2010/main" val="0"/>
              </a:ext>
            </a:extLst>
          </a:blip>
          <a:srcRect l="9654" t="5309" r="9284" b="5553"/>
          <a:stretch/>
        </p:blipFill>
        <p:spPr bwMode="auto">
          <a:xfrm>
            <a:off x="2323373" y="698941"/>
            <a:ext cx="6824182" cy="5520075"/>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464108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Group 283"/>
          <p:cNvGrpSpPr>
            <a:grpSpLocks noChangeAspect="1"/>
          </p:cNvGrpSpPr>
          <p:nvPr/>
        </p:nvGrpSpPr>
        <p:grpSpPr bwMode="auto">
          <a:xfrm>
            <a:off x="0" y="4887528"/>
            <a:ext cx="9168828" cy="1029204"/>
            <a:chOff x="1392" y="1936"/>
            <a:chExt cx="4896" cy="448"/>
          </a:xfrm>
        </p:grpSpPr>
        <p:sp>
          <p:nvSpPr>
            <p:cNvPr id="285" name="Rectangle 284"/>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Rectangle 285"/>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Rectangle 286"/>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Rectangle 287"/>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Rectangle 288"/>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Rectangle 289"/>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Rectangle 290"/>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Rectangle 291"/>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Rectangle 292"/>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60" name="Oval 159"/>
          <p:cNvSpPr/>
          <p:nvPr/>
        </p:nvSpPr>
        <p:spPr>
          <a:xfrm>
            <a:off x="4524790" y="6036800"/>
            <a:ext cx="4114800" cy="623939"/>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4" name="Group 4"/>
          <p:cNvGrpSpPr>
            <a:grpSpLocks noChangeAspect="1"/>
          </p:cNvGrpSpPr>
          <p:nvPr/>
        </p:nvGrpSpPr>
        <p:grpSpPr bwMode="auto">
          <a:xfrm>
            <a:off x="6187718" y="2483882"/>
            <a:ext cx="1103615" cy="3899447"/>
            <a:chOff x="1364" y="1710"/>
            <a:chExt cx="720" cy="2544"/>
          </a:xfrm>
        </p:grpSpPr>
        <p:sp>
          <p:nvSpPr>
            <p:cNvPr id="6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86" name="Group 28"/>
          <p:cNvGrpSpPr>
            <a:grpSpLocks noChangeAspect="1"/>
          </p:cNvGrpSpPr>
          <p:nvPr/>
        </p:nvGrpSpPr>
        <p:grpSpPr bwMode="auto">
          <a:xfrm flipH="1">
            <a:off x="5195423" y="2840421"/>
            <a:ext cx="1165132" cy="3515789"/>
            <a:chOff x="948" y="2233"/>
            <a:chExt cx="400" cy="1207"/>
          </a:xfrm>
        </p:grpSpPr>
        <p:sp>
          <p:nvSpPr>
            <p:cNvPr id="8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12" name="Group 28"/>
          <p:cNvGrpSpPr>
            <a:grpSpLocks noChangeAspect="1"/>
          </p:cNvGrpSpPr>
          <p:nvPr/>
        </p:nvGrpSpPr>
        <p:grpSpPr bwMode="auto">
          <a:xfrm>
            <a:off x="6942435" y="2326917"/>
            <a:ext cx="1335308" cy="4029293"/>
            <a:chOff x="948" y="2233"/>
            <a:chExt cx="400" cy="1207"/>
          </a:xfrm>
        </p:grpSpPr>
        <p:sp>
          <p:nvSpPr>
            <p:cNvPr id="113"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7816445" y="2422985"/>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34" name="TextBox 333"/>
          <p:cNvSpPr txBox="1"/>
          <p:nvPr/>
        </p:nvSpPr>
        <p:spPr>
          <a:xfrm>
            <a:off x="71386" y="1613261"/>
            <a:ext cx="5133755" cy="3485570"/>
          </a:xfrm>
          <a:prstGeom prst="rect">
            <a:avLst/>
          </a:prstGeom>
          <a:noFill/>
        </p:spPr>
        <p:txBody>
          <a:bodyPr wrap="square" rtlCol="0">
            <a:spAutoFit/>
          </a:bodyPr>
          <a:lstStyle/>
          <a:p>
            <a:pPr marL="285750" indent="-285750">
              <a:buFont typeface="Arial" charset="0"/>
              <a:buChar char="•"/>
            </a:pPr>
            <a:r>
              <a:rPr lang="en-US"/>
              <a:t>El </a:t>
            </a:r>
            <a:r>
              <a:rPr lang="en-US" err="1"/>
              <a:t>uso</a:t>
            </a:r>
            <a:r>
              <a:rPr lang="en-US"/>
              <a:t> de </a:t>
            </a:r>
            <a:r>
              <a:rPr lang="en-US" err="1"/>
              <a:t>estimulantes</a:t>
            </a:r>
            <a:r>
              <a:rPr lang="en-US"/>
              <a:t> </a:t>
            </a:r>
            <a:r>
              <a:rPr lang="en-US" err="1"/>
              <a:t>puede</a:t>
            </a:r>
            <a:r>
              <a:rPr lang="en-US"/>
              <a:t> </a:t>
            </a:r>
            <a:r>
              <a:rPr lang="en-US" err="1"/>
              <a:t>causar</a:t>
            </a:r>
            <a:r>
              <a:rPr lang="en-US"/>
              <a:t> </a:t>
            </a:r>
            <a:r>
              <a:rPr lang="en-US" err="1"/>
              <a:t>efectos</a:t>
            </a:r>
            <a:r>
              <a:rPr lang="en-US"/>
              <a:t> </a:t>
            </a:r>
            <a:r>
              <a:rPr lang="en-US" err="1"/>
              <a:t>secundarios</a:t>
            </a:r>
            <a:r>
              <a:rPr lang="en-US"/>
              <a:t>, </a:t>
            </a:r>
            <a:r>
              <a:rPr lang="en-US" err="1"/>
              <a:t>incluso</a:t>
            </a:r>
            <a:r>
              <a:rPr lang="en-US"/>
              <a:t> </a:t>
            </a:r>
            <a:r>
              <a:rPr lang="en-US" err="1"/>
              <a:t>cuando</a:t>
            </a:r>
            <a:r>
              <a:rPr lang="en-US"/>
              <a:t> </a:t>
            </a:r>
            <a:r>
              <a:rPr lang="en-US" err="1"/>
              <a:t>estén</a:t>
            </a:r>
            <a:r>
              <a:rPr lang="en-US"/>
              <a:t> </a:t>
            </a:r>
            <a:r>
              <a:rPr lang="en-US" err="1"/>
              <a:t>recetados</a:t>
            </a:r>
            <a:r>
              <a:rPr lang="en-US"/>
              <a:t> </a:t>
            </a:r>
            <a:r>
              <a:rPr lang="en-US" err="1"/>
              <a:t>por</a:t>
            </a:r>
            <a:r>
              <a:rPr lang="en-US"/>
              <a:t> un doctor.</a:t>
            </a:r>
          </a:p>
          <a:p>
            <a:pPr marL="285750" indent="-285750">
              <a:buFont typeface="Arial" charset="0"/>
              <a:buChar char="•"/>
            </a:pPr>
            <a:r>
              <a:rPr lang="en-US" err="1"/>
              <a:t>Tomando</a:t>
            </a:r>
            <a:r>
              <a:rPr lang="en-US"/>
              <a:t> </a:t>
            </a:r>
            <a:r>
              <a:rPr lang="en-US" err="1"/>
              <a:t>dosis</a:t>
            </a:r>
            <a:r>
              <a:rPr lang="en-US"/>
              <a:t> </a:t>
            </a:r>
            <a:r>
              <a:rPr lang="en-US" err="1"/>
              <a:t>altas</a:t>
            </a:r>
            <a:r>
              <a:rPr lang="en-US"/>
              <a:t> de </a:t>
            </a:r>
            <a:r>
              <a:rPr lang="en-US" err="1"/>
              <a:t>estimulantes</a:t>
            </a:r>
            <a:r>
              <a:rPr lang="en-US"/>
              <a:t> </a:t>
            </a:r>
            <a:r>
              <a:rPr lang="en-US" err="1"/>
              <a:t>puede</a:t>
            </a:r>
            <a:r>
              <a:rPr lang="en-US"/>
              <a:t> </a:t>
            </a:r>
            <a:r>
              <a:rPr lang="en-US" err="1"/>
              <a:t>causar</a:t>
            </a:r>
            <a:r>
              <a:rPr lang="en-US"/>
              <a:t>:</a:t>
            </a:r>
          </a:p>
          <a:p>
            <a:pPr marL="742950" lvl="1" indent="-285750">
              <a:buFont typeface="Arial" charset="0"/>
              <a:buChar char="•"/>
            </a:pPr>
            <a:r>
              <a:rPr lang="en-US" b="1" err="1">
                <a:solidFill>
                  <a:srgbClr val="FF0000"/>
                </a:solidFill>
              </a:rPr>
              <a:t>Síntomas</a:t>
            </a:r>
            <a:r>
              <a:rPr lang="en-US" b="1">
                <a:solidFill>
                  <a:srgbClr val="FF0000"/>
                </a:solidFill>
              </a:rPr>
              <a:t> </a:t>
            </a:r>
            <a:r>
              <a:rPr lang="en-US" b="1" err="1">
                <a:solidFill>
                  <a:srgbClr val="FF0000"/>
                </a:solidFill>
              </a:rPr>
              <a:t>físicos</a:t>
            </a:r>
            <a:r>
              <a:rPr lang="en-US">
                <a:solidFill>
                  <a:srgbClr val="FF0000"/>
                </a:solidFill>
              </a:rPr>
              <a:t>:</a:t>
            </a:r>
            <a:r>
              <a:rPr lang="en-US"/>
              <a:t> </a:t>
            </a:r>
            <a:r>
              <a:rPr lang="en-US" err="1"/>
              <a:t>pérdida</a:t>
            </a:r>
            <a:r>
              <a:rPr lang="en-US"/>
              <a:t> de </a:t>
            </a:r>
            <a:r>
              <a:rPr lang="en-US" err="1"/>
              <a:t>pelo</a:t>
            </a:r>
            <a:r>
              <a:rPr lang="en-US"/>
              <a:t>, </a:t>
            </a:r>
            <a:r>
              <a:rPr lang="en-US" err="1"/>
              <a:t>problemas</a:t>
            </a:r>
            <a:r>
              <a:rPr lang="en-US"/>
              <a:t> de la </a:t>
            </a:r>
            <a:r>
              <a:rPr lang="en-US" err="1"/>
              <a:t>piel</a:t>
            </a:r>
            <a:r>
              <a:rPr lang="en-US"/>
              <a:t>, </a:t>
            </a:r>
            <a:r>
              <a:rPr lang="en-US" err="1"/>
              <a:t>picazones</a:t>
            </a:r>
            <a:r>
              <a:rPr lang="en-US"/>
              <a:t> </a:t>
            </a:r>
            <a:r>
              <a:rPr lang="en-US" err="1"/>
              <a:t>crónicas</a:t>
            </a:r>
            <a:r>
              <a:rPr lang="en-US"/>
              <a:t>, </a:t>
            </a:r>
            <a:r>
              <a:rPr lang="en-US" err="1"/>
              <a:t>sudor</a:t>
            </a:r>
            <a:r>
              <a:rPr lang="en-US"/>
              <a:t> </a:t>
            </a:r>
            <a:r>
              <a:rPr lang="en-US" err="1"/>
              <a:t>excesivo</a:t>
            </a:r>
            <a:r>
              <a:rPr lang="en-US"/>
              <a:t>, </a:t>
            </a:r>
            <a:r>
              <a:rPr lang="en-US" err="1"/>
              <a:t>rechinamiento</a:t>
            </a:r>
            <a:r>
              <a:rPr lang="en-US"/>
              <a:t> de los </a:t>
            </a:r>
            <a:r>
              <a:rPr lang="en-US" err="1"/>
              <a:t>dientes</a:t>
            </a:r>
            <a:r>
              <a:rPr lang="en-US"/>
              <a:t>, </a:t>
            </a:r>
            <a:r>
              <a:rPr lang="en-US" err="1"/>
              <a:t>fatiga</a:t>
            </a:r>
            <a:r>
              <a:rPr lang="en-US"/>
              <a:t> </a:t>
            </a:r>
            <a:r>
              <a:rPr lang="en-US" err="1"/>
              <a:t>extrema</a:t>
            </a:r>
            <a:endParaRPr lang="en-US"/>
          </a:p>
          <a:p>
            <a:pPr marL="742950" lvl="1" indent="-285750">
              <a:buFont typeface="Arial" charset="0"/>
              <a:buChar char="•"/>
            </a:pPr>
            <a:r>
              <a:rPr lang="en-US" b="1" err="1">
                <a:solidFill>
                  <a:srgbClr val="FF0000"/>
                </a:solidFill>
              </a:rPr>
              <a:t>Síntomas</a:t>
            </a:r>
            <a:r>
              <a:rPr lang="en-US" b="1">
                <a:solidFill>
                  <a:srgbClr val="FF0000"/>
                </a:solidFill>
              </a:rPr>
              <a:t> </a:t>
            </a:r>
            <a:r>
              <a:rPr lang="en-US" b="1" err="1">
                <a:solidFill>
                  <a:srgbClr val="FF0000"/>
                </a:solidFill>
              </a:rPr>
              <a:t>psicológicos</a:t>
            </a:r>
            <a:r>
              <a:rPr lang="en-US">
                <a:solidFill>
                  <a:srgbClr val="FF0000"/>
                </a:solidFill>
              </a:rPr>
              <a:t>: </a:t>
            </a:r>
            <a:r>
              <a:rPr lang="en-US"/>
              <a:t>paranoia, </a:t>
            </a:r>
            <a:r>
              <a:rPr lang="en-US" err="1"/>
              <a:t>juicio</a:t>
            </a:r>
            <a:r>
              <a:rPr lang="en-US"/>
              <a:t> </a:t>
            </a:r>
            <a:r>
              <a:rPr lang="en-US" err="1"/>
              <a:t>alterado</a:t>
            </a:r>
            <a:r>
              <a:rPr lang="en-US"/>
              <a:t>, </a:t>
            </a:r>
            <a:r>
              <a:rPr lang="en-US" err="1"/>
              <a:t>alucinaciones</a:t>
            </a:r>
            <a:r>
              <a:rPr lang="en-US"/>
              <a:t>, </a:t>
            </a:r>
            <a:r>
              <a:rPr lang="en-US" err="1"/>
              <a:t>psicosis</a:t>
            </a:r>
            <a:r>
              <a:rPr lang="en-US"/>
              <a:t>, </a:t>
            </a:r>
            <a:r>
              <a:rPr lang="en-US" err="1"/>
              <a:t>agitación</a:t>
            </a:r>
            <a:endParaRPr lang="en-US"/>
          </a:p>
          <a:p>
            <a:endParaRPr lang="en-US" sz="1350"/>
          </a:p>
          <a:p>
            <a:endParaRPr lang="en-US" sz="1350"/>
          </a:p>
          <a:p>
            <a:endParaRPr lang="en-US" sz="135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400" b="1" dirty="0"/>
              <a:t>¿</a:t>
            </a:r>
            <a:r>
              <a:rPr lang="en-US" sz="3400" b="1" dirty="0" err="1"/>
              <a:t>Qué</a:t>
            </a:r>
            <a:r>
              <a:rPr lang="en-US" sz="3400" b="1" dirty="0"/>
              <a:t> </a:t>
            </a:r>
            <a:r>
              <a:rPr lang="en-US" sz="3400" b="1" dirty="0" err="1"/>
              <a:t>pasa</a:t>
            </a:r>
            <a:r>
              <a:rPr lang="en-US" sz="3400" b="1" dirty="0"/>
              <a:t> al </a:t>
            </a:r>
            <a:r>
              <a:rPr lang="en-US" sz="3400" b="1" dirty="0" err="1"/>
              <a:t>cerebro</a:t>
            </a:r>
            <a:r>
              <a:rPr lang="en-US" sz="3400" b="1" dirty="0"/>
              <a:t> y al </a:t>
            </a:r>
            <a:r>
              <a:rPr lang="en-US" sz="3400" b="1" dirty="0" err="1"/>
              <a:t>cuerpo</a:t>
            </a:r>
            <a:r>
              <a:rPr lang="en-US" sz="3400" b="1" dirty="0"/>
              <a:t> </a:t>
            </a:r>
            <a:r>
              <a:rPr lang="en-US" sz="3400" b="1" dirty="0" err="1"/>
              <a:t>cuando</a:t>
            </a:r>
            <a:r>
              <a:rPr lang="en-US" sz="3400" b="1" dirty="0"/>
              <a:t> </a:t>
            </a:r>
            <a:r>
              <a:rPr lang="en-US" sz="3400" b="1" dirty="0" err="1"/>
              <a:t>usas</a:t>
            </a:r>
            <a:r>
              <a:rPr lang="en-US" sz="3400" b="1" dirty="0"/>
              <a:t> </a:t>
            </a:r>
            <a:r>
              <a:rPr lang="en-US" sz="3400" b="1" dirty="0" err="1"/>
              <a:t>estimulantes</a:t>
            </a:r>
            <a:r>
              <a:rPr lang="en-US" sz="3400" b="1" dirty="0"/>
              <a:t> </a:t>
            </a:r>
            <a:r>
              <a:rPr lang="en-US" sz="3400" b="1" dirty="0" err="1"/>
              <a:t>recetados</a:t>
            </a:r>
            <a:r>
              <a:rPr lang="en-US" sz="3400" b="1" dirty="0"/>
              <a:t>?</a:t>
            </a:r>
          </a:p>
        </p:txBody>
      </p:sp>
      <p:sp>
        <p:nvSpPr>
          <p:cNvPr id="2" name="Rectangle 1"/>
          <p:cNvSpPr/>
          <p:nvPr/>
        </p:nvSpPr>
        <p:spPr>
          <a:xfrm>
            <a:off x="225147" y="6356210"/>
            <a:ext cx="4572000" cy="338554"/>
          </a:xfrm>
          <a:prstGeom prst="rect">
            <a:avLst/>
          </a:prstGeom>
        </p:spPr>
        <p:txBody>
          <a:bodyPr>
            <a:spAutoFit/>
          </a:bodyPr>
          <a:lstStyle/>
          <a:p>
            <a:r>
              <a:rPr lang="en-US" sz="800"/>
              <a:t>References</a:t>
            </a:r>
          </a:p>
          <a:p>
            <a:r>
              <a:rPr lang="en-US" sz="800"/>
              <a:t>https://drugabuse.com/library/effects-stimulant-drugs/</a:t>
            </a:r>
          </a:p>
        </p:txBody>
      </p:sp>
    </p:spTree>
    <p:extLst>
      <p:ext uri="{BB962C8B-B14F-4D97-AF65-F5344CB8AC3E}">
        <p14:creationId xmlns:p14="http://schemas.microsoft.com/office/powerpoint/2010/main" val="55643715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484782" y="1864562"/>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err="1">
                <a:solidFill>
                  <a:srgbClr val="FF0000"/>
                </a:solidFill>
              </a:rPr>
              <a:t>Efectos</a:t>
            </a:r>
            <a:r>
              <a:rPr lang="en-US" sz="2000" b="1">
                <a:solidFill>
                  <a:srgbClr val="FF0000"/>
                </a:solidFill>
              </a:rPr>
              <a:t> </a:t>
            </a:r>
            <a:r>
              <a:rPr lang="en-US" sz="2000" b="1" err="1">
                <a:solidFill>
                  <a:srgbClr val="FF0000"/>
                </a:solidFill>
              </a:rPr>
              <a:t>serios</a:t>
            </a:r>
            <a:r>
              <a:rPr lang="en-US" sz="2000" b="1">
                <a:solidFill>
                  <a:srgbClr val="FF0000"/>
                </a:solidFill>
              </a:rPr>
              <a:t>: </a:t>
            </a:r>
          </a:p>
          <a:p>
            <a:pPr lvl="1"/>
            <a:r>
              <a:rPr lang="en-US" sz="2000" b="1" err="1">
                <a:solidFill>
                  <a:schemeClr val="tx1">
                    <a:lumMod val="75000"/>
                    <a:lumOff val="25000"/>
                  </a:schemeClr>
                </a:solidFill>
              </a:rPr>
              <a:t>convulsiones</a:t>
            </a:r>
            <a:r>
              <a:rPr lang="en-US" sz="2000" b="1">
                <a:solidFill>
                  <a:schemeClr val="tx1">
                    <a:lumMod val="75000"/>
                    <a:lumOff val="25000"/>
                  </a:schemeClr>
                </a:solidFill>
              </a:rPr>
              <a:t>, </a:t>
            </a:r>
            <a:r>
              <a:rPr lang="en-US" sz="2000" b="1" err="1">
                <a:solidFill>
                  <a:schemeClr val="tx1">
                    <a:lumMod val="75000"/>
                    <a:lumOff val="25000"/>
                  </a:schemeClr>
                </a:solidFill>
              </a:rPr>
              <a:t>insuficiencia</a:t>
            </a:r>
            <a:r>
              <a:rPr lang="en-US" sz="2000" b="1">
                <a:solidFill>
                  <a:schemeClr val="tx1">
                    <a:lumMod val="75000"/>
                    <a:lumOff val="25000"/>
                  </a:schemeClr>
                </a:solidFill>
              </a:rPr>
              <a:t> </a:t>
            </a:r>
            <a:r>
              <a:rPr lang="en-US" sz="2000" b="1" err="1">
                <a:solidFill>
                  <a:schemeClr val="tx1">
                    <a:lumMod val="75000"/>
                    <a:lumOff val="25000"/>
                  </a:schemeClr>
                </a:solidFill>
              </a:rPr>
              <a:t>cardiaca</a:t>
            </a:r>
            <a:r>
              <a:rPr lang="en-US" sz="2000" b="1">
                <a:solidFill>
                  <a:schemeClr val="tx1">
                    <a:lumMod val="75000"/>
                    <a:lumOff val="25000"/>
                  </a:schemeClr>
                </a:solidFill>
              </a:rPr>
              <a:t>, </a:t>
            </a:r>
            <a:r>
              <a:rPr lang="en-US" sz="2000" b="1" err="1">
                <a:solidFill>
                  <a:schemeClr val="tx1">
                    <a:lumMod val="75000"/>
                    <a:lumOff val="25000"/>
                  </a:schemeClr>
                </a:solidFill>
              </a:rPr>
              <a:t>muerte</a:t>
            </a:r>
            <a:endParaRPr lang="en-US" sz="2000" b="1">
              <a:solidFill>
                <a:schemeClr val="tx1">
                  <a:lumMod val="75000"/>
                  <a:lumOff val="25000"/>
                </a:schemeClr>
              </a:solidFill>
            </a:endParaRPr>
          </a:p>
          <a:p>
            <a:pPr lvl="1"/>
            <a:r>
              <a:rPr lang="en-US" sz="2000" b="1" err="1">
                <a:solidFill>
                  <a:schemeClr val="tx1">
                    <a:lumMod val="75000"/>
                    <a:lumOff val="25000"/>
                  </a:schemeClr>
                </a:solidFill>
              </a:rPr>
              <a:t>Muertes</a:t>
            </a:r>
            <a:r>
              <a:rPr lang="en-US" sz="2000" b="1">
                <a:solidFill>
                  <a:schemeClr val="tx1">
                    <a:lumMod val="75000"/>
                    <a:lumOff val="25000"/>
                  </a:schemeClr>
                </a:solidFill>
              </a:rPr>
              <a:t> de </a:t>
            </a:r>
            <a:r>
              <a:rPr lang="en-US" sz="2000" b="1" err="1">
                <a:solidFill>
                  <a:schemeClr val="tx1">
                    <a:lumMod val="75000"/>
                    <a:lumOff val="25000"/>
                  </a:schemeClr>
                </a:solidFill>
              </a:rPr>
              <a:t>sobredosis</a:t>
            </a:r>
            <a:r>
              <a:rPr lang="en-US" sz="2000" b="1">
                <a:solidFill>
                  <a:schemeClr val="tx1">
                    <a:lumMod val="75000"/>
                    <a:lumOff val="25000"/>
                  </a:schemeClr>
                </a:solidFill>
              </a:rPr>
              <a:t> de </a:t>
            </a:r>
            <a:r>
              <a:rPr lang="en-US" sz="2000" b="1" err="1">
                <a:solidFill>
                  <a:schemeClr val="tx1">
                    <a:lumMod val="75000"/>
                    <a:lumOff val="25000"/>
                  </a:schemeClr>
                </a:solidFill>
              </a:rPr>
              <a:t>drogas</a:t>
            </a:r>
            <a:r>
              <a:rPr lang="en-US" sz="2000" b="1">
                <a:solidFill>
                  <a:schemeClr val="tx1">
                    <a:lumMod val="75000"/>
                    <a:lumOff val="25000"/>
                  </a:schemeClr>
                </a:solidFill>
              </a:rPr>
              <a:t> de </a:t>
            </a:r>
            <a:r>
              <a:rPr lang="en-US" sz="2000" b="1" err="1">
                <a:solidFill>
                  <a:schemeClr val="tx1">
                    <a:lumMod val="75000"/>
                    <a:lumOff val="25000"/>
                  </a:schemeClr>
                </a:solidFill>
              </a:rPr>
              <a:t>receta</a:t>
            </a:r>
            <a:r>
              <a:rPr lang="en-US" sz="2000" b="1">
                <a:solidFill>
                  <a:schemeClr val="tx1">
                    <a:lumMod val="75000"/>
                    <a:lumOff val="25000"/>
                  </a:schemeClr>
                </a:solidFill>
              </a:rPr>
              <a:t> </a:t>
            </a:r>
            <a:r>
              <a:rPr lang="en-US" sz="2000" b="1" err="1">
                <a:solidFill>
                  <a:schemeClr val="tx1">
                    <a:lumMod val="75000"/>
                    <a:lumOff val="25000"/>
                  </a:schemeClr>
                </a:solidFill>
              </a:rPr>
              <a:t>han</a:t>
            </a:r>
            <a:r>
              <a:rPr lang="en-US" sz="2000" b="1">
                <a:solidFill>
                  <a:schemeClr val="tx1">
                    <a:lumMod val="75000"/>
                    <a:lumOff val="25000"/>
                  </a:schemeClr>
                </a:solidFill>
              </a:rPr>
              <a:t> </a:t>
            </a:r>
            <a:r>
              <a:rPr lang="en-US" sz="2000" b="1" err="1">
                <a:solidFill>
                  <a:schemeClr val="tx1">
                    <a:lumMod val="75000"/>
                    <a:lumOff val="25000"/>
                  </a:schemeClr>
                </a:solidFill>
              </a:rPr>
              <a:t>estado</a:t>
            </a:r>
            <a:r>
              <a:rPr lang="en-US" sz="2000" b="1">
                <a:solidFill>
                  <a:schemeClr val="tx1">
                    <a:lumMod val="75000"/>
                    <a:lumOff val="25000"/>
                  </a:schemeClr>
                </a:solidFill>
              </a:rPr>
              <a:t> </a:t>
            </a:r>
            <a:r>
              <a:rPr lang="en-US" sz="2000" b="1" err="1">
                <a:solidFill>
                  <a:schemeClr val="tx1">
                    <a:lumMod val="75000"/>
                    <a:lumOff val="25000"/>
                  </a:schemeClr>
                </a:solidFill>
              </a:rPr>
              <a:t>subiendo</a:t>
            </a:r>
            <a:r>
              <a:rPr lang="en-US" sz="2000" b="1">
                <a:solidFill>
                  <a:schemeClr val="tx1">
                    <a:lumMod val="75000"/>
                    <a:lumOff val="25000"/>
                  </a:schemeClr>
                </a:solidFill>
              </a:rPr>
              <a:t> </a:t>
            </a:r>
            <a:r>
              <a:rPr lang="en-US" sz="2000" b="1" err="1">
                <a:solidFill>
                  <a:schemeClr val="tx1">
                    <a:lumMod val="75000"/>
                    <a:lumOff val="25000"/>
                  </a:schemeClr>
                </a:solidFill>
              </a:rPr>
              <a:t>desde</a:t>
            </a:r>
            <a:r>
              <a:rPr lang="en-US" sz="2000" b="1">
                <a:solidFill>
                  <a:schemeClr val="tx1">
                    <a:lumMod val="75000"/>
                    <a:lumOff val="25000"/>
                  </a:schemeClr>
                </a:solidFill>
              </a:rPr>
              <a:t> </a:t>
            </a:r>
            <a:r>
              <a:rPr lang="en-US" sz="2000" b="1" err="1">
                <a:solidFill>
                  <a:schemeClr val="tx1">
                    <a:lumMod val="75000"/>
                    <a:lumOff val="25000"/>
                  </a:schemeClr>
                </a:solidFill>
              </a:rPr>
              <a:t>principios</a:t>
            </a:r>
            <a:r>
              <a:rPr lang="en-US" sz="2000" b="1">
                <a:solidFill>
                  <a:schemeClr val="tx1">
                    <a:lumMod val="75000"/>
                    <a:lumOff val="25000"/>
                  </a:schemeClr>
                </a:solidFill>
              </a:rPr>
              <a:t> de </a:t>
            </a:r>
            <a:r>
              <a:rPr lang="en-US" sz="2000" b="1" err="1">
                <a:solidFill>
                  <a:schemeClr val="tx1">
                    <a:lumMod val="75000"/>
                    <a:lumOff val="25000"/>
                  </a:schemeClr>
                </a:solidFill>
              </a:rPr>
              <a:t>los</a:t>
            </a:r>
            <a:r>
              <a:rPr lang="en-US" sz="2000" b="1">
                <a:solidFill>
                  <a:schemeClr val="tx1">
                    <a:lumMod val="75000"/>
                    <a:lumOff val="25000"/>
                  </a:schemeClr>
                </a:solidFill>
              </a:rPr>
              <a:t> </a:t>
            </a:r>
            <a:r>
              <a:rPr lang="en-US" sz="2000" b="1" err="1">
                <a:solidFill>
                  <a:schemeClr val="tx1">
                    <a:lumMod val="75000"/>
                    <a:lumOff val="25000"/>
                  </a:schemeClr>
                </a:solidFill>
              </a:rPr>
              <a:t>años</a:t>
            </a:r>
            <a:r>
              <a:rPr lang="en-US" sz="2000" b="1">
                <a:solidFill>
                  <a:schemeClr val="tx1">
                    <a:lumMod val="75000"/>
                    <a:lumOff val="25000"/>
                  </a:schemeClr>
                </a:solidFill>
              </a:rPr>
              <a:t> 90s.</a:t>
            </a:r>
            <a:endParaRPr lang="en-US" sz="2100" b="1">
              <a:solidFill>
                <a:schemeClr val="tx1">
                  <a:lumMod val="75000"/>
                  <a:lumOff val="25000"/>
                </a:schemeClr>
              </a:solidFill>
            </a:endParaRPr>
          </a:p>
        </p:txBody>
      </p:sp>
      <p:sp>
        <p:nvSpPr>
          <p:cNvPr id="57" name="Oval 56"/>
          <p:cNvSpPr/>
          <p:nvPr/>
        </p:nvSpPr>
        <p:spPr>
          <a:xfrm>
            <a:off x="856731" y="1879381"/>
            <a:ext cx="3742466"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err="1">
                <a:solidFill>
                  <a:srgbClr val="FF0000"/>
                </a:solidFill>
              </a:rPr>
              <a:t>Efectos</a:t>
            </a:r>
            <a:r>
              <a:rPr lang="en-US" sz="2000" b="1">
                <a:solidFill>
                  <a:srgbClr val="FF0000"/>
                </a:solidFill>
              </a:rPr>
              <a:t> a </a:t>
            </a:r>
            <a:r>
              <a:rPr lang="en-US" sz="2000" b="1" err="1">
                <a:solidFill>
                  <a:srgbClr val="FF0000"/>
                </a:solidFill>
              </a:rPr>
              <a:t>corto</a:t>
            </a:r>
            <a:r>
              <a:rPr lang="en-US" sz="2000" b="1">
                <a:solidFill>
                  <a:srgbClr val="FF0000"/>
                </a:solidFill>
              </a:rPr>
              <a:t> </a:t>
            </a:r>
            <a:r>
              <a:rPr lang="en-US" sz="2000" b="1" err="1">
                <a:solidFill>
                  <a:srgbClr val="FF0000"/>
                </a:solidFill>
              </a:rPr>
              <a:t>plazo</a:t>
            </a:r>
            <a:r>
              <a:rPr lang="en-US" sz="2000" b="1">
                <a:solidFill>
                  <a:srgbClr val="FF0000"/>
                </a:solidFill>
              </a:rPr>
              <a:t>:</a:t>
            </a:r>
            <a:r>
              <a:rPr lang="en-US" sz="2000" b="1">
                <a:solidFill>
                  <a:schemeClr val="tx1">
                    <a:lumMod val="75000"/>
                    <a:lumOff val="25000"/>
                  </a:schemeClr>
                </a:solidFill>
              </a:rPr>
              <a:t> </a:t>
            </a:r>
            <a:r>
              <a:rPr lang="en-US" sz="2000" b="1" err="1">
                <a:solidFill>
                  <a:schemeClr val="tx1">
                    <a:lumMod val="75000"/>
                    <a:lumOff val="25000"/>
                  </a:schemeClr>
                </a:solidFill>
              </a:rPr>
              <a:t>malnutrición</a:t>
            </a:r>
            <a:r>
              <a:rPr lang="en-US" sz="2000" b="1">
                <a:solidFill>
                  <a:schemeClr val="tx1">
                    <a:lumMod val="75000"/>
                    <a:lumOff val="25000"/>
                  </a:schemeClr>
                </a:solidFill>
              </a:rPr>
              <a:t>, </a:t>
            </a:r>
            <a:r>
              <a:rPr lang="en-US" sz="2000" b="1" err="1">
                <a:solidFill>
                  <a:schemeClr val="tx1">
                    <a:lumMod val="75000"/>
                    <a:lumOff val="25000"/>
                  </a:schemeClr>
                </a:solidFill>
              </a:rPr>
              <a:t>úlceras</a:t>
            </a:r>
            <a:r>
              <a:rPr lang="en-US" sz="2000" b="1">
                <a:solidFill>
                  <a:schemeClr val="tx1">
                    <a:lumMod val="75000"/>
                    <a:lumOff val="25000"/>
                  </a:schemeClr>
                </a:solidFill>
              </a:rPr>
              <a:t>, </a:t>
            </a:r>
            <a:r>
              <a:rPr lang="en-US" sz="2000" b="1" err="1">
                <a:solidFill>
                  <a:schemeClr val="tx1">
                    <a:lumMod val="75000"/>
                    <a:lumOff val="25000"/>
                  </a:schemeClr>
                </a:solidFill>
              </a:rPr>
              <a:t>disfunción</a:t>
            </a:r>
            <a:r>
              <a:rPr lang="en-US" sz="2000" b="1">
                <a:solidFill>
                  <a:schemeClr val="tx1">
                    <a:lumMod val="75000"/>
                    <a:lumOff val="25000"/>
                  </a:schemeClr>
                </a:solidFill>
              </a:rPr>
              <a:t> sexual, </a:t>
            </a:r>
            <a:r>
              <a:rPr lang="en-US" sz="2000" b="1" err="1">
                <a:solidFill>
                  <a:schemeClr val="tx1">
                    <a:lumMod val="75000"/>
                    <a:lumOff val="25000"/>
                  </a:schemeClr>
                </a:solidFill>
              </a:rPr>
              <a:t>insuficiencia</a:t>
            </a:r>
            <a:r>
              <a:rPr lang="en-US" sz="2000" b="1">
                <a:solidFill>
                  <a:schemeClr val="tx1">
                    <a:lumMod val="75000"/>
                    <a:lumOff val="25000"/>
                  </a:schemeClr>
                </a:solidFill>
              </a:rPr>
              <a:t> renal, </a:t>
            </a:r>
            <a:r>
              <a:rPr lang="en-US" sz="2000" b="1" err="1">
                <a:solidFill>
                  <a:schemeClr val="tx1">
                    <a:lumMod val="75000"/>
                    <a:lumOff val="25000"/>
                  </a:schemeClr>
                </a:solidFill>
              </a:rPr>
              <a:t>pérdida</a:t>
            </a:r>
            <a:r>
              <a:rPr lang="en-US" sz="2000" b="1">
                <a:solidFill>
                  <a:schemeClr val="tx1">
                    <a:lumMod val="75000"/>
                    <a:lumOff val="25000"/>
                  </a:schemeClr>
                </a:solidFill>
              </a:rPr>
              <a:t> de </a:t>
            </a:r>
            <a:r>
              <a:rPr lang="en-US" sz="2000" b="1" err="1">
                <a:solidFill>
                  <a:schemeClr val="tx1">
                    <a:lumMod val="75000"/>
                    <a:lumOff val="25000"/>
                  </a:schemeClr>
                </a:solidFill>
              </a:rPr>
              <a:t>memoria</a:t>
            </a:r>
            <a:r>
              <a:rPr lang="en-US" sz="2000" b="1">
                <a:solidFill>
                  <a:schemeClr val="tx1">
                    <a:lumMod val="75000"/>
                    <a:lumOff val="25000"/>
                  </a:schemeClr>
                </a:solidFill>
              </a:rPr>
              <a:t>, </a:t>
            </a:r>
            <a:r>
              <a:rPr lang="en-US" sz="2000" b="1" err="1">
                <a:solidFill>
                  <a:schemeClr val="tx1">
                    <a:lumMod val="75000"/>
                    <a:lumOff val="25000"/>
                  </a:schemeClr>
                </a:solidFill>
              </a:rPr>
              <a:t>problemas</a:t>
            </a:r>
            <a:r>
              <a:rPr lang="en-US" sz="2000" b="1">
                <a:solidFill>
                  <a:schemeClr val="tx1">
                    <a:lumMod val="75000"/>
                    <a:lumOff val="25000"/>
                  </a:schemeClr>
                </a:solidFill>
              </a:rPr>
              <a:t> </a:t>
            </a:r>
            <a:r>
              <a:rPr lang="en-US" sz="2000" b="1" err="1">
                <a:solidFill>
                  <a:schemeClr val="tx1">
                    <a:lumMod val="75000"/>
                    <a:lumOff val="25000"/>
                  </a:schemeClr>
                </a:solidFill>
              </a:rPr>
              <a:t>financieros</a:t>
            </a:r>
            <a:endParaRPr lang="en-US" sz="2000" b="1">
              <a:solidFill>
                <a:schemeClr val="tx1">
                  <a:lumMod val="75000"/>
                  <a:lumOff val="25000"/>
                </a:schemeClr>
              </a:solidFill>
            </a:endParaRPr>
          </a:p>
        </p:txBody>
      </p:sp>
      <p:grpSp>
        <p:nvGrpSpPr>
          <p:cNvPr id="53" name="Group 52"/>
          <p:cNvGrpSpPr/>
          <p:nvPr/>
        </p:nvGrpSpPr>
        <p:grpSpPr>
          <a:xfrm>
            <a:off x="348533" y="1875850"/>
            <a:ext cx="1164734" cy="4051652"/>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p:cNvGrpSpPr/>
          <p:nvPr/>
        </p:nvGrpSpPr>
        <p:grpSpPr>
          <a:xfrm>
            <a:off x="7336373" y="1866972"/>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400" b="1" err="1">
                <a:solidFill>
                  <a:schemeClr val="bg1"/>
                </a:solidFill>
              </a:rPr>
              <a:t>Tomando</a:t>
            </a:r>
            <a:r>
              <a:rPr lang="en-US" sz="3400" b="1">
                <a:solidFill>
                  <a:schemeClr val="bg1"/>
                </a:solidFill>
              </a:rPr>
              <a:t> </a:t>
            </a:r>
            <a:r>
              <a:rPr lang="en-US" sz="3400" b="1" err="1">
                <a:solidFill>
                  <a:schemeClr val="bg1"/>
                </a:solidFill>
              </a:rPr>
              <a:t>dosis</a:t>
            </a:r>
            <a:r>
              <a:rPr lang="en-US" sz="3400" b="1">
                <a:solidFill>
                  <a:schemeClr val="bg1"/>
                </a:solidFill>
              </a:rPr>
              <a:t> </a:t>
            </a:r>
            <a:r>
              <a:rPr lang="en-US" sz="3400" b="1" err="1">
                <a:solidFill>
                  <a:schemeClr val="bg1"/>
                </a:solidFill>
              </a:rPr>
              <a:t>altas</a:t>
            </a:r>
            <a:r>
              <a:rPr lang="en-US" sz="3400" b="1">
                <a:solidFill>
                  <a:schemeClr val="bg1"/>
                </a:solidFill>
              </a:rPr>
              <a:t> de </a:t>
            </a:r>
            <a:r>
              <a:rPr lang="en-US" sz="3400" b="1" err="1">
                <a:solidFill>
                  <a:schemeClr val="bg1"/>
                </a:solidFill>
              </a:rPr>
              <a:t>estimulates</a:t>
            </a:r>
            <a:r>
              <a:rPr lang="en-US" sz="3400" b="1">
                <a:solidFill>
                  <a:schemeClr val="bg1"/>
                </a:solidFill>
              </a:rPr>
              <a:t> </a:t>
            </a:r>
            <a:r>
              <a:rPr lang="en-US" sz="3400" b="1" err="1">
                <a:solidFill>
                  <a:schemeClr val="bg1"/>
                </a:solidFill>
              </a:rPr>
              <a:t>puede</a:t>
            </a:r>
            <a:r>
              <a:rPr lang="en-US" sz="3400" b="1">
                <a:solidFill>
                  <a:schemeClr val="bg1"/>
                </a:solidFill>
              </a:rPr>
              <a:t> </a:t>
            </a:r>
            <a:r>
              <a:rPr lang="en-US" sz="3400" b="1" err="1">
                <a:solidFill>
                  <a:schemeClr val="bg1"/>
                </a:solidFill>
              </a:rPr>
              <a:t>resultar</a:t>
            </a:r>
            <a:r>
              <a:rPr lang="en-US" sz="3400" b="1">
                <a:solidFill>
                  <a:schemeClr val="bg1"/>
                </a:solidFill>
              </a:rPr>
              <a:t> en:</a:t>
            </a:r>
          </a:p>
        </p:txBody>
      </p:sp>
      <p:sp>
        <p:nvSpPr>
          <p:cNvPr id="2" name="Rectangle 1"/>
          <p:cNvSpPr/>
          <p:nvPr/>
        </p:nvSpPr>
        <p:spPr>
          <a:xfrm>
            <a:off x="379888" y="6347247"/>
            <a:ext cx="4572000" cy="338554"/>
          </a:xfrm>
          <a:prstGeom prst="rect">
            <a:avLst/>
          </a:prstGeom>
        </p:spPr>
        <p:txBody>
          <a:bodyPr>
            <a:spAutoFit/>
          </a:bodyPr>
          <a:lstStyle/>
          <a:p>
            <a:r>
              <a:rPr lang="en-US" sz="800"/>
              <a:t>References:</a:t>
            </a:r>
          </a:p>
          <a:p>
            <a:r>
              <a:rPr lang="en-US" sz="800"/>
              <a:t>http://stimulants.com/consequences-of-stimulant-abuse/</a:t>
            </a:r>
          </a:p>
        </p:txBody>
      </p:sp>
    </p:spTree>
    <p:extLst>
      <p:ext uri="{BB962C8B-B14F-4D97-AF65-F5344CB8AC3E}">
        <p14:creationId xmlns:p14="http://schemas.microsoft.com/office/powerpoint/2010/main" val="375129846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6799841" y="2215343"/>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950" b="1"/>
              <a:t>¿</a:t>
            </a:r>
            <a:r>
              <a:rPr lang="en-US" sz="3950" b="1" err="1"/>
              <a:t>Cuáles</a:t>
            </a:r>
            <a:r>
              <a:rPr lang="en-US" sz="3950" b="1"/>
              <a:t> son los </a:t>
            </a:r>
            <a:r>
              <a:rPr lang="en-US" sz="3950" b="1" err="1"/>
              <a:t>síntomas</a:t>
            </a:r>
            <a:r>
              <a:rPr lang="en-US" sz="3950" b="1"/>
              <a:t> de </a:t>
            </a:r>
            <a:r>
              <a:rPr lang="en-US" sz="3950" b="1" err="1"/>
              <a:t>abstinencia</a:t>
            </a:r>
            <a:r>
              <a:rPr lang="en-US" sz="3950" b="1"/>
              <a:t>?</a:t>
            </a:r>
          </a:p>
        </p:txBody>
      </p:sp>
      <p:sp>
        <p:nvSpPr>
          <p:cNvPr id="52" name="Oval 51"/>
          <p:cNvSpPr/>
          <p:nvPr/>
        </p:nvSpPr>
        <p:spPr>
          <a:xfrm>
            <a:off x="1137424" y="1390650"/>
            <a:ext cx="5642517" cy="489863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a:solidFill>
                  <a:schemeClr val="tx1">
                    <a:lumMod val="85000"/>
                    <a:lumOff val="15000"/>
                  </a:schemeClr>
                </a:solidFill>
              </a:rPr>
              <a:t>La </a:t>
            </a:r>
            <a:r>
              <a:rPr lang="en-US" sz="2000" b="1" err="1">
                <a:solidFill>
                  <a:schemeClr val="tx1">
                    <a:lumMod val="85000"/>
                    <a:lumOff val="15000"/>
                  </a:schemeClr>
                </a:solidFill>
              </a:rPr>
              <a:t>abstinencia</a:t>
            </a:r>
            <a:r>
              <a:rPr lang="en-US" sz="2000" b="1">
                <a:solidFill>
                  <a:schemeClr val="tx1">
                    <a:lumMod val="85000"/>
                    <a:lumOff val="15000"/>
                  </a:schemeClr>
                </a:solidFill>
              </a:rPr>
              <a:t> de los </a:t>
            </a:r>
            <a:r>
              <a:rPr lang="en-US" sz="2000" b="1" err="1">
                <a:solidFill>
                  <a:schemeClr val="tx1">
                    <a:lumMod val="85000"/>
                    <a:lumOff val="15000"/>
                  </a:schemeClr>
                </a:solidFill>
              </a:rPr>
              <a:t>estimulantes</a:t>
            </a:r>
            <a:r>
              <a:rPr lang="en-US" sz="2000" b="1">
                <a:solidFill>
                  <a:schemeClr val="tx1">
                    <a:lumMod val="85000"/>
                    <a:lumOff val="15000"/>
                  </a:schemeClr>
                </a:solidFill>
              </a:rPr>
              <a:t> </a:t>
            </a:r>
            <a:r>
              <a:rPr lang="en-US" sz="2000" b="1" err="1">
                <a:solidFill>
                  <a:schemeClr val="tx1">
                    <a:lumMod val="85000"/>
                    <a:lumOff val="15000"/>
                  </a:schemeClr>
                </a:solidFill>
              </a:rPr>
              <a:t>es</a:t>
            </a:r>
            <a:r>
              <a:rPr lang="en-US" sz="2000" b="1">
                <a:solidFill>
                  <a:schemeClr val="tx1">
                    <a:lumMod val="85000"/>
                    <a:lumOff val="15000"/>
                  </a:schemeClr>
                </a:solidFill>
              </a:rPr>
              <a:t> </a:t>
            </a:r>
            <a:r>
              <a:rPr lang="en-US" sz="2000" b="1" err="1">
                <a:solidFill>
                  <a:schemeClr val="tx1">
                    <a:lumMod val="85000"/>
                    <a:lumOff val="15000"/>
                  </a:schemeClr>
                </a:solidFill>
              </a:rPr>
              <a:t>caracterizada</a:t>
            </a:r>
            <a:r>
              <a:rPr lang="en-US" sz="2000" b="1">
                <a:solidFill>
                  <a:schemeClr val="tx1">
                    <a:lumMod val="85000"/>
                    <a:lumOff val="15000"/>
                  </a:schemeClr>
                </a:solidFill>
              </a:rPr>
              <a:t> </a:t>
            </a:r>
            <a:r>
              <a:rPr lang="en-US" sz="2000" b="1" err="1">
                <a:solidFill>
                  <a:schemeClr val="tx1">
                    <a:lumMod val="85000"/>
                    <a:lumOff val="15000"/>
                  </a:schemeClr>
                </a:solidFill>
              </a:rPr>
              <a:t>por</a:t>
            </a:r>
            <a:r>
              <a:rPr lang="en-US" sz="2000" b="1">
                <a:solidFill>
                  <a:schemeClr val="tx1">
                    <a:lumMod val="85000"/>
                    <a:lumOff val="15000"/>
                  </a:schemeClr>
                </a:solidFill>
              </a:rPr>
              <a:t> los </a:t>
            </a:r>
            <a:r>
              <a:rPr lang="en-US" sz="2000" b="1" err="1">
                <a:solidFill>
                  <a:schemeClr val="tx1">
                    <a:lumMod val="85000"/>
                    <a:lumOff val="15000"/>
                  </a:schemeClr>
                </a:solidFill>
              </a:rPr>
              <a:t>siguientes</a:t>
            </a:r>
            <a:r>
              <a:rPr lang="en-US" sz="2000" b="1">
                <a:solidFill>
                  <a:schemeClr val="tx1">
                    <a:lumMod val="85000"/>
                    <a:lumOff val="15000"/>
                  </a:schemeClr>
                </a:solidFill>
              </a:rPr>
              <a:t> </a:t>
            </a:r>
            <a:r>
              <a:rPr lang="en-US" sz="2000" b="1" err="1">
                <a:solidFill>
                  <a:schemeClr val="tx1">
                    <a:lumMod val="85000"/>
                    <a:lumOff val="15000"/>
                  </a:schemeClr>
                </a:solidFill>
              </a:rPr>
              <a:t>síntomas</a:t>
            </a:r>
            <a:r>
              <a:rPr lang="en-US" sz="2000" b="1">
                <a:solidFill>
                  <a:schemeClr val="tx1">
                    <a:lumMod val="85000"/>
                    <a:lumOff val="15000"/>
                  </a:schemeClr>
                </a:solidFill>
              </a:rPr>
              <a:t>:</a:t>
            </a:r>
            <a:endParaRPr lang="en-US" sz="2000">
              <a:solidFill>
                <a:schemeClr val="tx1">
                  <a:lumMod val="85000"/>
                  <a:lumOff val="15000"/>
                </a:schemeClr>
              </a:solidFill>
            </a:endParaRPr>
          </a:p>
          <a:p>
            <a:pPr marL="285750" indent="-285750">
              <a:buFont typeface="Arial" charset="0"/>
              <a:buChar char="•"/>
            </a:pPr>
            <a:r>
              <a:rPr lang="en-US" sz="2000" err="1">
                <a:solidFill>
                  <a:schemeClr val="tx1">
                    <a:lumMod val="85000"/>
                    <a:lumOff val="15000"/>
                  </a:schemeClr>
                </a:solidFill>
              </a:rPr>
              <a:t>Ansiedad</a:t>
            </a:r>
            <a:endParaRPr lang="en-US" sz="2000">
              <a:solidFill>
                <a:schemeClr val="tx1">
                  <a:lumMod val="85000"/>
                  <a:lumOff val="15000"/>
                </a:schemeClr>
              </a:solidFill>
            </a:endParaRPr>
          </a:p>
          <a:p>
            <a:pPr marL="285750" indent="-285750">
              <a:buFont typeface="Arial" charset="0"/>
              <a:buChar char="•"/>
            </a:pPr>
            <a:r>
              <a:rPr lang="en-US" sz="2000" err="1">
                <a:solidFill>
                  <a:schemeClr val="tx1">
                    <a:lumMod val="85000"/>
                    <a:lumOff val="15000"/>
                  </a:schemeClr>
                </a:solidFill>
              </a:rPr>
              <a:t>Escalofrios</a:t>
            </a:r>
            <a:endParaRPr lang="en-US" sz="2000">
              <a:solidFill>
                <a:schemeClr val="tx1">
                  <a:lumMod val="85000"/>
                  <a:lumOff val="15000"/>
                </a:schemeClr>
              </a:solidFill>
            </a:endParaRPr>
          </a:p>
          <a:p>
            <a:pPr marL="285750" indent="-285750">
              <a:buFont typeface="Arial" charset="0"/>
              <a:buChar char="•"/>
            </a:pPr>
            <a:r>
              <a:rPr lang="en-US" sz="2000" err="1">
                <a:solidFill>
                  <a:schemeClr val="tx1">
                    <a:lumMod val="85000"/>
                    <a:lumOff val="15000"/>
                  </a:schemeClr>
                </a:solidFill>
              </a:rPr>
              <a:t>Dificultad</a:t>
            </a:r>
            <a:r>
              <a:rPr lang="en-US" sz="2000">
                <a:solidFill>
                  <a:schemeClr val="tx1">
                    <a:lumMod val="85000"/>
                    <a:lumOff val="15000"/>
                  </a:schemeClr>
                </a:solidFill>
              </a:rPr>
              <a:t> para </a:t>
            </a:r>
            <a:r>
              <a:rPr lang="en-US" sz="2000" err="1">
                <a:solidFill>
                  <a:schemeClr val="tx1">
                    <a:lumMod val="85000"/>
                    <a:lumOff val="15000"/>
                  </a:schemeClr>
                </a:solidFill>
              </a:rPr>
              <a:t>hablar</a:t>
            </a:r>
            <a:r>
              <a:rPr lang="en-US" sz="2000">
                <a:solidFill>
                  <a:schemeClr val="tx1">
                    <a:lumMod val="85000"/>
                    <a:lumOff val="15000"/>
                  </a:schemeClr>
                </a:solidFill>
              </a:rPr>
              <a:t> y </a:t>
            </a:r>
            <a:r>
              <a:rPr lang="en-US" sz="2000" err="1">
                <a:solidFill>
                  <a:schemeClr val="tx1">
                    <a:lumMod val="85000"/>
                    <a:lumOff val="15000"/>
                  </a:schemeClr>
                </a:solidFill>
              </a:rPr>
              <a:t>movimientos</a:t>
            </a:r>
            <a:r>
              <a:rPr lang="en-US" sz="2000">
                <a:solidFill>
                  <a:schemeClr val="tx1">
                    <a:lumMod val="85000"/>
                    <a:lumOff val="15000"/>
                  </a:schemeClr>
                </a:solidFill>
              </a:rPr>
              <a:t> lentos</a:t>
            </a:r>
          </a:p>
          <a:p>
            <a:pPr marL="285750" indent="-285750">
              <a:buFont typeface="Arial" charset="0"/>
              <a:buChar char="•"/>
            </a:pPr>
            <a:r>
              <a:rPr lang="en-US" sz="2000" err="1">
                <a:solidFill>
                  <a:schemeClr val="tx1">
                    <a:lumMod val="85000"/>
                    <a:lumOff val="15000"/>
                  </a:schemeClr>
                </a:solidFill>
              </a:rPr>
              <a:t>Alucinaciones</a:t>
            </a:r>
            <a:endParaRPr lang="en-US" sz="2000">
              <a:solidFill>
                <a:schemeClr val="tx1">
                  <a:lumMod val="85000"/>
                  <a:lumOff val="15000"/>
                </a:schemeClr>
              </a:solidFill>
            </a:endParaRPr>
          </a:p>
          <a:p>
            <a:pPr marL="285750" indent="-285750">
              <a:buFont typeface="Arial" charset="0"/>
              <a:buChar char="•"/>
            </a:pPr>
            <a:r>
              <a:rPr lang="en-US" sz="2000">
                <a:solidFill>
                  <a:schemeClr val="tx1">
                    <a:lumMod val="85000"/>
                    <a:lumOff val="15000"/>
                  </a:schemeClr>
                </a:solidFill>
              </a:rPr>
              <a:t>Paranoia</a:t>
            </a:r>
          </a:p>
          <a:p>
            <a:pPr marL="285750" indent="-285750">
              <a:buFont typeface="Arial" charset="0"/>
              <a:buChar char="•"/>
            </a:pPr>
            <a:r>
              <a:rPr lang="en-US" sz="2000" err="1">
                <a:solidFill>
                  <a:schemeClr val="tx1">
                    <a:lumMod val="85000"/>
                    <a:lumOff val="15000"/>
                  </a:schemeClr>
                </a:solidFill>
              </a:rPr>
              <a:t>Memoria</a:t>
            </a:r>
            <a:r>
              <a:rPr lang="en-US" sz="2000">
                <a:solidFill>
                  <a:schemeClr val="tx1">
                    <a:lumMod val="85000"/>
                    <a:lumOff val="15000"/>
                  </a:schemeClr>
                </a:solidFill>
              </a:rPr>
              <a:t> </a:t>
            </a:r>
            <a:r>
              <a:rPr lang="en-US" sz="2000" err="1">
                <a:solidFill>
                  <a:schemeClr val="tx1">
                    <a:lumMod val="85000"/>
                    <a:lumOff val="15000"/>
                  </a:schemeClr>
                </a:solidFill>
              </a:rPr>
              <a:t>alterada</a:t>
            </a:r>
            <a:endParaRPr lang="en-US" sz="2000">
              <a:solidFill>
                <a:schemeClr val="tx1">
                  <a:lumMod val="85000"/>
                  <a:lumOff val="15000"/>
                </a:schemeClr>
              </a:solidFill>
            </a:endParaRPr>
          </a:p>
          <a:p>
            <a:pPr marL="285750" indent="-285750">
              <a:buFont typeface="Arial" charset="0"/>
              <a:buChar char="•"/>
            </a:pPr>
            <a:r>
              <a:rPr lang="en-US" sz="2000" err="1">
                <a:solidFill>
                  <a:schemeClr val="tx1">
                    <a:lumMod val="85000"/>
                    <a:lumOff val="15000"/>
                  </a:schemeClr>
                </a:solidFill>
              </a:rPr>
              <a:t>Antojos</a:t>
            </a:r>
            <a:r>
              <a:rPr lang="en-US" sz="2000">
                <a:solidFill>
                  <a:schemeClr val="tx1">
                    <a:lumMod val="85000"/>
                    <a:lumOff val="15000"/>
                  </a:schemeClr>
                </a:solidFill>
              </a:rPr>
              <a:t> de </a:t>
            </a:r>
            <a:r>
              <a:rPr lang="en-US" sz="2000" err="1">
                <a:solidFill>
                  <a:schemeClr val="tx1">
                    <a:lumMod val="85000"/>
                    <a:lumOff val="15000"/>
                  </a:schemeClr>
                </a:solidFill>
              </a:rPr>
              <a:t>drogas</a:t>
            </a:r>
            <a:endParaRPr lang="en-US" sz="2000">
              <a:solidFill>
                <a:schemeClr val="tx1">
                  <a:lumMod val="85000"/>
                  <a:lumOff val="15000"/>
                </a:schemeClr>
              </a:solidFill>
            </a:endParaRPr>
          </a:p>
          <a:p>
            <a:pPr marL="285750" indent="-285750">
              <a:buFont typeface="Arial" charset="0"/>
              <a:buChar char="•"/>
            </a:pPr>
            <a:r>
              <a:rPr lang="en-US" sz="2000" err="1">
                <a:solidFill>
                  <a:schemeClr val="tx1">
                    <a:lumMod val="85000"/>
                    <a:lumOff val="15000"/>
                  </a:schemeClr>
                </a:solidFill>
              </a:rPr>
              <a:t>Pesadillas</a:t>
            </a:r>
            <a:r>
              <a:rPr lang="en-US" sz="2000">
                <a:solidFill>
                  <a:schemeClr val="tx1">
                    <a:lumMod val="85000"/>
                    <a:lumOff val="15000"/>
                  </a:schemeClr>
                </a:solidFill>
              </a:rPr>
              <a:t> e </a:t>
            </a:r>
            <a:r>
              <a:rPr lang="en-US" sz="2000" err="1">
                <a:solidFill>
                  <a:schemeClr val="tx1">
                    <a:lumMod val="85000"/>
                    <a:lumOff val="15000"/>
                  </a:schemeClr>
                </a:solidFill>
              </a:rPr>
              <a:t>insomnio</a:t>
            </a:r>
            <a:endParaRPr lang="en-US" sz="2000">
              <a:solidFill>
                <a:schemeClr val="tx1">
                  <a:lumMod val="85000"/>
                  <a:lumOff val="15000"/>
                </a:schemeClr>
              </a:solidFill>
            </a:endParaRPr>
          </a:p>
          <a:p>
            <a:pPr algn="ctr"/>
            <a:endParaRPr lang="en-US" sz="1350" b="1">
              <a:solidFill>
                <a:schemeClr val="tx1">
                  <a:lumMod val="85000"/>
                  <a:lumOff val="15000"/>
                </a:schemeClr>
              </a:solidFill>
            </a:endParaRPr>
          </a:p>
        </p:txBody>
      </p:sp>
      <p:sp>
        <p:nvSpPr>
          <p:cNvPr id="2" name="TextBox 1"/>
          <p:cNvSpPr txBox="1"/>
          <p:nvPr/>
        </p:nvSpPr>
        <p:spPr>
          <a:xfrm>
            <a:off x="294640" y="6314600"/>
            <a:ext cx="5476240" cy="338554"/>
          </a:xfrm>
          <a:prstGeom prst="rect">
            <a:avLst/>
          </a:prstGeom>
          <a:noFill/>
        </p:spPr>
        <p:txBody>
          <a:bodyPr wrap="square" rtlCol="0">
            <a:spAutoFit/>
          </a:bodyPr>
          <a:lstStyle/>
          <a:p>
            <a:r>
              <a:rPr lang="en-US" sz="800"/>
              <a:t>References:</a:t>
            </a:r>
          </a:p>
          <a:p>
            <a:r>
              <a:rPr lang="en-US" sz="800"/>
              <a:t>https://www.recoveryconnection.com/substance-abuse/drug-classes/stimulant-addiction-treatment-withdrawal/</a:t>
            </a:r>
          </a:p>
        </p:txBody>
      </p:sp>
    </p:spTree>
    <p:extLst>
      <p:ext uri="{BB962C8B-B14F-4D97-AF65-F5344CB8AC3E}">
        <p14:creationId xmlns:p14="http://schemas.microsoft.com/office/powerpoint/2010/main" val="422797346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551324" y="2740713"/>
            <a:ext cx="3799450" cy="1138773"/>
          </a:xfrm>
          <a:prstGeom prst="rect">
            <a:avLst/>
          </a:prstGeom>
          <a:noFill/>
        </p:spPr>
        <p:txBody>
          <a:bodyPr wrap="square" lIns="91440" tIns="45720" rIns="91440" bIns="45720">
            <a:spAutoFit/>
          </a:bodyPr>
          <a:lstStyle/>
          <a:p>
            <a:pPr algn="ctr"/>
            <a:r>
              <a:rPr lang="en-US" sz="3400" b="1" err="1">
                <a:ln w="9525">
                  <a:solidFill>
                    <a:schemeClr val="bg1"/>
                  </a:solidFill>
                  <a:prstDash val="solid"/>
                </a:ln>
                <a:solidFill>
                  <a:schemeClr val="bg1"/>
                </a:solidFill>
                <a:effectLst>
                  <a:outerShdw blurRad="12700" dist="38100" dir="2700000" algn="tl" rotWithShape="0">
                    <a:schemeClr val="bg1">
                      <a:lumMod val="50000"/>
                    </a:schemeClr>
                  </a:outerShdw>
                </a:effectLst>
              </a:rPr>
              <a:t>Embalsamamiento</a:t>
            </a:r>
            <a:r>
              <a:rPr lang="en-US" sz="3400" b="1">
                <a:ln w="9525">
                  <a:solidFill>
                    <a:schemeClr val="bg1"/>
                  </a:solidFill>
                  <a:prstDash val="solid"/>
                </a:ln>
                <a:solidFill>
                  <a:schemeClr val="bg1"/>
                </a:solidFill>
                <a:effectLst>
                  <a:outerShdw blurRad="12700" dist="38100" dir="2700000" algn="tl" rotWithShape="0">
                    <a:schemeClr val="bg1">
                      <a:lumMod val="50000"/>
                    </a:schemeClr>
                  </a:outerShdw>
                </a:effectLst>
              </a:rPr>
              <a:t> </a:t>
            </a:r>
            <a:r>
              <a:rPr lang="en-US" sz="3400" b="1" err="1">
                <a:ln w="9525">
                  <a:solidFill>
                    <a:schemeClr val="bg1"/>
                  </a:solidFill>
                  <a:prstDash val="solid"/>
                </a:ln>
                <a:solidFill>
                  <a:schemeClr val="bg1"/>
                </a:solidFill>
                <a:effectLst>
                  <a:outerShdw blurRad="12700" dist="38100" dir="2700000" algn="tl" rotWithShape="0">
                    <a:schemeClr val="bg1">
                      <a:lumMod val="50000"/>
                    </a:schemeClr>
                  </a:outerShdw>
                </a:effectLst>
              </a:rPr>
              <a:t>líquido</a:t>
            </a:r>
            <a:endParaRPr lang="en-US" sz="3400" b="1">
              <a:ln w="9525">
                <a:solidFill>
                  <a:schemeClr val="bg1"/>
                </a:solidFill>
                <a:prstDash val="solid"/>
              </a:ln>
              <a:solidFill>
                <a:schemeClr val="bg1"/>
              </a:solidFill>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13753052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 name="Group 4"/>
          <p:cNvGrpSpPr>
            <a:grpSpLocks noChangeAspect="1"/>
          </p:cNvGrpSpPr>
          <p:nvPr/>
        </p:nvGrpSpPr>
        <p:grpSpPr bwMode="auto">
          <a:xfrm>
            <a:off x="-19595" y="5604033"/>
            <a:ext cx="9168828" cy="1253967"/>
            <a:chOff x="1392" y="1936"/>
            <a:chExt cx="4896" cy="448"/>
          </a:xfrm>
        </p:grpSpPr>
        <p:sp>
          <p:nvSpPr>
            <p:cNvPr id="187" name="Rectangle 5"/>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Rectangle 6"/>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Rectangle 7"/>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Rectangle 8"/>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 name="Rectangle 9"/>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 name="Rectangle 10"/>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 name="Rectangle 11"/>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2"/>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3"/>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2" name="Group 51"/>
          <p:cNvGrpSpPr>
            <a:grpSpLocks noChangeAspect="1"/>
          </p:cNvGrpSpPr>
          <p:nvPr/>
        </p:nvGrpSpPr>
        <p:grpSpPr bwMode="auto">
          <a:xfrm>
            <a:off x="6646551" y="4938440"/>
            <a:ext cx="1948259" cy="1035131"/>
            <a:chOff x="2291" y="1337"/>
            <a:chExt cx="3098" cy="1646"/>
          </a:xfrm>
        </p:grpSpPr>
        <p:sp>
          <p:nvSpPr>
            <p:cNvPr id="5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6" name="Group 95"/>
          <p:cNvGrpSpPr>
            <a:grpSpLocks noChangeAspect="1"/>
          </p:cNvGrpSpPr>
          <p:nvPr/>
        </p:nvGrpSpPr>
        <p:grpSpPr bwMode="auto">
          <a:xfrm>
            <a:off x="645452" y="4938060"/>
            <a:ext cx="1948259" cy="1035131"/>
            <a:chOff x="2291" y="1337"/>
            <a:chExt cx="3098" cy="1646"/>
          </a:xfrm>
        </p:grpSpPr>
        <p:sp>
          <p:nvSpPr>
            <p:cNvPr id="97"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0" name="Group 139"/>
          <p:cNvGrpSpPr>
            <a:grpSpLocks noChangeAspect="1"/>
          </p:cNvGrpSpPr>
          <p:nvPr/>
        </p:nvGrpSpPr>
        <p:grpSpPr bwMode="auto">
          <a:xfrm>
            <a:off x="3646001" y="4938060"/>
            <a:ext cx="1948259" cy="1035131"/>
            <a:chOff x="2291" y="1337"/>
            <a:chExt cx="3098" cy="1646"/>
          </a:xfrm>
        </p:grpSpPr>
        <p:sp>
          <p:nvSpPr>
            <p:cNvPr id="141"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84" name="Rectangle 183"/>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endParaRPr lang="en-US" sz="2100"/>
          </a:p>
        </p:txBody>
      </p:sp>
      <p:sp>
        <p:nvSpPr>
          <p:cNvPr id="186" name="Title 1"/>
          <p:cNvSpPr>
            <a:spLocks noGrp="1"/>
          </p:cNvSpPr>
          <p:nvPr>
            <p:ph type="title"/>
          </p:nvPr>
        </p:nvSpPr>
        <p:spPr>
          <a:xfrm>
            <a:off x="252204" y="1228548"/>
            <a:ext cx="2531327" cy="2888166"/>
          </a:xfrm>
        </p:spPr>
        <p:txBody>
          <a:bodyPr>
            <a:normAutofit fontScale="90000"/>
          </a:bodyPr>
          <a:lstStyle/>
          <a:p>
            <a:pPr fontAlgn="auto">
              <a:spcAft>
                <a:spcPts val="0"/>
              </a:spcAft>
              <a:defRPr/>
            </a:pPr>
            <a:r>
              <a:rPr lang="en-US" sz="2800"/>
              <a:t>”</a:t>
            </a:r>
            <a:r>
              <a:rPr lang="en-US" sz="2800" err="1"/>
              <a:t>Esto</a:t>
            </a:r>
            <a:r>
              <a:rPr lang="en-US" sz="2800"/>
              <a:t> </a:t>
            </a:r>
            <a:r>
              <a:rPr lang="en-US" sz="2800" err="1"/>
              <a:t>es</a:t>
            </a:r>
            <a:r>
              <a:rPr lang="en-US" sz="2800"/>
              <a:t> </a:t>
            </a:r>
            <a:r>
              <a:rPr lang="en-US" sz="2800" err="1"/>
              <a:t>una</a:t>
            </a:r>
            <a:r>
              <a:rPr lang="en-US" sz="2800"/>
              <a:t> </a:t>
            </a:r>
            <a:r>
              <a:rPr lang="en-US" sz="2800" err="1"/>
              <a:t>droga</a:t>
            </a:r>
            <a:r>
              <a:rPr lang="en-US" sz="2800"/>
              <a:t> </a:t>
            </a:r>
            <a:r>
              <a:rPr lang="en-US" sz="2800" b="1" err="1"/>
              <a:t>violenta</a:t>
            </a:r>
            <a:r>
              <a:rPr lang="en-US" sz="2800"/>
              <a:t>, y </a:t>
            </a:r>
            <a:r>
              <a:rPr lang="en-US" sz="2800" err="1"/>
              <a:t>puede</a:t>
            </a:r>
            <a:r>
              <a:rPr lang="en-US" sz="2800"/>
              <a:t> </a:t>
            </a:r>
            <a:r>
              <a:rPr lang="en-US" sz="2800" err="1"/>
              <a:t>convertirse</a:t>
            </a:r>
            <a:r>
              <a:rPr lang="en-US" sz="2800"/>
              <a:t> </a:t>
            </a:r>
            <a:r>
              <a:rPr lang="en-US" sz="2800" err="1"/>
              <a:t>en</a:t>
            </a:r>
            <a:r>
              <a:rPr lang="en-US" sz="2800"/>
              <a:t> un </a:t>
            </a:r>
            <a:r>
              <a:rPr lang="en-US" sz="2800" b="1" err="1"/>
              <a:t>incendio</a:t>
            </a:r>
            <a:r>
              <a:rPr lang="en-US" sz="2800" b="1"/>
              <a:t> </a:t>
            </a:r>
            <a:r>
              <a:rPr lang="en-US" sz="2800" b="1" err="1"/>
              <a:t>grande</a:t>
            </a:r>
            <a:r>
              <a:rPr lang="en-US" sz="2800" b="1"/>
              <a:t> </a:t>
            </a:r>
            <a:r>
              <a:rPr lang="en-US" sz="2800" err="1"/>
              <a:t>si</a:t>
            </a:r>
            <a:r>
              <a:rPr lang="en-US" sz="2800"/>
              <a:t> no </a:t>
            </a:r>
            <a:r>
              <a:rPr lang="en-US" sz="2800" err="1"/>
              <a:t>está</a:t>
            </a:r>
            <a:r>
              <a:rPr lang="en-US" sz="2800"/>
              <a:t> </a:t>
            </a:r>
            <a:r>
              <a:rPr lang="en-US" sz="2800" err="1"/>
              <a:t>monitoreado</a:t>
            </a:r>
            <a:r>
              <a:rPr lang="en-US" sz="2800"/>
              <a:t> con </a:t>
            </a:r>
            <a:r>
              <a:rPr lang="en-US" sz="2800" err="1"/>
              <a:t>mucho</a:t>
            </a:r>
            <a:r>
              <a:rPr lang="en-US" sz="2800"/>
              <a:t> </a:t>
            </a:r>
            <a:r>
              <a:rPr lang="en-US" sz="2800" err="1"/>
              <a:t>cuidado</a:t>
            </a:r>
            <a:r>
              <a:rPr lang="en-US" sz="2800"/>
              <a:t>.”</a:t>
            </a:r>
          </a:p>
        </p:txBody>
      </p:sp>
      <p:sp>
        <p:nvSpPr>
          <p:cNvPr id="199" name="Text Placeholder 3"/>
          <p:cNvSpPr txBox="1">
            <a:spLocks/>
          </p:cNvSpPr>
          <p:nvPr/>
        </p:nvSpPr>
        <p:spPr>
          <a:xfrm>
            <a:off x="280830" y="3935544"/>
            <a:ext cx="2139950" cy="1116013"/>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altLang="en-US" sz="1800" b="1"/>
              <a:t>Julie </a:t>
            </a:r>
            <a:r>
              <a:rPr lang="en-US" altLang="en-US" sz="1800" b="1" err="1"/>
              <a:t>Kirlin</a:t>
            </a:r>
            <a:r>
              <a:rPr lang="en-US" altLang="en-US" sz="1800"/>
              <a:t>, Juvenile Probation Officer </a:t>
            </a:r>
            <a:r>
              <a:rPr lang="en-US" altLang="en-US" sz="1800" err="1"/>
              <a:t>en</a:t>
            </a:r>
            <a:r>
              <a:rPr lang="en-US" altLang="en-US" sz="1800"/>
              <a:t> Reading, PA</a:t>
            </a:r>
          </a:p>
        </p:txBody>
      </p:sp>
      <p:pic>
        <p:nvPicPr>
          <p:cNvPr id="200" name="Picture 3"/>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971801" y="1409701"/>
            <a:ext cx="5715000" cy="3429000"/>
          </a:xfrm>
          <a:prstGeom prst="rect">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p:cNvSpPr/>
          <p:nvPr/>
        </p:nvSpPr>
        <p:spPr>
          <a:xfrm>
            <a:off x="266170" y="6348716"/>
            <a:ext cx="3357650" cy="307777"/>
          </a:xfrm>
          <a:prstGeom prst="rect">
            <a:avLst/>
          </a:prstGeom>
        </p:spPr>
        <p:txBody>
          <a:bodyPr wrap="none">
            <a:spAutoFit/>
          </a:bodyPr>
          <a:lstStyle/>
          <a:p>
            <a:r>
              <a:rPr lang="en-US" sz="1400">
                <a:solidFill>
                  <a:schemeClr val="bg1"/>
                </a:solidFill>
              </a:rPr>
              <a:t>http://abcnews.go.com/US/story?id=92771</a:t>
            </a:r>
          </a:p>
        </p:txBody>
      </p:sp>
    </p:spTree>
    <p:extLst>
      <p:ext uri="{BB962C8B-B14F-4D97-AF65-F5344CB8AC3E}">
        <p14:creationId xmlns:p14="http://schemas.microsoft.com/office/powerpoint/2010/main" val="38143518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4" name="Group 283"/>
          <p:cNvGrpSpPr>
            <a:grpSpLocks noChangeAspect="1"/>
          </p:cNvGrpSpPr>
          <p:nvPr/>
        </p:nvGrpSpPr>
        <p:grpSpPr bwMode="auto">
          <a:xfrm>
            <a:off x="0" y="4887528"/>
            <a:ext cx="9168828" cy="1029204"/>
            <a:chOff x="1392" y="1936"/>
            <a:chExt cx="4896" cy="448"/>
          </a:xfrm>
        </p:grpSpPr>
        <p:sp>
          <p:nvSpPr>
            <p:cNvPr id="285" name="Rectangle 284"/>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Rectangle 285"/>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Rectangle 286"/>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Rectangle 287"/>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Rectangle 288"/>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Rectangle 289"/>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Rectangle 290"/>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Rectangle 291"/>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Rectangle 292"/>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38" name="Group 4"/>
          <p:cNvGrpSpPr>
            <a:grpSpLocks noChangeAspect="1"/>
          </p:cNvGrpSpPr>
          <p:nvPr/>
        </p:nvGrpSpPr>
        <p:grpSpPr bwMode="auto">
          <a:xfrm flipH="1">
            <a:off x="7816445" y="2422985"/>
            <a:ext cx="1145288" cy="4046693"/>
            <a:chOff x="1364" y="1710"/>
            <a:chExt cx="720" cy="2544"/>
          </a:xfrm>
        </p:grpSpPr>
        <p:sp>
          <p:nvSpPr>
            <p:cNvPr id="139"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aphicFrame>
        <p:nvGraphicFramePr>
          <p:cNvPr id="40" name="Content Placeholder 3"/>
          <p:cNvGraphicFramePr>
            <a:graphicFrameLocks noGrp="1"/>
          </p:cNvGraphicFramePr>
          <p:nvPr>
            <p:ph idx="1"/>
            <p:extLst>
              <p:ext uri="{D42A27DB-BD31-4B8C-83A1-F6EECF244321}">
                <p14:modId xmlns:p14="http://schemas.microsoft.com/office/powerpoint/2010/main" val="595476448"/>
              </p:ext>
            </p:extLst>
          </p:nvPr>
        </p:nvGraphicFramePr>
        <p:xfrm>
          <a:off x="239023" y="384717"/>
          <a:ext cx="8229600" cy="22098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5" name="TextBox 34"/>
          <p:cNvSpPr txBox="1"/>
          <p:nvPr/>
        </p:nvSpPr>
        <p:spPr>
          <a:xfrm>
            <a:off x="392746" y="2507165"/>
            <a:ext cx="5875466" cy="2123658"/>
          </a:xfrm>
          <a:prstGeom prst="rect">
            <a:avLst/>
          </a:prstGeom>
          <a:noFill/>
        </p:spPr>
        <p:txBody>
          <a:bodyPr wrap="square">
            <a:spAutoFit/>
          </a:bodyPr>
          <a:lstStyle/>
          <a:p>
            <a:pPr fontAlgn="auto">
              <a:spcBef>
                <a:spcPts val="0"/>
              </a:spcBef>
              <a:spcAft>
                <a:spcPts val="0"/>
              </a:spcAft>
              <a:defRPr/>
            </a:pPr>
            <a:r>
              <a:rPr lang="es-ES_tradnl" sz="2200" b="1" dirty="0">
                <a:latin typeface="+mn-lt"/>
                <a:cs typeface="+mn-cs"/>
              </a:rPr>
              <a:t>Tipos de efectos:</a:t>
            </a:r>
          </a:p>
          <a:p>
            <a:pPr marL="342900" indent="-342900" fontAlgn="auto">
              <a:spcBef>
                <a:spcPts val="0"/>
              </a:spcBef>
              <a:spcAft>
                <a:spcPts val="0"/>
              </a:spcAft>
              <a:buFont typeface="Arial" panose="020B0604020202020204" pitchFamily="34" charset="0"/>
              <a:buChar char="•"/>
              <a:defRPr/>
            </a:pPr>
            <a:r>
              <a:rPr lang="es-ES_tradnl" sz="2200" dirty="0">
                <a:latin typeface="+mn-lt"/>
                <a:cs typeface="+mn-cs"/>
              </a:rPr>
              <a:t>Alucinaciones visuales y auditivas</a:t>
            </a:r>
          </a:p>
          <a:p>
            <a:pPr marL="342900" indent="-342900" fontAlgn="auto">
              <a:spcBef>
                <a:spcPts val="0"/>
              </a:spcBef>
              <a:spcAft>
                <a:spcPts val="0"/>
              </a:spcAft>
              <a:buFont typeface="Arial" panose="020B0604020202020204" pitchFamily="34" charset="0"/>
              <a:buChar char="•"/>
              <a:defRPr/>
            </a:pPr>
            <a:r>
              <a:rPr lang="es-ES_tradnl" sz="2200" dirty="0">
                <a:latin typeface="+mn-lt"/>
                <a:cs typeface="+mn-cs"/>
              </a:rPr>
              <a:t>Euforia </a:t>
            </a:r>
          </a:p>
          <a:p>
            <a:pPr marL="342900" indent="-342900" fontAlgn="auto">
              <a:spcBef>
                <a:spcPts val="0"/>
              </a:spcBef>
              <a:spcAft>
                <a:spcPts val="0"/>
              </a:spcAft>
              <a:buFont typeface="Arial" panose="020B0604020202020204" pitchFamily="34" charset="0"/>
              <a:buChar char="•"/>
              <a:defRPr/>
            </a:pPr>
            <a:r>
              <a:rPr lang="es-ES_tradnl" sz="2200" dirty="0">
                <a:latin typeface="+mn-lt"/>
                <a:cs typeface="+mn-cs"/>
              </a:rPr>
              <a:t>Sensación de invencibilidad</a:t>
            </a:r>
          </a:p>
          <a:p>
            <a:pPr marL="342900" indent="-342900" fontAlgn="auto">
              <a:spcBef>
                <a:spcPts val="0"/>
              </a:spcBef>
              <a:spcAft>
                <a:spcPts val="0"/>
              </a:spcAft>
              <a:buFont typeface="Arial" panose="020B0604020202020204" pitchFamily="34" charset="0"/>
              <a:buChar char="•"/>
              <a:defRPr/>
            </a:pPr>
            <a:r>
              <a:rPr lang="es-ES_tradnl" sz="2200" dirty="0">
                <a:latin typeface="+mn-lt"/>
                <a:cs typeface="+mn-cs"/>
              </a:rPr>
              <a:t>Sensibilidad al dolor reducido</a:t>
            </a:r>
          </a:p>
          <a:p>
            <a:pPr marL="342900" indent="-342900" fontAlgn="auto">
              <a:spcBef>
                <a:spcPts val="0"/>
              </a:spcBef>
              <a:spcAft>
                <a:spcPts val="0"/>
              </a:spcAft>
              <a:buFont typeface="Arial" panose="020B0604020202020204" pitchFamily="34" charset="0"/>
              <a:buChar char="•"/>
              <a:defRPr/>
            </a:pPr>
            <a:r>
              <a:rPr lang="es-ES_tradnl" sz="2200" dirty="0">
                <a:latin typeface="+mn-lt"/>
                <a:cs typeface="+mn-cs"/>
              </a:rPr>
              <a:t>Ira y paranoia </a:t>
            </a:r>
          </a:p>
        </p:txBody>
      </p:sp>
      <p:sp>
        <p:nvSpPr>
          <p:cNvPr id="36" name="Rectangle 35"/>
          <p:cNvSpPr/>
          <p:nvPr/>
        </p:nvSpPr>
        <p:spPr>
          <a:xfrm>
            <a:off x="5109907" y="2527992"/>
            <a:ext cx="3492333" cy="2462213"/>
          </a:xfrm>
          <a:prstGeom prst="rect">
            <a:avLst/>
          </a:prstGeom>
        </p:spPr>
        <p:txBody>
          <a:bodyPr wrap="square">
            <a:spAutoFit/>
          </a:bodyPr>
          <a:lstStyle/>
          <a:p>
            <a:pPr fontAlgn="auto">
              <a:spcBef>
                <a:spcPts val="0"/>
              </a:spcBef>
              <a:spcAft>
                <a:spcPts val="0"/>
              </a:spcAft>
              <a:defRPr/>
            </a:pPr>
            <a:r>
              <a:rPr lang="es-ES_tradnl" sz="2200" b="1" dirty="0">
                <a:latin typeface="+mn-lt"/>
                <a:cs typeface="+mn-cs"/>
              </a:rPr>
              <a:t>Duración de efectos:</a:t>
            </a:r>
          </a:p>
          <a:p>
            <a:pPr marL="342900" indent="-342900" fontAlgn="auto">
              <a:spcBef>
                <a:spcPts val="0"/>
              </a:spcBef>
              <a:spcAft>
                <a:spcPts val="0"/>
              </a:spcAft>
              <a:buFont typeface="Arial" panose="020B0604020202020204" pitchFamily="34" charset="0"/>
              <a:buChar char="•"/>
              <a:defRPr/>
            </a:pPr>
            <a:r>
              <a:rPr lang="es-ES_tradnl" sz="2200" dirty="0"/>
              <a:t>De 6 horas a</a:t>
            </a:r>
            <a:r>
              <a:rPr lang="es-ES_tradnl" sz="2200" dirty="0">
                <a:latin typeface="+mn-lt"/>
                <a:cs typeface="+mn-cs"/>
              </a:rPr>
              <a:t> 3 días</a:t>
            </a:r>
          </a:p>
          <a:p>
            <a:pPr fontAlgn="auto">
              <a:spcBef>
                <a:spcPts val="0"/>
              </a:spcBef>
              <a:spcAft>
                <a:spcPts val="0"/>
              </a:spcAft>
              <a:defRPr/>
            </a:pPr>
            <a:r>
              <a:rPr lang="es-ES_tradnl" sz="2200" b="1" dirty="0">
                <a:latin typeface="+mn-lt"/>
                <a:cs typeface="+mn-cs"/>
              </a:rPr>
              <a:t>Otros síntomas:</a:t>
            </a:r>
          </a:p>
          <a:p>
            <a:pPr marL="342900" indent="-342900" fontAlgn="auto">
              <a:spcBef>
                <a:spcPts val="0"/>
              </a:spcBef>
              <a:spcAft>
                <a:spcPts val="0"/>
              </a:spcAft>
              <a:buFont typeface="Arial" panose="020B0604020202020204" pitchFamily="34" charset="0"/>
              <a:buChar char="•"/>
              <a:defRPr/>
            </a:pPr>
            <a:r>
              <a:rPr lang="es-ES_tradnl" sz="2200" dirty="0">
                <a:latin typeface="+mn-lt"/>
                <a:cs typeface="+mn-cs"/>
              </a:rPr>
              <a:t>Coma</a:t>
            </a:r>
          </a:p>
          <a:p>
            <a:pPr marL="342900" indent="-342900" fontAlgn="auto">
              <a:spcBef>
                <a:spcPts val="0"/>
              </a:spcBef>
              <a:spcAft>
                <a:spcPts val="0"/>
              </a:spcAft>
              <a:buFont typeface="Arial" panose="020B0604020202020204" pitchFamily="34" charset="0"/>
              <a:buChar char="•"/>
              <a:defRPr/>
            </a:pPr>
            <a:r>
              <a:rPr lang="es-ES_tradnl" sz="2200" dirty="0">
                <a:latin typeface="+mn-lt"/>
                <a:cs typeface="+mn-cs"/>
              </a:rPr>
              <a:t>Convulsiones</a:t>
            </a:r>
          </a:p>
          <a:p>
            <a:pPr marL="342900" indent="-342900" fontAlgn="auto">
              <a:spcBef>
                <a:spcPts val="0"/>
              </a:spcBef>
              <a:spcAft>
                <a:spcPts val="0"/>
              </a:spcAft>
              <a:buFont typeface="Arial" panose="020B0604020202020204" pitchFamily="34" charset="0"/>
              <a:buChar char="•"/>
              <a:defRPr/>
            </a:pPr>
            <a:r>
              <a:rPr lang="es-ES_tradnl" sz="2200" dirty="0">
                <a:latin typeface="+mn-lt"/>
                <a:cs typeface="+mn-cs"/>
              </a:rPr>
              <a:t>Accidente cerebrovascular  </a:t>
            </a:r>
          </a:p>
        </p:txBody>
      </p:sp>
      <p:sp>
        <p:nvSpPr>
          <p:cNvPr id="2" name="Rectangle 1"/>
          <p:cNvSpPr/>
          <p:nvPr/>
        </p:nvSpPr>
        <p:spPr>
          <a:xfrm>
            <a:off x="289396" y="6281978"/>
            <a:ext cx="5745135" cy="307777"/>
          </a:xfrm>
          <a:prstGeom prst="rect">
            <a:avLst/>
          </a:prstGeom>
        </p:spPr>
        <p:txBody>
          <a:bodyPr wrap="square">
            <a:spAutoFit/>
          </a:bodyPr>
          <a:lstStyle/>
          <a:p>
            <a:r>
              <a:rPr lang="en-US" sz="1400"/>
              <a:t>https://www.justice.gov/archive/ndic/pubs11/12208/index.htm</a:t>
            </a:r>
          </a:p>
        </p:txBody>
      </p:sp>
    </p:spTree>
    <p:extLst>
      <p:ext uri="{BB962C8B-B14F-4D97-AF65-F5344CB8AC3E}">
        <p14:creationId xmlns:p14="http://schemas.microsoft.com/office/powerpoint/2010/main" val="219369213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a:grpSpLocks noChangeAspect="1"/>
          </p:cNvGrpSpPr>
          <p:nvPr/>
        </p:nvGrpSpPr>
        <p:grpSpPr bwMode="auto">
          <a:xfrm>
            <a:off x="-24828" y="5028763"/>
            <a:ext cx="9168828" cy="1829238"/>
            <a:chOff x="1392" y="1936"/>
            <a:chExt cx="4896" cy="448"/>
          </a:xfrm>
        </p:grpSpPr>
        <p:sp>
          <p:nvSpPr>
            <p:cNvPr id="49" name="Rectangle 48"/>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Rectangle 49"/>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Rectangle 50"/>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Rectangle 51"/>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Rectangle 52"/>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Rectangle 53"/>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Rectangle 54"/>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Rectangle 55"/>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Rectangle 56"/>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 name="Group 3"/>
          <p:cNvGrpSpPr>
            <a:grpSpLocks noChangeAspect="1"/>
          </p:cNvGrpSpPr>
          <p:nvPr/>
        </p:nvGrpSpPr>
        <p:grpSpPr bwMode="auto">
          <a:xfrm flipH="1">
            <a:off x="-4050564" y="2255227"/>
            <a:ext cx="7284562" cy="3870362"/>
            <a:chOff x="2291" y="1337"/>
            <a:chExt cx="3098" cy="1646"/>
          </a:xfrm>
        </p:grpSpPr>
        <p:sp>
          <p:nvSpPr>
            <p:cNvPr id="5"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0" name="Rectangle 5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Los </a:t>
            </a:r>
            <a:r>
              <a:rPr lang="en-US" sz="4000" b="1" err="1"/>
              <a:t>efectos</a:t>
            </a:r>
            <a:r>
              <a:rPr lang="en-US" sz="4000" b="1"/>
              <a:t> </a:t>
            </a:r>
          </a:p>
        </p:txBody>
      </p:sp>
      <p:sp>
        <p:nvSpPr>
          <p:cNvPr id="58" name="Content Placeholder 2"/>
          <p:cNvSpPr>
            <a:spLocks noGrp="1"/>
          </p:cNvSpPr>
          <p:nvPr>
            <p:ph idx="1"/>
          </p:nvPr>
        </p:nvSpPr>
        <p:spPr>
          <a:xfrm>
            <a:off x="3188500" y="1497775"/>
            <a:ext cx="5960235" cy="4876800"/>
          </a:xfrm>
        </p:spPr>
        <p:txBody>
          <a:bodyPr/>
          <a:lstStyle/>
          <a:p>
            <a:r>
              <a:rPr lang="en-US" altLang="en-US" sz="2600" err="1"/>
              <a:t>Bronquitis</a:t>
            </a:r>
            <a:endParaRPr lang="en-US" altLang="en-US" sz="2600"/>
          </a:p>
          <a:p>
            <a:r>
              <a:rPr lang="en-US" altLang="en-US" sz="2600" err="1"/>
              <a:t>Daño</a:t>
            </a:r>
            <a:r>
              <a:rPr lang="en-US" altLang="en-US" sz="2600"/>
              <a:t> cerebral</a:t>
            </a:r>
          </a:p>
          <a:p>
            <a:r>
              <a:rPr lang="en-US" altLang="en-US" sz="2600" err="1"/>
              <a:t>Daño</a:t>
            </a:r>
            <a:r>
              <a:rPr lang="en-US" altLang="en-US" sz="2600"/>
              <a:t> </a:t>
            </a:r>
            <a:r>
              <a:rPr lang="en-US" altLang="en-US" sz="2600" err="1"/>
              <a:t>pulmonar</a:t>
            </a:r>
            <a:endParaRPr lang="en-US" altLang="en-US" sz="2600"/>
          </a:p>
          <a:p>
            <a:r>
              <a:rPr lang="en-US" altLang="en-US" sz="2600" err="1"/>
              <a:t>Coordinación</a:t>
            </a:r>
            <a:r>
              <a:rPr lang="en-US" altLang="en-US" sz="2600"/>
              <a:t> </a:t>
            </a:r>
            <a:r>
              <a:rPr lang="en-US" altLang="en-US" sz="2600" err="1"/>
              <a:t>deteriorada</a:t>
            </a:r>
            <a:endParaRPr lang="en-US" altLang="en-US" sz="2600"/>
          </a:p>
          <a:p>
            <a:r>
              <a:rPr lang="en-US" altLang="en-US" sz="2600" err="1"/>
              <a:t>Destrucción</a:t>
            </a:r>
            <a:r>
              <a:rPr lang="en-US" altLang="en-US" sz="2600"/>
              <a:t> del </a:t>
            </a:r>
            <a:r>
              <a:rPr lang="en-US" altLang="en-US" sz="2600" err="1"/>
              <a:t>tejido</a:t>
            </a:r>
            <a:r>
              <a:rPr lang="en-US" altLang="en-US" sz="2600"/>
              <a:t> corporal</a:t>
            </a:r>
          </a:p>
          <a:p>
            <a:r>
              <a:rPr lang="en-US" altLang="en-US" sz="2600" err="1"/>
              <a:t>Síndrome</a:t>
            </a:r>
            <a:r>
              <a:rPr lang="en-US" altLang="en-US" sz="2600"/>
              <a:t> de </a:t>
            </a:r>
            <a:r>
              <a:rPr lang="en-US" altLang="en-US" sz="2600" err="1"/>
              <a:t>dificultad</a:t>
            </a:r>
            <a:r>
              <a:rPr lang="en-US" altLang="en-US" sz="2600"/>
              <a:t> </a:t>
            </a:r>
            <a:r>
              <a:rPr lang="en-US" altLang="en-US" sz="2600" err="1"/>
              <a:t>respiratoria</a:t>
            </a:r>
            <a:r>
              <a:rPr lang="en-US" altLang="en-US" sz="2600"/>
              <a:t> </a:t>
            </a:r>
            <a:r>
              <a:rPr lang="en-US" altLang="en-US" sz="2600" err="1"/>
              <a:t>aguda</a:t>
            </a:r>
            <a:endParaRPr lang="en-US" altLang="en-US" sz="2600"/>
          </a:p>
          <a:p>
            <a:r>
              <a:rPr lang="en-US" altLang="en-US" sz="2600" b="1" err="1"/>
              <a:t>Extremadamente</a:t>
            </a:r>
            <a:r>
              <a:rPr lang="en-US" altLang="en-US" sz="2600" b="1"/>
              <a:t> </a:t>
            </a:r>
            <a:r>
              <a:rPr lang="en-US" altLang="en-US" sz="2600" b="1" err="1"/>
              <a:t>cancerígeno</a:t>
            </a:r>
            <a:endParaRPr lang="en-US" altLang="en-US" sz="2600" b="1"/>
          </a:p>
          <a:p>
            <a:endParaRPr lang="en-US" altLang="en-US"/>
          </a:p>
        </p:txBody>
      </p:sp>
      <p:pic>
        <p:nvPicPr>
          <p:cNvPr id="61" name="Picture 2" descr="Image result for formaldehyd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58355" y="1284974"/>
            <a:ext cx="2305053" cy="1643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Rectangle 58"/>
          <p:cNvSpPr/>
          <p:nvPr/>
        </p:nvSpPr>
        <p:spPr>
          <a:xfrm>
            <a:off x="289396" y="6281978"/>
            <a:ext cx="5745135" cy="307777"/>
          </a:xfrm>
          <a:prstGeom prst="rect">
            <a:avLst/>
          </a:prstGeom>
        </p:spPr>
        <p:txBody>
          <a:bodyPr wrap="square">
            <a:spAutoFit/>
          </a:bodyPr>
          <a:lstStyle/>
          <a:p>
            <a:r>
              <a:rPr lang="en-US" sz="1400">
                <a:solidFill>
                  <a:schemeClr val="bg1"/>
                </a:solidFill>
              </a:rPr>
              <a:t>https://www.justice.gov/archive/ndic/pubs11/12208/index.htm</a:t>
            </a:r>
          </a:p>
        </p:txBody>
      </p:sp>
    </p:spTree>
    <p:extLst>
      <p:ext uri="{BB962C8B-B14F-4D97-AF65-F5344CB8AC3E}">
        <p14:creationId xmlns:p14="http://schemas.microsoft.com/office/powerpoint/2010/main" val="78789794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200" b="1"/>
              <a:t>Testimonios de </a:t>
            </a:r>
            <a:r>
              <a:rPr lang="en-US" sz="3200" b="1" err="1"/>
              <a:t>primera</a:t>
            </a:r>
            <a:r>
              <a:rPr lang="en-US" sz="3200" b="1"/>
              <a:t> </a:t>
            </a:r>
            <a:r>
              <a:rPr lang="en-US" sz="3200" b="1" err="1"/>
              <a:t>mano</a:t>
            </a:r>
            <a:r>
              <a:rPr lang="en-US" sz="3200" b="1"/>
              <a:t> de </a:t>
            </a:r>
            <a:r>
              <a:rPr lang="en-US" sz="3200" b="1" err="1"/>
              <a:t>usuarios</a:t>
            </a:r>
            <a:r>
              <a:rPr lang="en-US" sz="3200" b="1"/>
              <a:t> de “Fry”</a:t>
            </a:r>
          </a:p>
        </p:txBody>
      </p:sp>
      <p:grpSp>
        <p:nvGrpSpPr>
          <p:cNvPr id="88" name="Group 87"/>
          <p:cNvGrpSpPr/>
          <p:nvPr/>
        </p:nvGrpSpPr>
        <p:grpSpPr>
          <a:xfrm>
            <a:off x="-213155" y="4864613"/>
            <a:ext cx="9144000" cy="1997278"/>
            <a:chOff x="-284206" y="4194963"/>
            <a:chExt cx="12192000" cy="2663037"/>
          </a:xfrm>
        </p:grpSpPr>
        <p:sp>
          <p:nvSpPr>
            <p:cNvPr id="37" name="Freeform 8"/>
            <p:cNvSpPr>
              <a:spLocks/>
            </p:cNvSpPr>
            <p:nvPr/>
          </p:nvSpPr>
          <p:spPr bwMode="auto">
            <a:xfrm>
              <a:off x="-284206" y="4194963"/>
              <a:ext cx="12192000" cy="2663037"/>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4"/>
            <p:cNvSpPr>
              <a:spLocks/>
            </p:cNvSpPr>
            <p:nvPr/>
          </p:nvSpPr>
          <p:spPr bwMode="auto">
            <a:xfrm>
              <a:off x="9915045"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5"/>
            <p:cNvSpPr>
              <a:spLocks/>
            </p:cNvSpPr>
            <p:nvPr/>
          </p:nvSpPr>
          <p:spPr bwMode="auto">
            <a:xfrm>
              <a:off x="9915045"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6"/>
            <p:cNvSpPr>
              <a:spLocks/>
            </p:cNvSpPr>
            <p:nvPr/>
          </p:nvSpPr>
          <p:spPr bwMode="auto">
            <a:xfrm>
              <a:off x="8366136" y="4756556"/>
              <a:ext cx="1277171" cy="597825"/>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7"/>
            <p:cNvSpPr>
              <a:spLocks/>
            </p:cNvSpPr>
            <p:nvPr/>
          </p:nvSpPr>
          <p:spPr bwMode="auto">
            <a:xfrm>
              <a:off x="8366136" y="5535539"/>
              <a:ext cx="1277171" cy="597825"/>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28"/>
            <p:cNvSpPr>
              <a:spLocks/>
            </p:cNvSpPr>
            <p:nvPr/>
          </p:nvSpPr>
          <p:spPr bwMode="auto">
            <a:xfrm>
              <a:off x="6826284"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29"/>
            <p:cNvSpPr>
              <a:spLocks/>
            </p:cNvSpPr>
            <p:nvPr/>
          </p:nvSpPr>
          <p:spPr bwMode="auto">
            <a:xfrm>
              <a:off x="6826284" y="5535539"/>
              <a:ext cx="1268113" cy="597825"/>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
            <p:cNvSpPr>
              <a:spLocks/>
            </p:cNvSpPr>
            <p:nvPr/>
          </p:nvSpPr>
          <p:spPr bwMode="auto">
            <a:xfrm>
              <a:off x="5286433"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1"/>
            <p:cNvSpPr>
              <a:spLocks/>
            </p:cNvSpPr>
            <p:nvPr/>
          </p:nvSpPr>
          <p:spPr bwMode="auto">
            <a:xfrm>
              <a:off x="5286433"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2"/>
            <p:cNvSpPr>
              <a:spLocks/>
            </p:cNvSpPr>
            <p:nvPr/>
          </p:nvSpPr>
          <p:spPr bwMode="auto">
            <a:xfrm>
              <a:off x="3746582" y="4756556"/>
              <a:ext cx="1268113" cy="597825"/>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3"/>
            <p:cNvSpPr>
              <a:spLocks/>
            </p:cNvSpPr>
            <p:nvPr/>
          </p:nvSpPr>
          <p:spPr bwMode="auto">
            <a:xfrm>
              <a:off x="3746582"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4"/>
            <p:cNvSpPr>
              <a:spLocks/>
            </p:cNvSpPr>
            <p:nvPr/>
          </p:nvSpPr>
          <p:spPr bwMode="auto">
            <a:xfrm>
              <a:off x="2206730" y="4756556"/>
              <a:ext cx="1268113" cy="597825"/>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5"/>
            <p:cNvSpPr>
              <a:spLocks/>
            </p:cNvSpPr>
            <p:nvPr/>
          </p:nvSpPr>
          <p:spPr bwMode="auto">
            <a:xfrm>
              <a:off x="2206730" y="5535539"/>
              <a:ext cx="1268113" cy="597825"/>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6"/>
            <p:cNvSpPr>
              <a:spLocks/>
            </p:cNvSpPr>
            <p:nvPr/>
          </p:nvSpPr>
          <p:spPr bwMode="auto">
            <a:xfrm>
              <a:off x="938617" y="4756556"/>
              <a:ext cx="1005432" cy="1376808"/>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Rectangle 23"/>
            <p:cNvSpPr>
              <a:spLocks noChangeArrowheads="1"/>
            </p:cNvSpPr>
            <p:nvPr/>
          </p:nvSpPr>
          <p:spPr bwMode="auto">
            <a:xfrm>
              <a:off x="2091612" y="6457582"/>
              <a:ext cx="9091546" cy="10385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p:cNvGrpSpPr/>
          <p:nvPr/>
        </p:nvGrpSpPr>
        <p:grpSpPr>
          <a:xfrm>
            <a:off x="1700330" y="5410730"/>
            <a:ext cx="867314" cy="907684"/>
            <a:chOff x="2399767" y="469557"/>
            <a:chExt cx="1156419" cy="1210245"/>
          </a:xfrm>
        </p:grpSpPr>
        <p:sp>
          <p:nvSpPr>
            <p:cNvPr id="54" name="Oval 53"/>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Freeform 58"/>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2" name="Group 61"/>
          <p:cNvGrpSpPr/>
          <p:nvPr/>
        </p:nvGrpSpPr>
        <p:grpSpPr>
          <a:xfrm>
            <a:off x="2857700" y="5410730"/>
            <a:ext cx="867314" cy="907684"/>
            <a:chOff x="2399767" y="469557"/>
            <a:chExt cx="1156419" cy="1210245"/>
          </a:xfrm>
        </p:grpSpPr>
        <p:sp>
          <p:nvSpPr>
            <p:cNvPr id="63" name="Oval 62"/>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4" name="Freeform 63"/>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5" name="Group 64"/>
          <p:cNvGrpSpPr/>
          <p:nvPr/>
        </p:nvGrpSpPr>
        <p:grpSpPr>
          <a:xfrm>
            <a:off x="4015070" y="5410730"/>
            <a:ext cx="867314" cy="907684"/>
            <a:chOff x="2399767" y="469557"/>
            <a:chExt cx="1156419" cy="1210245"/>
          </a:xfrm>
        </p:grpSpPr>
        <p:sp>
          <p:nvSpPr>
            <p:cNvPr id="66" name="Oval 65"/>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66"/>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8" name="Group 67"/>
          <p:cNvGrpSpPr/>
          <p:nvPr/>
        </p:nvGrpSpPr>
        <p:grpSpPr>
          <a:xfrm>
            <a:off x="5172440" y="5410730"/>
            <a:ext cx="867314" cy="907684"/>
            <a:chOff x="2399767" y="469557"/>
            <a:chExt cx="1156419" cy="1210245"/>
          </a:xfrm>
        </p:grpSpPr>
        <p:sp>
          <p:nvSpPr>
            <p:cNvPr id="69" name="Oval 68"/>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Freeform 69"/>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1" name="Group 70"/>
          <p:cNvGrpSpPr/>
          <p:nvPr/>
        </p:nvGrpSpPr>
        <p:grpSpPr>
          <a:xfrm>
            <a:off x="6329810" y="5410730"/>
            <a:ext cx="867314" cy="907684"/>
            <a:chOff x="2399767" y="469557"/>
            <a:chExt cx="1156419" cy="1210245"/>
          </a:xfrm>
        </p:grpSpPr>
        <p:sp>
          <p:nvSpPr>
            <p:cNvPr id="72" name="Oval 71"/>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3" name="Freeform 72"/>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4" name="Group 73"/>
          <p:cNvGrpSpPr/>
          <p:nvPr/>
        </p:nvGrpSpPr>
        <p:grpSpPr>
          <a:xfrm>
            <a:off x="7487181" y="5410730"/>
            <a:ext cx="867314" cy="907684"/>
            <a:chOff x="2399767" y="469557"/>
            <a:chExt cx="1156419" cy="1210245"/>
          </a:xfrm>
        </p:grpSpPr>
        <p:sp>
          <p:nvSpPr>
            <p:cNvPr id="75" name="Oval 74"/>
            <p:cNvSpPr/>
            <p:nvPr/>
          </p:nvSpPr>
          <p:spPr>
            <a:xfrm>
              <a:off x="2644345" y="469557"/>
              <a:ext cx="667265" cy="69197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6" name="Freeform 75"/>
            <p:cNvSpPr/>
            <p:nvPr/>
          </p:nvSpPr>
          <p:spPr>
            <a:xfrm>
              <a:off x="2399767" y="1198045"/>
              <a:ext cx="1156419" cy="481757"/>
            </a:xfrm>
            <a:custGeom>
              <a:avLst/>
              <a:gdLst>
                <a:gd name="connsiteX0" fmla="*/ 578209 w 1156419"/>
                <a:gd name="connsiteY0" fmla="*/ 0 h 481757"/>
                <a:gd name="connsiteX1" fmla="*/ 1151252 w 1156419"/>
                <a:gd name="connsiteY1" fmla="*/ 434123 h 481757"/>
                <a:gd name="connsiteX2" fmla="*/ 1156419 w 1156419"/>
                <a:gd name="connsiteY2" fmla="*/ 481757 h 481757"/>
                <a:gd name="connsiteX3" fmla="*/ 0 w 1156419"/>
                <a:gd name="connsiteY3" fmla="*/ 481757 h 481757"/>
                <a:gd name="connsiteX4" fmla="*/ 5166 w 1156419"/>
                <a:gd name="connsiteY4" fmla="*/ 434123 h 481757"/>
                <a:gd name="connsiteX5" fmla="*/ 578209 w 1156419"/>
                <a:gd name="connsiteY5" fmla="*/ 0 h 48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419" h="481757">
                  <a:moveTo>
                    <a:pt x="578209" y="0"/>
                  </a:moveTo>
                  <a:cubicBezTo>
                    <a:pt x="860874" y="0"/>
                    <a:pt x="1096710" y="186369"/>
                    <a:pt x="1151252" y="434123"/>
                  </a:cubicBezTo>
                  <a:lnTo>
                    <a:pt x="1156419" y="481757"/>
                  </a:lnTo>
                  <a:lnTo>
                    <a:pt x="0" y="481757"/>
                  </a:lnTo>
                  <a:lnTo>
                    <a:pt x="5166" y="434123"/>
                  </a:lnTo>
                  <a:cubicBezTo>
                    <a:pt x="59708" y="186369"/>
                    <a:pt x="295544" y="0"/>
                    <a:pt x="578209"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79" name="Oval Callout 78"/>
          <p:cNvSpPr/>
          <p:nvPr/>
        </p:nvSpPr>
        <p:spPr>
          <a:xfrm>
            <a:off x="4505519" y="2667873"/>
            <a:ext cx="1965518" cy="2018216"/>
          </a:xfrm>
          <a:prstGeom prst="wedgeEllipseCallout">
            <a:avLst>
              <a:gd name="adj1" fmla="val 1706"/>
              <a:gd name="adj2" fmla="val 6218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en-US" b="1">
                <a:solidFill>
                  <a:schemeClr val="tx1"/>
                </a:solidFill>
              </a:rPr>
              <a:t>“No </a:t>
            </a:r>
            <a:r>
              <a:rPr lang="en-US" altLang="en-US" b="1" err="1">
                <a:solidFill>
                  <a:schemeClr val="tx1"/>
                </a:solidFill>
              </a:rPr>
              <a:t>quieres</a:t>
            </a:r>
            <a:r>
              <a:rPr lang="en-US" altLang="en-US" b="1">
                <a:solidFill>
                  <a:schemeClr val="tx1"/>
                </a:solidFill>
              </a:rPr>
              <a:t> </a:t>
            </a:r>
            <a:r>
              <a:rPr lang="en-US" altLang="en-US" b="1" err="1">
                <a:solidFill>
                  <a:schemeClr val="tx1"/>
                </a:solidFill>
              </a:rPr>
              <a:t>estar</a:t>
            </a:r>
            <a:r>
              <a:rPr lang="en-US" altLang="en-US" b="1">
                <a:solidFill>
                  <a:schemeClr val="tx1"/>
                </a:solidFill>
              </a:rPr>
              <a:t> solo </a:t>
            </a:r>
            <a:r>
              <a:rPr lang="en-US" altLang="en-US" b="1" err="1">
                <a:solidFill>
                  <a:schemeClr val="tx1"/>
                </a:solidFill>
              </a:rPr>
              <a:t>cuando</a:t>
            </a:r>
            <a:r>
              <a:rPr lang="en-US" altLang="en-US" b="1">
                <a:solidFill>
                  <a:schemeClr val="tx1"/>
                </a:solidFill>
              </a:rPr>
              <a:t> </a:t>
            </a:r>
            <a:r>
              <a:rPr lang="en-US" altLang="en-US" b="1" err="1">
                <a:solidFill>
                  <a:schemeClr val="tx1"/>
                </a:solidFill>
              </a:rPr>
              <a:t>fumas</a:t>
            </a:r>
            <a:r>
              <a:rPr lang="en-US" altLang="en-US" b="1">
                <a:solidFill>
                  <a:schemeClr val="tx1"/>
                </a:solidFill>
              </a:rPr>
              <a:t> </a:t>
            </a:r>
            <a:r>
              <a:rPr lang="en-US" altLang="en-US" b="1" err="1">
                <a:solidFill>
                  <a:schemeClr val="tx1"/>
                </a:solidFill>
              </a:rPr>
              <a:t>esto</a:t>
            </a:r>
            <a:r>
              <a:rPr lang="en-US" altLang="en-US" b="1">
                <a:solidFill>
                  <a:schemeClr val="tx1"/>
                </a:solidFill>
              </a:rPr>
              <a:t>”</a:t>
            </a:r>
          </a:p>
        </p:txBody>
      </p:sp>
      <p:sp>
        <p:nvSpPr>
          <p:cNvPr id="80" name="Oval Callout 79"/>
          <p:cNvSpPr/>
          <p:nvPr/>
        </p:nvSpPr>
        <p:spPr>
          <a:xfrm>
            <a:off x="1883763" y="2585931"/>
            <a:ext cx="1965518" cy="2018216"/>
          </a:xfrm>
          <a:prstGeom prst="wedgeEllipseCallout">
            <a:avLst>
              <a:gd name="adj1" fmla="val 16703"/>
              <a:gd name="adj2" fmla="val 6062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2400" b="1">
                <a:solidFill>
                  <a:schemeClr val="tx1"/>
                </a:solidFill>
              </a:rPr>
              <a:t>“</a:t>
            </a:r>
            <a:r>
              <a:rPr lang="en-US" altLang="en-US" sz="2400" b="1" err="1">
                <a:solidFill>
                  <a:schemeClr val="tx1"/>
                </a:solidFill>
              </a:rPr>
              <a:t>Huele</a:t>
            </a:r>
            <a:r>
              <a:rPr lang="en-US" altLang="en-US" sz="2400" b="1">
                <a:solidFill>
                  <a:schemeClr val="tx1"/>
                </a:solidFill>
              </a:rPr>
              <a:t> a </a:t>
            </a:r>
            <a:r>
              <a:rPr lang="en-US" altLang="en-US" sz="2400" b="1" err="1">
                <a:solidFill>
                  <a:schemeClr val="tx1"/>
                </a:solidFill>
              </a:rPr>
              <a:t>gasolina</a:t>
            </a:r>
            <a:r>
              <a:rPr lang="en-US" altLang="en-US" sz="2400" b="1">
                <a:solidFill>
                  <a:schemeClr val="tx1"/>
                </a:solidFill>
              </a:rPr>
              <a:t>”</a:t>
            </a:r>
          </a:p>
        </p:txBody>
      </p:sp>
      <p:sp>
        <p:nvSpPr>
          <p:cNvPr id="81" name="Oval Callout 80"/>
          <p:cNvSpPr/>
          <p:nvPr/>
        </p:nvSpPr>
        <p:spPr>
          <a:xfrm>
            <a:off x="-7181" y="1315599"/>
            <a:ext cx="2338228" cy="2018216"/>
          </a:xfrm>
          <a:prstGeom prst="wedgeEllipseCallout">
            <a:avLst>
              <a:gd name="adj1" fmla="val 48528"/>
              <a:gd name="adj2" fmla="val 12459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en-US" sz="1900" b="1">
                <a:solidFill>
                  <a:schemeClr val="tx1"/>
                </a:solidFill>
              </a:rPr>
              <a:t>“</a:t>
            </a:r>
            <a:r>
              <a:rPr lang="en-US" altLang="en-US" sz="1900" b="1" err="1">
                <a:solidFill>
                  <a:schemeClr val="tx1"/>
                </a:solidFill>
              </a:rPr>
              <a:t>Sabe</a:t>
            </a:r>
            <a:r>
              <a:rPr lang="en-US" altLang="en-US" sz="1900" b="1">
                <a:solidFill>
                  <a:schemeClr val="tx1"/>
                </a:solidFill>
              </a:rPr>
              <a:t> a alcohol </a:t>
            </a:r>
            <a:r>
              <a:rPr lang="en-US" altLang="en-US" sz="1900" b="1" err="1">
                <a:solidFill>
                  <a:schemeClr val="tx1"/>
                </a:solidFill>
              </a:rPr>
              <a:t>desinfectante</a:t>
            </a:r>
            <a:r>
              <a:rPr lang="en-US" altLang="en-US" sz="1900" b="1">
                <a:solidFill>
                  <a:schemeClr val="tx1"/>
                </a:solidFill>
              </a:rPr>
              <a:t>”</a:t>
            </a:r>
          </a:p>
        </p:txBody>
      </p:sp>
      <p:sp>
        <p:nvSpPr>
          <p:cNvPr id="84" name="Oval Callout 83"/>
          <p:cNvSpPr/>
          <p:nvPr/>
        </p:nvSpPr>
        <p:spPr>
          <a:xfrm>
            <a:off x="2866522" y="898132"/>
            <a:ext cx="2508269" cy="2018216"/>
          </a:xfrm>
          <a:prstGeom prst="wedgeEllipseCallout">
            <a:avLst>
              <a:gd name="adj1" fmla="val 16099"/>
              <a:gd name="adj2" fmla="val 1421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en-US" sz="2400" b="1">
                <a:solidFill>
                  <a:schemeClr val="tx1"/>
                </a:solidFill>
              </a:rPr>
              <a:t>“</a:t>
            </a:r>
            <a:r>
              <a:rPr lang="en-US" altLang="en-US" sz="2400" b="1" err="1">
                <a:solidFill>
                  <a:schemeClr val="tx1"/>
                </a:solidFill>
              </a:rPr>
              <a:t>Asqueroso</a:t>
            </a:r>
            <a:r>
              <a:rPr lang="en-US" altLang="en-US" sz="2400" b="1">
                <a:solidFill>
                  <a:schemeClr val="tx1"/>
                </a:solidFill>
              </a:rPr>
              <a:t>, </a:t>
            </a:r>
            <a:r>
              <a:rPr lang="en-US" altLang="en-US" sz="2400" b="1" err="1">
                <a:solidFill>
                  <a:schemeClr val="tx1"/>
                </a:solidFill>
              </a:rPr>
              <a:t>sucio</a:t>
            </a:r>
            <a:r>
              <a:rPr lang="en-US" altLang="en-US" sz="2400" b="1">
                <a:solidFill>
                  <a:schemeClr val="tx1"/>
                </a:solidFill>
              </a:rPr>
              <a:t>, </a:t>
            </a:r>
            <a:r>
              <a:rPr lang="en-US" altLang="en-US" sz="2400" b="1" err="1">
                <a:solidFill>
                  <a:schemeClr val="tx1"/>
                </a:solidFill>
              </a:rPr>
              <a:t>como</a:t>
            </a:r>
            <a:r>
              <a:rPr lang="en-US" altLang="en-US" sz="2400" b="1">
                <a:solidFill>
                  <a:schemeClr val="tx1"/>
                </a:solidFill>
              </a:rPr>
              <a:t> </a:t>
            </a:r>
            <a:r>
              <a:rPr lang="en-US" altLang="en-US" sz="2400" b="1" err="1">
                <a:solidFill>
                  <a:schemeClr val="tx1"/>
                </a:solidFill>
              </a:rPr>
              <a:t>químicos</a:t>
            </a:r>
            <a:r>
              <a:rPr lang="en-US" altLang="en-US" sz="2400" b="1">
                <a:solidFill>
                  <a:schemeClr val="tx1"/>
                </a:solidFill>
              </a:rPr>
              <a:t>”</a:t>
            </a:r>
          </a:p>
        </p:txBody>
      </p:sp>
      <p:sp>
        <p:nvSpPr>
          <p:cNvPr id="52" name="Oval Callout 51"/>
          <p:cNvSpPr/>
          <p:nvPr/>
        </p:nvSpPr>
        <p:spPr>
          <a:xfrm>
            <a:off x="5488278" y="907296"/>
            <a:ext cx="2068462" cy="2018216"/>
          </a:xfrm>
          <a:prstGeom prst="wedgeEllipseCallout">
            <a:avLst>
              <a:gd name="adj1" fmla="val 18171"/>
              <a:gd name="adj2" fmla="val 148169"/>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en-US" sz="2000" b="1" dirty="0">
                <a:solidFill>
                  <a:schemeClr val="tx1"/>
                </a:solidFill>
              </a:rPr>
              <a:t>“Me </a:t>
            </a:r>
            <a:r>
              <a:rPr lang="en-US" altLang="en-US" sz="2000" b="1" dirty="0" err="1">
                <a:solidFill>
                  <a:schemeClr val="tx1"/>
                </a:solidFill>
              </a:rPr>
              <a:t>sentía</a:t>
            </a:r>
            <a:r>
              <a:rPr lang="en-US" altLang="en-US" sz="2000" b="1" dirty="0">
                <a:solidFill>
                  <a:schemeClr val="tx1"/>
                </a:solidFill>
              </a:rPr>
              <a:t> </a:t>
            </a:r>
            <a:r>
              <a:rPr lang="en-US" altLang="en-US" sz="2000" b="1" dirty="0" err="1">
                <a:solidFill>
                  <a:schemeClr val="tx1"/>
                </a:solidFill>
              </a:rPr>
              <a:t>caliente</a:t>
            </a:r>
            <a:r>
              <a:rPr lang="en-US" altLang="en-US" sz="2000" b="1" dirty="0">
                <a:solidFill>
                  <a:schemeClr val="tx1"/>
                </a:solidFill>
              </a:rPr>
              <a:t>, </a:t>
            </a:r>
            <a:r>
              <a:rPr lang="en-US" altLang="en-US" sz="2000" b="1" dirty="0" err="1">
                <a:solidFill>
                  <a:schemeClr val="tx1"/>
                </a:solidFill>
              </a:rPr>
              <a:t>enojado</a:t>
            </a:r>
            <a:r>
              <a:rPr lang="en-US" altLang="en-US" sz="2000" b="1" dirty="0">
                <a:solidFill>
                  <a:schemeClr val="tx1"/>
                </a:solidFill>
              </a:rPr>
              <a:t>, </a:t>
            </a:r>
            <a:r>
              <a:rPr lang="en-US" altLang="en-US" sz="2000" b="1" dirty="0" err="1">
                <a:solidFill>
                  <a:schemeClr val="tx1"/>
                </a:solidFill>
              </a:rPr>
              <a:t>agravado</a:t>
            </a:r>
            <a:r>
              <a:rPr lang="en-US" altLang="en-US" sz="2000" b="1" dirty="0">
                <a:solidFill>
                  <a:schemeClr val="tx1"/>
                </a:solidFill>
              </a:rPr>
              <a:t>” </a:t>
            </a:r>
          </a:p>
        </p:txBody>
      </p:sp>
      <p:sp>
        <p:nvSpPr>
          <p:cNvPr id="53" name="Oval Callout 52"/>
          <p:cNvSpPr/>
          <p:nvPr/>
        </p:nvSpPr>
        <p:spPr>
          <a:xfrm>
            <a:off x="7006512" y="2324705"/>
            <a:ext cx="2130307" cy="1901605"/>
          </a:xfrm>
          <a:prstGeom prst="wedgeEllipseCallout">
            <a:avLst>
              <a:gd name="adj1" fmla="val 2088"/>
              <a:gd name="adj2" fmla="val 8259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en-US" b="1">
                <a:solidFill>
                  <a:schemeClr val="tx1"/>
                </a:solidFill>
              </a:rPr>
              <a:t>“</a:t>
            </a:r>
            <a:r>
              <a:rPr lang="en-US" altLang="en-US" b="1" err="1">
                <a:solidFill>
                  <a:schemeClr val="tx1"/>
                </a:solidFill>
              </a:rPr>
              <a:t>Estaba</a:t>
            </a:r>
            <a:r>
              <a:rPr lang="en-US" altLang="en-US" b="1">
                <a:solidFill>
                  <a:schemeClr val="tx1"/>
                </a:solidFill>
              </a:rPr>
              <a:t> </a:t>
            </a:r>
            <a:r>
              <a:rPr lang="en-US" altLang="en-US" b="1" err="1">
                <a:solidFill>
                  <a:schemeClr val="tx1"/>
                </a:solidFill>
              </a:rPr>
              <a:t>tratando</a:t>
            </a:r>
            <a:r>
              <a:rPr lang="en-US" altLang="en-US" b="1">
                <a:solidFill>
                  <a:schemeClr val="tx1"/>
                </a:solidFill>
              </a:rPr>
              <a:t> de </a:t>
            </a:r>
            <a:r>
              <a:rPr lang="en-US" altLang="en-US" b="1" err="1">
                <a:solidFill>
                  <a:schemeClr val="tx1"/>
                </a:solidFill>
              </a:rPr>
              <a:t>controlar</a:t>
            </a:r>
            <a:r>
              <a:rPr lang="en-US" altLang="en-US" b="1">
                <a:solidFill>
                  <a:schemeClr val="tx1"/>
                </a:solidFill>
              </a:rPr>
              <a:t> mi </a:t>
            </a:r>
            <a:r>
              <a:rPr lang="en-US" altLang="en-US" b="1" err="1">
                <a:solidFill>
                  <a:schemeClr val="tx1"/>
                </a:solidFill>
              </a:rPr>
              <a:t>frustración</a:t>
            </a:r>
            <a:r>
              <a:rPr lang="en-US" altLang="en-US" b="1">
                <a:solidFill>
                  <a:schemeClr val="tx1"/>
                </a:solidFill>
              </a:rPr>
              <a:t>”</a:t>
            </a:r>
          </a:p>
        </p:txBody>
      </p:sp>
      <p:sp>
        <p:nvSpPr>
          <p:cNvPr id="2" name="Rectangle 1"/>
          <p:cNvSpPr/>
          <p:nvPr/>
        </p:nvSpPr>
        <p:spPr>
          <a:xfrm>
            <a:off x="1255720" y="6578772"/>
            <a:ext cx="4572000" cy="276999"/>
          </a:xfrm>
          <a:prstGeom prst="rect">
            <a:avLst/>
          </a:prstGeom>
        </p:spPr>
        <p:txBody>
          <a:bodyPr>
            <a:spAutoFit/>
          </a:bodyPr>
          <a:lstStyle/>
          <a:p>
            <a:r>
              <a:rPr lang="en-US" sz="1200"/>
              <a:t>https://www.ncbi.nlm.nih.gov/pmc/articles/PMC2873769/</a:t>
            </a:r>
          </a:p>
        </p:txBody>
      </p:sp>
    </p:spTree>
    <p:extLst>
      <p:ext uri="{BB962C8B-B14F-4D97-AF65-F5344CB8AC3E}">
        <p14:creationId xmlns:p14="http://schemas.microsoft.com/office/powerpoint/2010/main" val="90182125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 name="Group 4"/>
          <p:cNvGrpSpPr>
            <a:grpSpLocks noChangeAspect="1"/>
          </p:cNvGrpSpPr>
          <p:nvPr/>
        </p:nvGrpSpPr>
        <p:grpSpPr bwMode="auto">
          <a:xfrm>
            <a:off x="-19595" y="5604033"/>
            <a:ext cx="9168828" cy="1253967"/>
            <a:chOff x="1392" y="1936"/>
            <a:chExt cx="4896" cy="448"/>
          </a:xfrm>
        </p:grpSpPr>
        <p:sp>
          <p:nvSpPr>
            <p:cNvPr id="187" name="Rectangle 5"/>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Rectangle 6"/>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Rectangle 7"/>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Rectangle 8"/>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 name="Rectangle 9"/>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 name="Rectangle 10"/>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 name="Rectangle 11"/>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2"/>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3"/>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2" name="Group 51"/>
          <p:cNvGrpSpPr>
            <a:grpSpLocks noChangeAspect="1"/>
          </p:cNvGrpSpPr>
          <p:nvPr/>
        </p:nvGrpSpPr>
        <p:grpSpPr bwMode="auto">
          <a:xfrm>
            <a:off x="6628942" y="5661085"/>
            <a:ext cx="1948259" cy="1035131"/>
            <a:chOff x="2291" y="1337"/>
            <a:chExt cx="3098" cy="1646"/>
          </a:xfrm>
        </p:grpSpPr>
        <p:sp>
          <p:nvSpPr>
            <p:cNvPr id="5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6" name="Group 95"/>
          <p:cNvGrpSpPr>
            <a:grpSpLocks noChangeAspect="1"/>
          </p:cNvGrpSpPr>
          <p:nvPr/>
        </p:nvGrpSpPr>
        <p:grpSpPr bwMode="auto">
          <a:xfrm>
            <a:off x="681035" y="5676808"/>
            <a:ext cx="1948259" cy="1035131"/>
            <a:chOff x="2291" y="1337"/>
            <a:chExt cx="3098" cy="1646"/>
          </a:xfrm>
        </p:grpSpPr>
        <p:sp>
          <p:nvSpPr>
            <p:cNvPr id="97"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0" name="Group 139"/>
          <p:cNvGrpSpPr>
            <a:grpSpLocks noChangeAspect="1"/>
          </p:cNvGrpSpPr>
          <p:nvPr/>
        </p:nvGrpSpPr>
        <p:grpSpPr bwMode="auto">
          <a:xfrm>
            <a:off x="3632987" y="5657941"/>
            <a:ext cx="1948259" cy="1035131"/>
            <a:chOff x="2291" y="1337"/>
            <a:chExt cx="3098" cy="1646"/>
          </a:xfrm>
        </p:grpSpPr>
        <p:sp>
          <p:nvSpPr>
            <p:cNvPr id="141"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 name="Content Placeholder 2"/>
          <p:cNvSpPr>
            <a:spLocks noGrp="1"/>
          </p:cNvSpPr>
          <p:nvPr>
            <p:ph idx="1"/>
          </p:nvPr>
        </p:nvSpPr>
        <p:spPr>
          <a:xfrm>
            <a:off x="247540" y="1427595"/>
            <a:ext cx="8876371" cy="4351338"/>
          </a:xfrm>
        </p:spPr>
        <p:txBody>
          <a:bodyPr>
            <a:normAutofit fontScale="92500"/>
          </a:bodyPr>
          <a:lstStyle/>
          <a:p>
            <a:r>
              <a:rPr lang="es-ES_tradnl" altLang="en-US" dirty="0"/>
              <a:t>En mayo del 2006, un chico de 14 años </a:t>
            </a:r>
            <a:r>
              <a:rPr lang="es-ES_tradnl" altLang="en-US" b="1" dirty="0"/>
              <a:t>apuñaló a su vecino de 33 años más de 70 veces y lo mató</a:t>
            </a:r>
          </a:p>
          <a:p>
            <a:pPr lvl="1"/>
            <a:r>
              <a:rPr lang="es-ES_tradnl" altLang="en-US" dirty="0"/>
              <a:t>Ocurrió después de fumar a “</a:t>
            </a:r>
            <a:r>
              <a:rPr lang="es-ES_tradnl" altLang="en-US" dirty="0" err="1"/>
              <a:t>wet</a:t>
            </a:r>
            <a:r>
              <a:rPr lang="es-ES_tradnl" altLang="en-US" dirty="0"/>
              <a:t>” comprada en Trenton, NJ</a:t>
            </a:r>
          </a:p>
          <a:p>
            <a:pPr lvl="1"/>
            <a:r>
              <a:rPr lang="es-ES_tradnl" altLang="en-US" dirty="0"/>
              <a:t>Estuvo preso en una cárcel juvenil por 7 años</a:t>
            </a:r>
          </a:p>
          <a:p>
            <a:r>
              <a:rPr lang="es-ES_tradnl" altLang="en-US" dirty="0"/>
              <a:t>Una mujer reportó que </a:t>
            </a:r>
            <a:r>
              <a:rPr lang="es-ES_tradnl" altLang="en-US" b="1" dirty="0"/>
              <a:t>atacó a su madre con un cuchillo</a:t>
            </a:r>
            <a:r>
              <a:rPr lang="es-ES_tradnl" altLang="en-US" dirty="0"/>
              <a:t>, quien no pudo sujetarla y llamó a la policía</a:t>
            </a:r>
          </a:p>
          <a:p>
            <a:pPr lvl="1"/>
            <a:r>
              <a:rPr lang="es-ES_tradnl" altLang="en-US" dirty="0"/>
              <a:t>La mujer despertó 2 días después en un centro psiquiátrico, desnuda y sujetada</a:t>
            </a:r>
          </a:p>
          <a:p>
            <a:pPr lvl="1"/>
            <a:r>
              <a:rPr lang="es-ES_tradnl" altLang="en-US" dirty="0"/>
              <a:t>Admitió haber fumado embalsamamiento líquido</a:t>
            </a:r>
          </a:p>
          <a:p>
            <a:r>
              <a:rPr lang="es-ES_tradnl" altLang="en-US" dirty="0"/>
              <a:t>En Oklahoma, 3 niñas jóvenes fueron </a:t>
            </a:r>
            <a:r>
              <a:rPr lang="es-ES_tradnl" altLang="en-US" b="1" dirty="0"/>
              <a:t>violadas sexualmente</a:t>
            </a:r>
            <a:r>
              <a:rPr lang="es-ES_tradnl" altLang="en-US" dirty="0"/>
              <a:t> por unos compañeros después de fumar a “</a:t>
            </a:r>
            <a:r>
              <a:rPr lang="es-ES_tradnl" altLang="en-US" dirty="0" err="1"/>
              <a:t>fry</a:t>
            </a:r>
            <a:r>
              <a:rPr lang="es-ES_tradnl" altLang="en-US" dirty="0"/>
              <a:t>”</a:t>
            </a:r>
          </a:p>
        </p:txBody>
      </p:sp>
      <p:sp>
        <p:nvSpPr>
          <p:cNvPr id="196" name="Rectangle 195"/>
          <p:cNvSpPr/>
          <p:nvPr/>
        </p:nvSpPr>
        <p:spPr>
          <a:xfrm>
            <a:off x="3970" y="0"/>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350" b="1"/>
              <a:t>Actos </a:t>
            </a:r>
            <a:r>
              <a:rPr lang="en-US" sz="3350" b="1" err="1"/>
              <a:t>violentos</a:t>
            </a:r>
            <a:r>
              <a:rPr lang="en-US" sz="3350" b="1"/>
              <a:t> y </a:t>
            </a:r>
            <a:r>
              <a:rPr lang="en-US" sz="3350" b="1" err="1"/>
              <a:t>mortales</a:t>
            </a:r>
            <a:r>
              <a:rPr lang="en-US" sz="3350" b="1"/>
              <a:t> </a:t>
            </a:r>
            <a:r>
              <a:rPr lang="en-US" sz="3350" b="1" err="1"/>
              <a:t>por</a:t>
            </a:r>
            <a:r>
              <a:rPr lang="en-US" sz="3350" b="1"/>
              <a:t> </a:t>
            </a:r>
            <a:r>
              <a:rPr lang="en-US" sz="3350" b="1" err="1"/>
              <a:t>usuarios</a:t>
            </a:r>
            <a:r>
              <a:rPr lang="en-US" sz="3350" b="1"/>
              <a:t> de “Fry”</a:t>
            </a:r>
          </a:p>
        </p:txBody>
      </p:sp>
      <p:sp>
        <p:nvSpPr>
          <p:cNvPr id="184" name="Rectangle 183"/>
          <p:cNvSpPr/>
          <p:nvPr/>
        </p:nvSpPr>
        <p:spPr>
          <a:xfrm>
            <a:off x="5229658" y="6486433"/>
            <a:ext cx="4572000" cy="276999"/>
          </a:xfrm>
          <a:prstGeom prst="rect">
            <a:avLst/>
          </a:prstGeom>
        </p:spPr>
        <p:txBody>
          <a:bodyPr>
            <a:spAutoFit/>
          </a:bodyPr>
          <a:lstStyle/>
          <a:p>
            <a:r>
              <a:rPr lang="en-US" sz="1200">
                <a:solidFill>
                  <a:schemeClr val="bg1"/>
                </a:solidFill>
              </a:rPr>
              <a:t>https://www.ncbi.nlm.nih.gov/pmc/articles/PMC2873769/</a:t>
            </a:r>
          </a:p>
        </p:txBody>
      </p:sp>
    </p:spTree>
    <p:extLst>
      <p:ext uri="{BB962C8B-B14F-4D97-AF65-F5344CB8AC3E}">
        <p14:creationId xmlns:p14="http://schemas.microsoft.com/office/powerpoint/2010/main" val="119574597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726498" y="2419653"/>
            <a:ext cx="3497624" cy="2031325"/>
          </a:xfrm>
          <a:prstGeom prst="rect">
            <a:avLst/>
          </a:prstGeom>
          <a:noFill/>
        </p:spPr>
        <p:txBody>
          <a:bodyPr wrap="none" lIns="91440" tIns="45720" rIns="91440" bIns="45720">
            <a:spAutoFit/>
          </a:bodyPr>
          <a:lstStyle/>
          <a:p>
            <a:pPr algn="ctr"/>
            <a:r>
              <a:rPr lang="en-US" sz="4200" b="1">
                <a:ln w="9525">
                  <a:solidFill>
                    <a:schemeClr val="bg1"/>
                  </a:solidFill>
                  <a:prstDash val="solid"/>
                </a:ln>
                <a:solidFill>
                  <a:schemeClr val="bg1"/>
                </a:solidFill>
                <a:effectLst>
                  <a:outerShdw blurRad="12700" dist="38100" dir="2700000" algn="tl" rotWithShape="0">
                    <a:schemeClr val="bg1">
                      <a:lumMod val="50000"/>
                    </a:schemeClr>
                  </a:outerShdw>
                </a:effectLst>
              </a:rPr>
              <a:t>Phencyclidine/</a:t>
            </a:r>
          </a:p>
          <a:p>
            <a:pPr algn="ctr"/>
            <a:r>
              <a:rPr lang="en-US" sz="4200" b="1" err="1">
                <a:ln w="9525">
                  <a:solidFill>
                    <a:schemeClr val="bg1"/>
                  </a:solidFill>
                  <a:prstDash val="solid"/>
                </a:ln>
                <a:solidFill>
                  <a:schemeClr val="bg1"/>
                </a:solidFill>
                <a:effectLst>
                  <a:outerShdw blurRad="12700" dist="38100" dir="2700000" algn="tl" rotWithShape="0">
                    <a:schemeClr val="bg1">
                      <a:lumMod val="50000"/>
                    </a:schemeClr>
                  </a:outerShdw>
                </a:effectLst>
              </a:rPr>
              <a:t>Fenciclidina</a:t>
            </a:r>
            <a:endParaRPr lang="en-US" sz="4200" b="1">
              <a:ln w="9525">
                <a:solidFill>
                  <a:schemeClr val="bg1"/>
                </a:solidFill>
                <a:prstDash val="solid"/>
              </a:ln>
              <a:solidFill>
                <a:schemeClr val="bg1"/>
              </a:solidFill>
              <a:effectLst>
                <a:outerShdw blurRad="12700" dist="38100" dir="2700000" algn="tl" rotWithShape="0">
                  <a:schemeClr val="bg1">
                    <a:lumMod val="50000"/>
                  </a:schemeClr>
                </a:outerShdw>
              </a:effectLst>
            </a:endParaRPr>
          </a:p>
          <a:p>
            <a:pPr algn="ctr"/>
            <a:r>
              <a:rPr lang="en-US" sz="4200" b="1">
                <a:ln w="9525">
                  <a:solidFill>
                    <a:schemeClr val="bg1"/>
                  </a:solidFill>
                  <a:prstDash val="solid"/>
                </a:ln>
                <a:solidFill>
                  <a:schemeClr val="bg1"/>
                </a:solidFill>
                <a:effectLst>
                  <a:outerShdw blurRad="12700" dist="38100" dir="2700000" algn="tl" rotWithShape="0">
                    <a:schemeClr val="bg1">
                      <a:lumMod val="50000"/>
                    </a:schemeClr>
                  </a:outerShdw>
                </a:effectLst>
              </a:rPr>
              <a:t>(PCP)</a:t>
            </a:r>
          </a:p>
        </p:txBody>
      </p:sp>
    </p:spTree>
    <p:extLst>
      <p:ext uri="{BB962C8B-B14F-4D97-AF65-F5344CB8AC3E}">
        <p14:creationId xmlns:p14="http://schemas.microsoft.com/office/powerpoint/2010/main" val="213213217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800" b="1" err="1"/>
              <a:t>Factores</a:t>
            </a:r>
            <a:r>
              <a:rPr lang="en-US" sz="4800" b="1"/>
              <a:t> </a:t>
            </a:r>
            <a:r>
              <a:rPr lang="en-US" sz="4800" b="1" err="1"/>
              <a:t>sociales</a:t>
            </a:r>
            <a:endParaRPr lang="en-US" sz="4800" b="1"/>
          </a:p>
        </p:txBody>
      </p:sp>
      <p:graphicFrame>
        <p:nvGraphicFramePr>
          <p:cNvPr id="2" name="Diagram 1"/>
          <p:cNvGraphicFramePr/>
          <p:nvPr>
            <p:extLst>
              <p:ext uri="{D42A27DB-BD31-4B8C-83A1-F6EECF244321}">
                <p14:modId xmlns:p14="http://schemas.microsoft.com/office/powerpoint/2010/main" val="2845506907"/>
              </p:ext>
            </p:extLst>
          </p:nvPr>
        </p:nvGraphicFramePr>
        <p:xfrm>
          <a:off x="152400" y="1351280"/>
          <a:ext cx="8890000" cy="53543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3528342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a:grpSpLocks noChangeAspect="1"/>
          </p:cNvGrpSpPr>
          <p:nvPr/>
        </p:nvGrpSpPr>
        <p:grpSpPr bwMode="auto">
          <a:xfrm>
            <a:off x="-7181" y="5093707"/>
            <a:ext cx="9168828" cy="1780670"/>
            <a:chOff x="1392" y="1936"/>
            <a:chExt cx="4896" cy="448"/>
          </a:xfrm>
        </p:grpSpPr>
        <p:sp>
          <p:nvSpPr>
            <p:cNvPr id="49" name="Rectangle 48"/>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Rectangle 49"/>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Rectangle 50"/>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Rectangle 51"/>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Rectangle 52"/>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Rectangle 53"/>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Rectangle 54"/>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Rectangle 55"/>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Rectangle 56"/>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04" name="Rectangle 103"/>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err="1"/>
              <a:t>En</a:t>
            </a:r>
            <a:r>
              <a:rPr lang="en-US" sz="4000" b="1"/>
              <a:t> la </a:t>
            </a:r>
            <a:r>
              <a:rPr lang="en-US" sz="4000" b="1" err="1"/>
              <a:t>noticia</a:t>
            </a:r>
            <a:endParaRPr lang="en-US" sz="4000" b="1"/>
          </a:p>
        </p:txBody>
      </p:sp>
      <p:sp>
        <p:nvSpPr>
          <p:cNvPr id="105" name="Rounded Rectangle 104"/>
          <p:cNvSpPr/>
          <p:nvPr/>
        </p:nvSpPr>
        <p:spPr>
          <a:xfrm>
            <a:off x="292860" y="3011628"/>
            <a:ext cx="5244261" cy="1734631"/>
          </a:xfrm>
          <a:prstGeom prst="roundRect">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s-ES_tradnl">
                <a:solidFill>
                  <a:schemeClr val="accent2">
                    <a:lumMod val="50000"/>
                  </a:schemeClr>
                </a:solidFill>
              </a:rPr>
              <a:t>Después de tomar PCP, </a:t>
            </a:r>
            <a:r>
              <a:rPr lang="es-ES_tradnl" err="1">
                <a:solidFill>
                  <a:schemeClr val="accent2">
                    <a:lumMod val="50000"/>
                  </a:schemeClr>
                </a:solidFill>
              </a:rPr>
              <a:t>Archibald</a:t>
            </a:r>
            <a:r>
              <a:rPr lang="es-ES_tradnl">
                <a:solidFill>
                  <a:schemeClr val="accent2">
                    <a:lumMod val="50000"/>
                  </a:schemeClr>
                </a:solidFill>
              </a:rPr>
              <a:t> “</a:t>
            </a:r>
            <a:r>
              <a:rPr lang="es-ES_tradnl" err="1">
                <a:solidFill>
                  <a:schemeClr val="accent2">
                    <a:lumMod val="50000"/>
                  </a:schemeClr>
                </a:solidFill>
              </a:rPr>
              <a:t>Mad</a:t>
            </a:r>
            <a:r>
              <a:rPr lang="es-ES_tradnl">
                <a:solidFill>
                  <a:schemeClr val="accent2">
                    <a:lumMod val="50000"/>
                  </a:schemeClr>
                </a:solidFill>
              </a:rPr>
              <a:t> </a:t>
            </a:r>
            <a:r>
              <a:rPr lang="es-ES_tradnl" err="1">
                <a:solidFill>
                  <a:schemeClr val="accent2">
                    <a:lumMod val="50000"/>
                  </a:schemeClr>
                </a:solidFill>
              </a:rPr>
              <a:t>Dog</a:t>
            </a:r>
            <a:r>
              <a:rPr lang="es-ES_tradnl">
                <a:solidFill>
                  <a:schemeClr val="accent2">
                    <a:lumMod val="50000"/>
                  </a:schemeClr>
                </a:solidFill>
              </a:rPr>
              <a:t>” </a:t>
            </a:r>
            <a:r>
              <a:rPr lang="es-ES_tradnl" err="1">
                <a:solidFill>
                  <a:schemeClr val="accent2">
                    <a:lumMod val="50000"/>
                  </a:schemeClr>
                </a:solidFill>
              </a:rPr>
              <a:t>McCafferty</a:t>
            </a:r>
            <a:r>
              <a:rPr lang="es-ES_tradnl">
                <a:solidFill>
                  <a:schemeClr val="accent2">
                    <a:lumMod val="50000"/>
                  </a:schemeClr>
                </a:solidFill>
              </a:rPr>
              <a:t> empezó a tener alucinaciones</a:t>
            </a:r>
          </a:p>
          <a:p>
            <a:pPr algn="ctr"/>
            <a:r>
              <a:rPr lang="es-ES_tradnl">
                <a:solidFill>
                  <a:schemeClr val="accent2">
                    <a:lumMod val="50000"/>
                  </a:schemeClr>
                </a:solidFill>
              </a:rPr>
              <a:t>de su hijo muerto, y terminó matando a 4 personas. </a:t>
            </a:r>
          </a:p>
        </p:txBody>
      </p:sp>
      <p:sp>
        <p:nvSpPr>
          <p:cNvPr id="3" name="Rounded Rectangle 2"/>
          <p:cNvSpPr/>
          <p:nvPr/>
        </p:nvSpPr>
        <p:spPr>
          <a:xfrm>
            <a:off x="1844826" y="1386290"/>
            <a:ext cx="5518072" cy="2347510"/>
          </a:xfrm>
          <a:prstGeom prst="roundRect">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rPr>
              <a:t>“</a:t>
            </a:r>
            <a:r>
              <a:rPr lang="es-ES_tradnl">
                <a:solidFill>
                  <a:schemeClr val="tx1"/>
                </a:solidFill>
              </a:rPr>
              <a:t>Usuarios son reportados haber amputados partes de sus cuerpos—sacándose los dientes o los ojos. Madres fueron acusadas de quemar o mutilar a sus niños. También, es dicho que criminales han asustados a la policía cuando algunas balas han fallado a controlarlos o cuando, en una muestra de fuerza sobrehumana, se han quitado las esposas.” – </a:t>
            </a:r>
            <a:r>
              <a:rPr lang="es-ES_tradnl" i="1">
                <a:solidFill>
                  <a:schemeClr val="tx1"/>
                </a:solidFill>
              </a:rPr>
              <a:t>LA Times</a:t>
            </a:r>
          </a:p>
        </p:txBody>
      </p:sp>
      <p:grpSp>
        <p:nvGrpSpPr>
          <p:cNvPr id="60" name="Group 59"/>
          <p:cNvGrpSpPr>
            <a:grpSpLocks noChangeAspect="1"/>
          </p:cNvGrpSpPr>
          <p:nvPr/>
        </p:nvGrpSpPr>
        <p:grpSpPr bwMode="auto">
          <a:xfrm>
            <a:off x="5736619" y="3534059"/>
            <a:ext cx="6052674" cy="3215847"/>
            <a:chOff x="2291" y="1337"/>
            <a:chExt cx="3098" cy="1646"/>
          </a:xfrm>
        </p:grpSpPr>
        <p:sp>
          <p:nvSpPr>
            <p:cNvPr id="61"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1"/>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62"/>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63"/>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64"/>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5"/>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66"/>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67"/>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68"/>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69"/>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70"/>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71"/>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72"/>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73"/>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74"/>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Rectangle 75"/>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Rectangle 76"/>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Rectangle 77"/>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78"/>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Rectangle 79"/>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80"/>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81"/>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82"/>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83"/>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84"/>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85"/>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86"/>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87"/>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88"/>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89"/>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90"/>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91"/>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92"/>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93"/>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94"/>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95"/>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96"/>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97"/>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98"/>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99"/>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100"/>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101"/>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2"/>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 name="Group 3"/>
          <p:cNvGrpSpPr>
            <a:grpSpLocks noChangeAspect="1"/>
          </p:cNvGrpSpPr>
          <p:nvPr/>
        </p:nvGrpSpPr>
        <p:grpSpPr bwMode="auto">
          <a:xfrm>
            <a:off x="-6266452" y="3670271"/>
            <a:ext cx="6052674" cy="3215847"/>
            <a:chOff x="2291" y="1337"/>
            <a:chExt cx="3098" cy="1646"/>
          </a:xfrm>
        </p:grpSpPr>
        <p:sp>
          <p:nvSpPr>
            <p:cNvPr id="5"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 name="Rectangle 1"/>
          <p:cNvSpPr/>
          <p:nvPr/>
        </p:nvSpPr>
        <p:spPr>
          <a:xfrm>
            <a:off x="396702" y="6148388"/>
            <a:ext cx="4572000" cy="523220"/>
          </a:xfrm>
          <a:prstGeom prst="rect">
            <a:avLst/>
          </a:prstGeom>
        </p:spPr>
        <p:txBody>
          <a:bodyPr>
            <a:spAutoFit/>
          </a:bodyPr>
          <a:lstStyle/>
          <a:p>
            <a:r>
              <a:rPr lang="en-US" sz="1400" dirty="0">
                <a:solidFill>
                  <a:schemeClr val="bg1"/>
                </a:solidFill>
              </a:rPr>
              <a:t>http://</a:t>
            </a:r>
            <a:r>
              <a:rPr lang="en-US" sz="1400" dirty="0" err="1">
                <a:solidFill>
                  <a:schemeClr val="bg1"/>
                </a:solidFill>
              </a:rPr>
              <a:t>www.latimes.com</a:t>
            </a:r>
            <a:r>
              <a:rPr lang="en-US" sz="1400" dirty="0">
                <a:solidFill>
                  <a:schemeClr val="bg1"/>
                </a:solidFill>
              </a:rPr>
              <a:t>/local/</a:t>
            </a:r>
            <a:r>
              <a:rPr lang="en-US" sz="1400" dirty="0" err="1">
                <a:solidFill>
                  <a:schemeClr val="bg1"/>
                </a:solidFill>
              </a:rPr>
              <a:t>lanow</a:t>
            </a:r>
            <a:r>
              <a:rPr lang="en-US" sz="1400" dirty="0">
                <a:solidFill>
                  <a:schemeClr val="bg1"/>
                </a:solidFill>
              </a:rPr>
              <a:t>/la-me-ln-grape-street-gang-pcp-20140212-story.html</a:t>
            </a:r>
          </a:p>
        </p:txBody>
      </p:sp>
    </p:spTree>
    <p:extLst>
      <p:ext uri="{BB962C8B-B14F-4D97-AF65-F5344CB8AC3E}">
        <p14:creationId xmlns:p14="http://schemas.microsoft.com/office/powerpoint/2010/main" val="9746830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a:grpSpLocks noChangeAspect="1"/>
          </p:cNvGrpSpPr>
          <p:nvPr/>
        </p:nvGrpSpPr>
        <p:grpSpPr bwMode="auto">
          <a:xfrm>
            <a:off x="0" y="5387584"/>
            <a:ext cx="9168828" cy="1471410"/>
            <a:chOff x="1392" y="1936"/>
            <a:chExt cx="4896" cy="448"/>
          </a:xfrm>
        </p:grpSpPr>
        <p:sp>
          <p:nvSpPr>
            <p:cNvPr id="33" name="Rectangle 32"/>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Rectangle 3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4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 name="Group 48"/>
          <p:cNvGrpSpPr/>
          <p:nvPr/>
        </p:nvGrpSpPr>
        <p:grpSpPr>
          <a:xfrm>
            <a:off x="-1862777" y="1797449"/>
            <a:ext cx="10629899" cy="4932273"/>
            <a:chOff x="-2483703" y="1253598"/>
            <a:chExt cx="14173199" cy="6576364"/>
          </a:xfrm>
        </p:grpSpPr>
        <p:grpSp>
          <p:nvGrpSpPr>
            <p:cNvPr id="5" name="Group 4"/>
            <p:cNvGrpSpPr>
              <a:grpSpLocks noChangeAspect="1"/>
            </p:cNvGrpSpPr>
            <p:nvPr/>
          </p:nvGrpSpPr>
          <p:grpSpPr bwMode="auto">
            <a:xfrm>
              <a:off x="-2483703" y="1253598"/>
              <a:ext cx="14173199" cy="6576364"/>
              <a:chOff x="2443" y="1491"/>
              <a:chExt cx="2750" cy="1276"/>
            </a:xfrm>
          </p:grpSpPr>
          <p:sp>
            <p:nvSpPr>
              <p:cNvPr id="1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 name="Group 5"/>
            <p:cNvGrpSpPr/>
            <p:nvPr/>
          </p:nvGrpSpPr>
          <p:grpSpPr>
            <a:xfrm>
              <a:off x="-761709" y="3391196"/>
              <a:ext cx="1638470" cy="1580640"/>
              <a:chOff x="6494296" y="5652029"/>
              <a:chExt cx="539750" cy="520700"/>
            </a:xfrm>
          </p:grpSpPr>
          <p:sp>
            <p:nvSpPr>
              <p:cNvPr id="7" name="Freeform 37"/>
              <p:cNvSpPr>
                <a:spLocks/>
              </p:cNvSpPr>
              <p:nvPr/>
            </p:nvSpPr>
            <p:spPr bwMode="auto">
              <a:xfrm>
                <a:off x="6513346"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38"/>
              <p:cNvSpPr>
                <a:spLocks noEditPoints="1"/>
              </p:cNvSpPr>
              <p:nvPr/>
            </p:nvSpPr>
            <p:spPr bwMode="auto">
              <a:xfrm>
                <a:off x="6551446"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39"/>
              <p:cNvSpPr>
                <a:spLocks/>
              </p:cNvSpPr>
              <p:nvPr/>
            </p:nvSpPr>
            <p:spPr bwMode="auto">
              <a:xfrm>
                <a:off x="6494296"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8" name="Rectangle 23"/>
            <p:cNvSpPr>
              <a:spLocks noChangeArrowheads="1"/>
            </p:cNvSpPr>
            <p:nvPr/>
          </p:nvSpPr>
          <p:spPr bwMode="auto">
            <a:xfrm>
              <a:off x="1081611" y="4233161"/>
              <a:ext cx="9891189" cy="2058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Rounded Rectangle 30"/>
          <p:cNvSpPr/>
          <p:nvPr/>
        </p:nvSpPr>
        <p:spPr>
          <a:xfrm>
            <a:off x="744302"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a:solidFill>
                  <a:schemeClr val="tx1">
                    <a:lumMod val="85000"/>
                    <a:lumOff val="15000"/>
                  </a:schemeClr>
                </a:solidFill>
              </a:rPr>
              <a:t>El PCP </a:t>
            </a:r>
            <a:r>
              <a:rPr lang="en-US" sz="1350" b="1" err="1">
                <a:solidFill>
                  <a:schemeClr val="tx1">
                    <a:lumMod val="85000"/>
                    <a:lumOff val="15000"/>
                  </a:schemeClr>
                </a:solidFill>
              </a:rPr>
              <a:t>es</a:t>
            </a:r>
            <a:r>
              <a:rPr lang="en-US" sz="1350" b="1">
                <a:solidFill>
                  <a:schemeClr val="tx1">
                    <a:lumMod val="85000"/>
                    <a:lumOff val="15000"/>
                  </a:schemeClr>
                </a:solidFill>
              </a:rPr>
              <a:t> un </a:t>
            </a:r>
            <a:r>
              <a:rPr lang="en-US" sz="1350" b="1" err="1">
                <a:solidFill>
                  <a:schemeClr val="tx1">
                    <a:lumMod val="85000"/>
                    <a:lumOff val="15000"/>
                  </a:schemeClr>
                </a:solidFill>
              </a:rPr>
              <a:t>sedante</a:t>
            </a:r>
            <a:r>
              <a:rPr lang="en-US" sz="1350" b="1">
                <a:solidFill>
                  <a:schemeClr val="tx1">
                    <a:lumMod val="85000"/>
                    <a:lumOff val="15000"/>
                  </a:schemeClr>
                </a:solidFill>
              </a:rPr>
              <a:t> </a:t>
            </a:r>
            <a:r>
              <a:rPr lang="en-US" sz="1350" b="1" err="1">
                <a:solidFill>
                  <a:schemeClr val="tx1">
                    <a:lumMod val="85000"/>
                    <a:lumOff val="15000"/>
                  </a:schemeClr>
                </a:solidFill>
              </a:rPr>
              <a:t>disociativo</a:t>
            </a:r>
            <a:r>
              <a:rPr lang="en-US" sz="1350" b="1">
                <a:solidFill>
                  <a:schemeClr val="tx1">
                    <a:lumMod val="85000"/>
                    <a:lumOff val="15000"/>
                  </a:schemeClr>
                </a:solidFill>
              </a:rPr>
              <a:t> similar a la </a:t>
            </a:r>
            <a:r>
              <a:rPr lang="en-US" sz="1350" b="1" err="1">
                <a:solidFill>
                  <a:schemeClr val="tx1">
                    <a:lumMod val="85000"/>
                    <a:lumOff val="15000"/>
                  </a:schemeClr>
                </a:solidFill>
              </a:rPr>
              <a:t>ketamina</a:t>
            </a:r>
            <a:endParaRPr lang="en-US" sz="1350" b="1">
              <a:solidFill>
                <a:schemeClr val="tx1">
                  <a:lumMod val="85000"/>
                  <a:lumOff val="15000"/>
                </a:schemeClr>
              </a:solidFill>
            </a:endParaRPr>
          </a:p>
        </p:txBody>
      </p:sp>
      <p:sp>
        <p:nvSpPr>
          <p:cNvPr id="42" name="Rounded Rectangle 41"/>
          <p:cNvSpPr/>
          <p:nvPr/>
        </p:nvSpPr>
        <p:spPr>
          <a:xfrm>
            <a:off x="2276854"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a:solidFill>
                  <a:schemeClr val="tx1">
                    <a:lumMod val="85000"/>
                    <a:lumOff val="15000"/>
                  </a:schemeClr>
                </a:solidFill>
              </a:rPr>
              <a:t>PCP </a:t>
            </a:r>
            <a:r>
              <a:rPr lang="en-US" sz="1350" b="1" err="1">
                <a:solidFill>
                  <a:schemeClr val="tx1">
                    <a:lumMod val="85000"/>
                    <a:lumOff val="15000"/>
                  </a:schemeClr>
                </a:solidFill>
              </a:rPr>
              <a:t>aumenta</a:t>
            </a:r>
            <a:r>
              <a:rPr lang="en-US" sz="1350" b="1">
                <a:solidFill>
                  <a:schemeClr val="tx1">
                    <a:lumMod val="85000"/>
                    <a:lumOff val="15000"/>
                  </a:schemeClr>
                </a:solidFill>
              </a:rPr>
              <a:t> </a:t>
            </a:r>
            <a:r>
              <a:rPr lang="en-US" sz="1350" b="1" err="1">
                <a:solidFill>
                  <a:schemeClr val="tx1">
                    <a:lumMod val="85000"/>
                    <a:lumOff val="15000"/>
                  </a:schemeClr>
                </a:solidFill>
              </a:rPr>
              <a:t>los</a:t>
            </a:r>
            <a:r>
              <a:rPr lang="en-US" sz="1350" b="1">
                <a:solidFill>
                  <a:schemeClr val="tx1">
                    <a:lumMod val="85000"/>
                    <a:lumOff val="15000"/>
                  </a:schemeClr>
                </a:solidFill>
              </a:rPr>
              <a:t> </a:t>
            </a:r>
            <a:r>
              <a:rPr lang="en-US" sz="1350" b="1" err="1">
                <a:solidFill>
                  <a:schemeClr val="tx1">
                    <a:lumMod val="85000"/>
                    <a:lumOff val="15000"/>
                  </a:schemeClr>
                </a:solidFill>
              </a:rPr>
              <a:t>efectos</a:t>
            </a:r>
            <a:r>
              <a:rPr lang="en-US" sz="1350" b="1">
                <a:solidFill>
                  <a:schemeClr val="tx1">
                    <a:lumMod val="85000"/>
                    <a:lumOff val="15000"/>
                  </a:schemeClr>
                </a:solidFill>
              </a:rPr>
              <a:t> de la </a:t>
            </a:r>
            <a:r>
              <a:rPr lang="en-US" sz="1350" b="1" err="1">
                <a:solidFill>
                  <a:schemeClr val="tx1">
                    <a:lumMod val="85000"/>
                    <a:lumOff val="15000"/>
                  </a:schemeClr>
                </a:solidFill>
              </a:rPr>
              <a:t>dopamina</a:t>
            </a:r>
            <a:r>
              <a:rPr lang="en-US" sz="1350" b="1">
                <a:solidFill>
                  <a:schemeClr val="tx1">
                    <a:lumMod val="85000"/>
                    <a:lumOff val="15000"/>
                  </a:schemeClr>
                </a:solidFill>
              </a:rPr>
              <a:t>, </a:t>
            </a:r>
            <a:r>
              <a:rPr lang="en-US" sz="1350" b="1" err="1">
                <a:solidFill>
                  <a:schemeClr val="tx1">
                    <a:lumMod val="85000"/>
                    <a:lumOff val="15000"/>
                  </a:schemeClr>
                </a:solidFill>
              </a:rPr>
              <a:t>norepinefrina</a:t>
            </a:r>
            <a:r>
              <a:rPr lang="en-US" sz="1350" b="1">
                <a:solidFill>
                  <a:schemeClr val="tx1">
                    <a:lumMod val="85000"/>
                    <a:lumOff val="15000"/>
                  </a:schemeClr>
                </a:solidFill>
              </a:rPr>
              <a:t>, y </a:t>
            </a:r>
            <a:r>
              <a:rPr lang="en-US" sz="1350" b="1" err="1">
                <a:solidFill>
                  <a:schemeClr val="tx1">
                    <a:lumMod val="85000"/>
                    <a:lumOff val="15000"/>
                  </a:schemeClr>
                </a:solidFill>
              </a:rPr>
              <a:t>serotonina</a:t>
            </a:r>
            <a:endParaRPr lang="en-US" sz="1350" b="1">
              <a:solidFill>
                <a:schemeClr val="tx1">
                  <a:lumMod val="85000"/>
                  <a:lumOff val="15000"/>
                </a:schemeClr>
              </a:solidFill>
            </a:endParaRPr>
          </a:p>
        </p:txBody>
      </p:sp>
      <p:sp>
        <p:nvSpPr>
          <p:cNvPr id="43" name="Rounded Rectangle 42"/>
          <p:cNvSpPr/>
          <p:nvPr/>
        </p:nvSpPr>
        <p:spPr>
          <a:xfrm>
            <a:off x="3809405"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s-ES_tradnl" sz="1300" b="1">
                <a:solidFill>
                  <a:schemeClr val="tx1">
                    <a:lumMod val="85000"/>
                    <a:lumOff val="15000"/>
                  </a:schemeClr>
                </a:solidFill>
              </a:rPr>
              <a:t>Inicialmente fue usado como anestesia para cirugía, pero fue descontinuado debido a sus efectos secundarios</a:t>
            </a:r>
          </a:p>
        </p:txBody>
      </p:sp>
      <p:sp>
        <p:nvSpPr>
          <p:cNvPr id="44" name="Rounded Rectangle 43"/>
          <p:cNvSpPr/>
          <p:nvPr/>
        </p:nvSpPr>
        <p:spPr>
          <a:xfrm>
            <a:off x="5341957"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300" b="1">
                <a:solidFill>
                  <a:schemeClr val="tx1">
                    <a:lumMod val="85000"/>
                    <a:lumOff val="15000"/>
                  </a:schemeClr>
                </a:solidFill>
              </a:rPr>
              <a:t>El </a:t>
            </a:r>
            <a:r>
              <a:rPr lang="en-US" sz="1300" b="1" err="1">
                <a:solidFill>
                  <a:schemeClr val="tx1">
                    <a:lumMod val="85000"/>
                    <a:lumOff val="15000"/>
                  </a:schemeClr>
                </a:solidFill>
              </a:rPr>
              <a:t>único</a:t>
            </a:r>
            <a:r>
              <a:rPr lang="en-US" sz="1300" b="1">
                <a:solidFill>
                  <a:schemeClr val="tx1">
                    <a:lumMod val="85000"/>
                    <a:lumOff val="15000"/>
                  </a:schemeClr>
                </a:solidFill>
              </a:rPr>
              <a:t> </a:t>
            </a:r>
            <a:r>
              <a:rPr lang="en-US" sz="1300" b="1" err="1">
                <a:solidFill>
                  <a:schemeClr val="tx1">
                    <a:lumMod val="85000"/>
                    <a:lumOff val="15000"/>
                  </a:schemeClr>
                </a:solidFill>
              </a:rPr>
              <a:t>uso</a:t>
            </a:r>
            <a:r>
              <a:rPr lang="en-US" sz="1300" b="1">
                <a:solidFill>
                  <a:schemeClr val="tx1">
                    <a:lumMod val="85000"/>
                    <a:lumOff val="15000"/>
                  </a:schemeClr>
                </a:solidFill>
              </a:rPr>
              <a:t> legal </a:t>
            </a:r>
            <a:r>
              <a:rPr lang="en-US" sz="1300" b="1" err="1">
                <a:solidFill>
                  <a:schemeClr val="tx1">
                    <a:lumMod val="85000"/>
                    <a:lumOff val="15000"/>
                  </a:schemeClr>
                </a:solidFill>
              </a:rPr>
              <a:t>es</a:t>
            </a:r>
            <a:r>
              <a:rPr lang="en-US" sz="1300" b="1">
                <a:solidFill>
                  <a:schemeClr val="tx1">
                    <a:lumMod val="85000"/>
                    <a:lumOff val="15000"/>
                  </a:schemeClr>
                </a:solidFill>
              </a:rPr>
              <a:t> </a:t>
            </a:r>
            <a:r>
              <a:rPr lang="en-US" sz="1300" b="1" err="1">
                <a:solidFill>
                  <a:schemeClr val="tx1">
                    <a:lumMod val="85000"/>
                    <a:lumOff val="15000"/>
                  </a:schemeClr>
                </a:solidFill>
              </a:rPr>
              <a:t>como</a:t>
            </a:r>
            <a:r>
              <a:rPr lang="en-US" sz="1300" b="1">
                <a:solidFill>
                  <a:schemeClr val="tx1">
                    <a:lumMod val="85000"/>
                    <a:lumOff val="15000"/>
                  </a:schemeClr>
                </a:solidFill>
              </a:rPr>
              <a:t> </a:t>
            </a:r>
            <a:r>
              <a:rPr lang="en-US" sz="1300" b="1" err="1">
                <a:solidFill>
                  <a:schemeClr val="tx1">
                    <a:lumMod val="85000"/>
                    <a:lumOff val="15000"/>
                  </a:schemeClr>
                </a:solidFill>
              </a:rPr>
              <a:t>tranquilizante</a:t>
            </a:r>
            <a:r>
              <a:rPr lang="en-US" sz="1300" b="1">
                <a:solidFill>
                  <a:schemeClr val="tx1">
                    <a:lumMod val="85000"/>
                    <a:lumOff val="15000"/>
                  </a:schemeClr>
                </a:solidFill>
              </a:rPr>
              <a:t> para </a:t>
            </a:r>
            <a:r>
              <a:rPr lang="en-US" sz="1300" b="1" err="1">
                <a:solidFill>
                  <a:schemeClr val="tx1">
                    <a:lumMod val="85000"/>
                    <a:lumOff val="15000"/>
                  </a:schemeClr>
                </a:solidFill>
              </a:rPr>
              <a:t>los</a:t>
            </a:r>
            <a:r>
              <a:rPr lang="en-US" sz="1300" b="1">
                <a:solidFill>
                  <a:schemeClr val="tx1">
                    <a:lumMod val="85000"/>
                    <a:lumOff val="15000"/>
                  </a:schemeClr>
                </a:solidFill>
              </a:rPr>
              <a:t> animals</a:t>
            </a:r>
          </a:p>
        </p:txBody>
      </p:sp>
      <p:sp>
        <p:nvSpPr>
          <p:cNvPr id="45" name="Rounded Rectangle 44"/>
          <p:cNvSpPr/>
          <p:nvPr/>
        </p:nvSpPr>
        <p:spPr>
          <a:xfrm>
            <a:off x="6874507" y="2046547"/>
            <a:ext cx="1552457"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s-ES_tradnl" sz="1350" b="1">
                <a:solidFill>
                  <a:schemeClr val="tx1">
                    <a:lumMod val="85000"/>
                    <a:lumOff val="15000"/>
                  </a:schemeClr>
                </a:solidFill>
              </a:rPr>
              <a:t>Las formas de la droga incluyen polvos, cristales, capsulas, tabletas, y líquidos</a:t>
            </a:r>
          </a:p>
        </p:txBody>
      </p:sp>
      <p:sp>
        <p:nvSpPr>
          <p:cNvPr id="46" name="TextBox 45"/>
          <p:cNvSpPr txBox="1"/>
          <p:nvPr/>
        </p:nvSpPr>
        <p:spPr>
          <a:xfrm>
            <a:off x="846668" y="4627874"/>
            <a:ext cx="3141455" cy="830997"/>
          </a:xfrm>
          <a:prstGeom prst="rect">
            <a:avLst/>
          </a:prstGeom>
          <a:noFill/>
          <a:ln>
            <a:solidFill>
              <a:schemeClr val="tx1"/>
            </a:solidFill>
          </a:ln>
        </p:spPr>
        <p:txBody>
          <a:bodyPr wrap="square" rtlCol="0">
            <a:spAutoFit/>
          </a:bodyPr>
          <a:lstStyle/>
          <a:p>
            <a:r>
              <a:rPr lang="en-US" sz="1600" b="1"/>
              <a:t>Angel Dust, Hog, Ozone, Rocket Fuel, </a:t>
            </a:r>
            <a:r>
              <a:rPr lang="en-US" sz="1600" b="1" err="1"/>
              <a:t>Shermans</a:t>
            </a:r>
            <a:r>
              <a:rPr lang="en-US" sz="1600" b="1"/>
              <a:t>, </a:t>
            </a:r>
            <a:r>
              <a:rPr lang="en-US" sz="1600" b="1" err="1"/>
              <a:t>Wack</a:t>
            </a:r>
            <a:r>
              <a:rPr lang="en-US" sz="1600" b="1"/>
              <a:t>, Crystal, Embalming Fluid </a:t>
            </a:r>
          </a:p>
        </p:txBody>
      </p:sp>
      <p:sp>
        <p:nvSpPr>
          <p:cNvPr id="50" name="Rectangle 4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a:t>
            </a:r>
            <a:r>
              <a:rPr lang="en-US" sz="4000" b="1" err="1"/>
              <a:t>Qué</a:t>
            </a:r>
            <a:r>
              <a:rPr lang="en-US" sz="4000" b="1"/>
              <a:t> </a:t>
            </a:r>
            <a:r>
              <a:rPr lang="en-US" sz="4000" b="1" err="1"/>
              <a:t>es</a:t>
            </a:r>
            <a:r>
              <a:rPr lang="en-US" sz="4000" b="1"/>
              <a:t> el PCP?</a:t>
            </a:r>
          </a:p>
        </p:txBody>
      </p:sp>
      <p:sp>
        <p:nvSpPr>
          <p:cNvPr id="2" name="Rectangle 1"/>
          <p:cNvSpPr/>
          <p:nvPr/>
        </p:nvSpPr>
        <p:spPr>
          <a:xfrm>
            <a:off x="291050" y="6394032"/>
            <a:ext cx="4572000" cy="307777"/>
          </a:xfrm>
          <a:prstGeom prst="rect">
            <a:avLst/>
          </a:prstGeom>
        </p:spPr>
        <p:txBody>
          <a:bodyPr>
            <a:spAutoFit/>
          </a:bodyPr>
          <a:lstStyle/>
          <a:p>
            <a:r>
              <a:rPr lang="en-US" sz="1400">
                <a:solidFill>
                  <a:schemeClr val="bg1"/>
                </a:solidFill>
              </a:rPr>
              <a:t>https://drugabuse.com/library/the-effects-of-pcp-use/</a:t>
            </a:r>
          </a:p>
        </p:txBody>
      </p:sp>
    </p:spTree>
    <p:extLst>
      <p:ext uri="{BB962C8B-B14F-4D97-AF65-F5344CB8AC3E}">
        <p14:creationId xmlns:p14="http://schemas.microsoft.com/office/powerpoint/2010/main" val="104244307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Oval 87"/>
          <p:cNvSpPr/>
          <p:nvPr/>
        </p:nvSpPr>
        <p:spPr>
          <a:xfrm>
            <a:off x="304800" y="5791200"/>
            <a:ext cx="2971800" cy="536778"/>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8" name="Picture 2" descr="PCP ED VIsits_DAWN Report"/>
          <p:cNvPicPr>
            <a:picLocks noChangeAspect="1" noChangeArrowheads="1"/>
          </p:cNvPicPr>
          <p:nvPr/>
        </p:nvPicPr>
        <p:blipFill rotWithShape="1">
          <a:blip r:embed="rId3">
            <a:extLst>
              <a:ext uri="{28A0092B-C50C-407E-A947-70E740481C1C}">
                <a14:useLocalDpi xmlns:a14="http://schemas.microsoft.com/office/drawing/2010/main" val="0"/>
              </a:ext>
            </a:extLst>
          </a:blip>
          <a:srcRect l="24538" t="5423" r="22362" b="1680"/>
          <a:stretch/>
        </p:blipFill>
        <p:spPr bwMode="auto">
          <a:xfrm>
            <a:off x="4564819" y="88"/>
            <a:ext cx="4579181" cy="6872949"/>
          </a:xfrm>
          <a:prstGeom prst="rect">
            <a:avLst/>
          </a:prstGeom>
          <a:noFill/>
          <a:ln w="9525">
            <a:noFill/>
            <a:miter lim="800000"/>
            <a:headEnd/>
            <a:tailEnd/>
          </a:ln>
          <a:effectLst>
            <a:softEdge rad="31750"/>
          </a:effectLst>
          <a:extLst>
            <a:ext uri="{909E8E84-426E-40DD-AFC4-6F175D3DCCD1}">
              <a14:hiddenFill xmlns:a14="http://schemas.microsoft.com/office/drawing/2010/main">
                <a:solidFill>
                  <a:srgbClr val="FFFFFF"/>
                </a:solidFill>
              </a14:hiddenFill>
            </a:ext>
          </a:extLst>
        </p:spPr>
      </p:pic>
      <p:sp>
        <p:nvSpPr>
          <p:cNvPr id="2" name="Rounded Rectangle 1"/>
          <p:cNvSpPr/>
          <p:nvPr/>
        </p:nvSpPr>
        <p:spPr>
          <a:xfrm>
            <a:off x="141353" y="113426"/>
            <a:ext cx="4195045" cy="1209995"/>
          </a:xfrm>
          <a:prstGeom prst="roundRect">
            <a:avLst/>
          </a:prstGeom>
          <a:solidFill>
            <a:schemeClr val="bg1">
              <a:lumMod val="8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chemeClr val="tx1"/>
                </a:solidFill>
              </a:rPr>
              <a:t>Visitas</a:t>
            </a:r>
            <a:r>
              <a:rPr lang="en-US" sz="2800" b="1" dirty="0">
                <a:solidFill>
                  <a:schemeClr val="tx1"/>
                </a:solidFill>
              </a:rPr>
              <a:t> a la </a:t>
            </a:r>
            <a:r>
              <a:rPr lang="en-US" sz="2800" b="1" dirty="0" err="1">
                <a:solidFill>
                  <a:schemeClr val="tx1"/>
                </a:solidFill>
              </a:rPr>
              <a:t>sala</a:t>
            </a:r>
            <a:r>
              <a:rPr lang="en-US" sz="2800" b="1" dirty="0">
                <a:solidFill>
                  <a:schemeClr val="tx1"/>
                </a:solidFill>
              </a:rPr>
              <a:t> de </a:t>
            </a:r>
            <a:r>
              <a:rPr lang="en-US" sz="2800" b="1" dirty="0" err="1">
                <a:solidFill>
                  <a:schemeClr val="tx1"/>
                </a:solidFill>
              </a:rPr>
              <a:t>emergencia</a:t>
            </a:r>
            <a:r>
              <a:rPr lang="en-US" sz="2800" b="1" dirty="0">
                <a:solidFill>
                  <a:schemeClr val="tx1"/>
                </a:solidFill>
              </a:rPr>
              <a:t> </a:t>
            </a:r>
            <a:r>
              <a:rPr lang="en-US" sz="2800" b="1" dirty="0" err="1">
                <a:solidFill>
                  <a:schemeClr val="tx1"/>
                </a:solidFill>
              </a:rPr>
              <a:t>involucrando</a:t>
            </a:r>
            <a:r>
              <a:rPr lang="en-US" sz="2800" b="1" dirty="0">
                <a:solidFill>
                  <a:schemeClr val="tx1"/>
                </a:solidFill>
              </a:rPr>
              <a:t> el PCP:</a:t>
            </a:r>
            <a:r>
              <a:rPr lang="en-US" sz="2800" b="1" baseline="0" dirty="0">
                <a:solidFill>
                  <a:schemeClr val="tx1"/>
                </a:solidFill>
              </a:rPr>
              <a:t> 2005 a 2011</a:t>
            </a:r>
            <a:endParaRPr lang="en-US" sz="2800" b="1" dirty="0">
              <a:solidFill>
                <a:schemeClr val="tx1"/>
              </a:solidFill>
            </a:endParaRPr>
          </a:p>
        </p:txBody>
      </p:sp>
      <p:grpSp>
        <p:nvGrpSpPr>
          <p:cNvPr id="38" name="Group 28"/>
          <p:cNvGrpSpPr>
            <a:grpSpLocks noChangeAspect="1"/>
          </p:cNvGrpSpPr>
          <p:nvPr/>
        </p:nvGrpSpPr>
        <p:grpSpPr bwMode="auto">
          <a:xfrm>
            <a:off x="762000" y="1981200"/>
            <a:ext cx="1335308" cy="4029293"/>
            <a:chOff x="948" y="2233"/>
            <a:chExt cx="400" cy="1207"/>
          </a:xfrm>
        </p:grpSpPr>
        <p:sp>
          <p:nvSpPr>
            <p:cNvPr id="39"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6" name="Group 4"/>
          <p:cNvGrpSpPr>
            <a:grpSpLocks noChangeAspect="1"/>
          </p:cNvGrpSpPr>
          <p:nvPr/>
        </p:nvGrpSpPr>
        <p:grpSpPr bwMode="auto">
          <a:xfrm flipH="1">
            <a:off x="1636010" y="2077268"/>
            <a:ext cx="1145288" cy="4046693"/>
            <a:chOff x="1364" y="1710"/>
            <a:chExt cx="720" cy="2544"/>
          </a:xfrm>
        </p:grpSpPr>
        <p:sp>
          <p:nvSpPr>
            <p:cNvPr id="67"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124215957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505567820"/>
              </p:ext>
            </p:extLst>
          </p:nvPr>
        </p:nvGraphicFramePr>
        <p:xfrm>
          <a:off x="-1264608" y="1286916"/>
          <a:ext cx="9601200" cy="55532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0" name="Oval 159"/>
          <p:cNvSpPr/>
          <p:nvPr/>
        </p:nvSpPr>
        <p:spPr>
          <a:xfrm>
            <a:off x="7272189" y="5484606"/>
            <a:ext cx="1608622" cy="463729"/>
          </a:xfrm>
          <a:prstGeom prst="ellipse">
            <a:avLst/>
          </a:prstGeom>
          <a:solidFill>
            <a:schemeClr val="tx1">
              <a:lumMod val="50000"/>
              <a:lumOff val="5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12" name="Group 28"/>
          <p:cNvGrpSpPr>
            <a:grpSpLocks noChangeAspect="1"/>
          </p:cNvGrpSpPr>
          <p:nvPr/>
        </p:nvGrpSpPr>
        <p:grpSpPr bwMode="auto">
          <a:xfrm flipH="1">
            <a:off x="7597599" y="2899733"/>
            <a:ext cx="945287" cy="2852405"/>
            <a:chOff x="948" y="2233"/>
            <a:chExt cx="400" cy="1207"/>
          </a:xfrm>
        </p:grpSpPr>
        <p:sp>
          <p:nvSpPr>
            <p:cNvPr id="113"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34" name="TextBox 333"/>
          <p:cNvSpPr txBox="1"/>
          <p:nvPr/>
        </p:nvSpPr>
        <p:spPr>
          <a:xfrm>
            <a:off x="70406" y="1530442"/>
            <a:ext cx="4881483" cy="715581"/>
          </a:xfrm>
          <a:prstGeom prst="rect">
            <a:avLst/>
          </a:prstGeom>
          <a:noFill/>
        </p:spPr>
        <p:txBody>
          <a:bodyPr wrap="square" rtlCol="0">
            <a:spAutoFit/>
          </a:bodyPr>
          <a:lstStyle/>
          <a:p>
            <a:endParaRPr lang="en-US" sz="1350"/>
          </a:p>
          <a:p>
            <a:endParaRPr lang="en-US" sz="1350"/>
          </a:p>
          <a:p>
            <a:endParaRPr lang="en-US" sz="135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3100" b="1" dirty="0"/>
              <a:t>¿</a:t>
            </a:r>
            <a:r>
              <a:rPr lang="en-US" sz="3100" b="1" dirty="0" err="1"/>
              <a:t>Qué</a:t>
            </a:r>
            <a:r>
              <a:rPr lang="en-US" sz="3100" b="1" dirty="0"/>
              <a:t> </a:t>
            </a:r>
            <a:r>
              <a:rPr lang="en-US" sz="3100" b="1" dirty="0" err="1"/>
              <a:t>pasa</a:t>
            </a:r>
            <a:r>
              <a:rPr lang="en-US" sz="3100" b="1" dirty="0"/>
              <a:t> al </a:t>
            </a:r>
            <a:r>
              <a:rPr lang="en-US" sz="3100" b="1" dirty="0" err="1"/>
              <a:t>cerebro</a:t>
            </a:r>
            <a:r>
              <a:rPr lang="en-US" sz="3100" b="1" dirty="0"/>
              <a:t> y al </a:t>
            </a:r>
            <a:r>
              <a:rPr lang="en-US" sz="3100" b="1" dirty="0" err="1"/>
              <a:t>cuerpo</a:t>
            </a:r>
            <a:r>
              <a:rPr lang="en-US" sz="3100" b="1" dirty="0"/>
              <a:t> </a:t>
            </a:r>
            <a:r>
              <a:rPr lang="en-US" sz="3100" b="1" dirty="0" err="1"/>
              <a:t>cuando</a:t>
            </a:r>
            <a:r>
              <a:rPr lang="en-US" sz="3100" b="1" dirty="0"/>
              <a:t> </a:t>
            </a:r>
            <a:r>
              <a:rPr lang="en-US" sz="3100" b="1" dirty="0" err="1"/>
              <a:t>usas</a:t>
            </a:r>
            <a:r>
              <a:rPr lang="en-US" sz="3100" b="1" dirty="0"/>
              <a:t> PCP? </a:t>
            </a:r>
          </a:p>
        </p:txBody>
      </p:sp>
      <p:sp>
        <p:nvSpPr>
          <p:cNvPr id="3" name="Oval Callout 2"/>
          <p:cNvSpPr/>
          <p:nvPr/>
        </p:nvSpPr>
        <p:spPr>
          <a:xfrm>
            <a:off x="6162323" y="1673651"/>
            <a:ext cx="1808664" cy="1393870"/>
          </a:xfrm>
          <a:prstGeom prst="wedgeEllipseCallout">
            <a:avLst>
              <a:gd name="adj1" fmla="val 33284"/>
              <a:gd name="adj2" fmla="val 57880"/>
            </a:avLst>
          </a:prstGeom>
          <a:solidFill>
            <a:schemeClr val="accent2">
              <a:lumMod val="20000"/>
              <a:lumOff val="8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500">
                <a:solidFill>
                  <a:schemeClr val="accent2">
                    <a:lumMod val="75000"/>
                  </a:schemeClr>
                </a:solidFill>
              </a:rPr>
              <a:t>Relajamiento, euforia</a:t>
            </a:r>
          </a:p>
        </p:txBody>
      </p:sp>
      <p:sp>
        <p:nvSpPr>
          <p:cNvPr id="4" name="Rectangle 3"/>
          <p:cNvSpPr/>
          <p:nvPr/>
        </p:nvSpPr>
        <p:spPr>
          <a:xfrm>
            <a:off x="70406" y="1365012"/>
            <a:ext cx="3008074" cy="461665"/>
          </a:xfrm>
          <a:prstGeom prst="rect">
            <a:avLst/>
          </a:prstGeom>
        </p:spPr>
        <p:txBody>
          <a:bodyPr wrap="square">
            <a:spAutoFit/>
          </a:bodyPr>
          <a:lstStyle/>
          <a:p>
            <a:r>
              <a:rPr lang="en-US" sz="1200"/>
              <a:t>https://www.justice.gov/archive/ndic/pubs4/4440/</a:t>
            </a:r>
          </a:p>
        </p:txBody>
      </p:sp>
    </p:spTree>
    <p:extLst>
      <p:ext uri="{BB962C8B-B14F-4D97-AF65-F5344CB8AC3E}">
        <p14:creationId xmlns:p14="http://schemas.microsoft.com/office/powerpoint/2010/main" val="325881759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484782" y="1864562"/>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2000" b="1" dirty="0">
                <a:solidFill>
                  <a:schemeClr val="tx1">
                    <a:lumMod val="75000"/>
                    <a:lumOff val="25000"/>
                  </a:schemeClr>
                </a:solidFill>
              </a:rPr>
              <a:t>El PCP puede </a:t>
            </a:r>
            <a:r>
              <a:rPr lang="es-ES_tradnl" sz="2000" b="1" dirty="0">
                <a:solidFill>
                  <a:srgbClr val="FF0000"/>
                </a:solidFill>
              </a:rPr>
              <a:t>causar la muerte directa- o indirectamente </a:t>
            </a:r>
            <a:r>
              <a:rPr lang="es-ES_tradnl" sz="2000" b="1" dirty="0">
                <a:solidFill>
                  <a:schemeClr val="tx1">
                    <a:lumMod val="75000"/>
                    <a:lumOff val="25000"/>
                  </a:schemeClr>
                </a:solidFill>
              </a:rPr>
              <a:t>causando fiebre extrema, daño a los riñones, anormalidades de la coagulación, autolesiones, o heridas traumáticas </a:t>
            </a:r>
            <a:endParaRPr lang="es-ES_tradnl" sz="1600" b="1" dirty="0">
              <a:solidFill>
                <a:schemeClr val="tx1">
                  <a:lumMod val="75000"/>
                  <a:lumOff val="25000"/>
                </a:schemeClr>
              </a:solidFill>
            </a:endParaRPr>
          </a:p>
        </p:txBody>
      </p:sp>
      <p:sp>
        <p:nvSpPr>
          <p:cNvPr id="57" name="Oval 56"/>
          <p:cNvSpPr/>
          <p:nvPr/>
        </p:nvSpPr>
        <p:spPr>
          <a:xfrm>
            <a:off x="759942" y="1879381"/>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2000" b="1">
                <a:solidFill>
                  <a:srgbClr val="FF0000"/>
                </a:solidFill>
              </a:rPr>
              <a:t>Uso a largo plazo </a:t>
            </a:r>
            <a:r>
              <a:rPr lang="es-ES_tradnl" sz="2000" b="1">
                <a:solidFill>
                  <a:schemeClr val="tx1">
                    <a:lumMod val="75000"/>
                    <a:lumOff val="25000"/>
                  </a:schemeClr>
                </a:solidFill>
              </a:rPr>
              <a:t>puede resultar en ansiedad crónica, paranoia, flashbacks, alucinaciones, depresión, y pérdida de peso extrema</a:t>
            </a:r>
          </a:p>
        </p:txBody>
      </p:sp>
      <p:grpSp>
        <p:nvGrpSpPr>
          <p:cNvPr id="53" name="Group 52"/>
          <p:cNvGrpSpPr/>
          <p:nvPr/>
        </p:nvGrpSpPr>
        <p:grpSpPr>
          <a:xfrm>
            <a:off x="348533" y="1875850"/>
            <a:ext cx="1164734" cy="4051652"/>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p:cNvGrpSpPr/>
          <p:nvPr/>
        </p:nvGrpSpPr>
        <p:grpSpPr>
          <a:xfrm>
            <a:off x="7336373" y="1866972"/>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s-ES_tradnl" sz="3100" b="1" dirty="0">
                <a:solidFill>
                  <a:prstClr val="white"/>
                </a:solidFill>
              </a:rPr>
              <a:t>¿Puedes caer en una sobredosis o morir si usas PCP?</a:t>
            </a:r>
            <a:endParaRPr lang="en-US" sz="3100" b="1" dirty="0"/>
          </a:p>
        </p:txBody>
      </p:sp>
      <p:sp>
        <p:nvSpPr>
          <p:cNvPr id="2" name="Rectangle 1"/>
          <p:cNvSpPr/>
          <p:nvPr/>
        </p:nvSpPr>
        <p:spPr>
          <a:xfrm>
            <a:off x="379888" y="6090062"/>
            <a:ext cx="7257203" cy="646331"/>
          </a:xfrm>
          <a:prstGeom prst="rect">
            <a:avLst/>
          </a:prstGeom>
        </p:spPr>
        <p:txBody>
          <a:bodyPr wrap="square">
            <a:spAutoFit/>
          </a:bodyPr>
          <a:lstStyle/>
          <a:p>
            <a:pPr marL="0" lvl="1">
              <a:defRPr/>
            </a:pPr>
            <a:r>
              <a:rPr lang="en-US" altLang="en-US" sz="1200"/>
              <a:t>McCarron MM, Schulze BW, Thompson GA, et al. Acute phencyclidine intoxication: incidence of clinical findings in 1,000 cases. Ann </a:t>
            </a:r>
            <a:r>
              <a:rPr lang="en-US" altLang="en-US" sz="1200" err="1"/>
              <a:t>Emerg</a:t>
            </a:r>
            <a:r>
              <a:rPr lang="en-US" altLang="en-US" sz="1200"/>
              <a:t> Med 1981; 10:237.</a:t>
            </a:r>
          </a:p>
          <a:p>
            <a:endParaRPr lang="en-US" sz="1200"/>
          </a:p>
        </p:txBody>
      </p:sp>
    </p:spTree>
    <p:extLst>
      <p:ext uri="{BB962C8B-B14F-4D97-AF65-F5344CB8AC3E}">
        <p14:creationId xmlns:p14="http://schemas.microsoft.com/office/powerpoint/2010/main" val="276854114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1047749"/>
            <a:ext cx="4686300" cy="4524703"/>
          </a:xfrm>
          <a:prstGeom prst="rect">
            <a:avLst/>
          </a:prstGeom>
        </p:spPr>
      </p:pic>
      <p:sp>
        <p:nvSpPr>
          <p:cNvPr id="7" name="Rectangle 6"/>
          <p:cNvSpPr/>
          <p:nvPr/>
        </p:nvSpPr>
        <p:spPr>
          <a:xfrm>
            <a:off x="1216879" y="2848435"/>
            <a:ext cx="2252541" cy="923330"/>
          </a:xfrm>
          <a:prstGeom prst="rect">
            <a:avLst/>
          </a:prstGeom>
          <a:noFill/>
        </p:spPr>
        <p:txBody>
          <a:bodyPr wrap="none" lIns="91440" tIns="45720" rIns="91440" bIns="45720">
            <a:spAutoFit/>
          </a:bodyPr>
          <a:lstStyle/>
          <a:p>
            <a:pPr algn="ctr"/>
            <a:r>
              <a:rPr lang="en-US" sz="5400" b="1">
                <a:ln w="9525">
                  <a:solidFill>
                    <a:schemeClr val="bg1"/>
                  </a:solidFill>
                  <a:prstDash val="solid"/>
                </a:ln>
                <a:solidFill>
                  <a:schemeClr val="bg1"/>
                </a:solidFill>
                <a:effectLst>
                  <a:outerShdw blurRad="12700" dist="38100" dir="2700000" algn="tl" rotWithShape="0">
                    <a:schemeClr val="bg1">
                      <a:lumMod val="50000"/>
                    </a:schemeClr>
                  </a:outerShdw>
                </a:effectLst>
              </a:rPr>
              <a:t>MDMA</a:t>
            </a:r>
          </a:p>
        </p:txBody>
      </p:sp>
    </p:spTree>
    <p:extLst>
      <p:ext uri="{BB962C8B-B14F-4D97-AF65-F5344CB8AC3E}">
        <p14:creationId xmlns:p14="http://schemas.microsoft.com/office/powerpoint/2010/main" val="25982955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a:grpSpLocks noChangeAspect="1"/>
          </p:cNvGrpSpPr>
          <p:nvPr/>
        </p:nvGrpSpPr>
        <p:grpSpPr bwMode="auto">
          <a:xfrm>
            <a:off x="0" y="5387584"/>
            <a:ext cx="9168828" cy="1471410"/>
            <a:chOff x="1392" y="1936"/>
            <a:chExt cx="4896" cy="448"/>
          </a:xfrm>
        </p:grpSpPr>
        <p:sp>
          <p:nvSpPr>
            <p:cNvPr id="33" name="Rectangle 32"/>
            <p:cNvSpPr>
              <a:spLocks noChangeArrowheads="1"/>
            </p:cNvSpPr>
            <p:nvPr/>
          </p:nvSpPr>
          <p:spPr bwMode="auto">
            <a:xfrm>
              <a:off x="1392" y="1936"/>
              <a:ext cx="4896" cy="448"/>
            </a:xfrm>
            <a:prstGeom prst="rect">
              <a:avLst/>
            </a:prstGeom>
            <a:solidFill>
              <a:srgbClr val="5859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Rectangle 3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4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9" name="Group 48"/>
          <p:cNvGrpSpPr/>
          <p:nvPr/>
        </p:nvGrpSpPr>
        <p:grpSpPr>
          <a:xfrm>
            <a:off x="-1862777" y="1797449"/>
            <a:ext cx="10629899" cy="4932273"/>
            <a:chOff x="-2483703" y="1253598"/>
            <a:chExt cx="14173199" cy="6576364"/>
          </a:xfrm>
        </p:grpSpPr>
        <p:grpSp>
          <p:nvGrpSpPr>
            <p:cNvPr id="5" name="Group 4"/>
            <p:cNvGrpSpPr>
              <a:grpSpLocks noChangeAspect="1"/>
            </p:cNvGrpSpPr>
            <p:nvPr/>
          </p:nvGrpSpPr>
          <p:grpSpPr bwMode="auto">
            <a:xfrm>
              <a:off x="-2483703" y="1253598"/>
              <a:ext cx="14173199" cy="6576364"/>
              <a:chOff x="2443" y="1491"/>
              <a:chExt cx="2750" cy="1276"/>
            </a:xfrm>
          </p:grpSpPr>
          <p:sp>
            <p:nvSpPr>
              <p:cNvPr id="1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 name="Group 5"/>
            <p:cNvGrpSpPr/>
            <p:nvPr/>
          </p:nvGrpSpPr>
          <p:grpSpPr>
            <a:xfrm>
              <a:off x="-761709" y="3391196"/>
              <a:ext cx="1638470" cy="1580640"/>
              <a:chOff x="6494296" y="5652029"/>
              <a:chExt cx="539750" cy="520700"/>
            </a:xfrm>
          </p:grpSpPr>
          <p:sp>
            <p:nvSpPr>
              <p:cNvPr id="7" name="Freeform 37"/>
              <p:cNvSpPr>
                <a:spLocks/>
              </p:cNvSpPr>
              <p:nvPr/>
            </p:nvSpPr>
            <p:spPr bwMode="auto">
              <a:xfrm>
                <a:off x="6513346"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38"/>
              <p:cNvSpPr>
                <a:spLocks noEditPoints="1"/>
              </p:cNvSpPr>
              <p:nvPr/>
            </p:nvSpPr>
            <p:spPr bwMode="auto">
              <a:xfrm>
                <a:off x="6551446"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39"/>
              <p:cNvSpPr>
                <a:spLocks/>
              </p:cNvSpPr>
              <p:nvPr/>
            </p:nvSpPr>
            <p:spPr bwMode="auto">
              <a:xfrm>
                <a:off x="6494296" y="5759979"/>
                <a:ext cx="38100" cy="311150"/>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8" name="Rectangle 23"/>
            <p:cNvSpPr>
              <a:spLocks noChangeArrowheads="1"/>
            </p:cNvSpPr>
            <p:nvPr/>
          </p:nvSpPr>
          <p:spPr bwMode="auto">
            <a:xfrm>
              <a:off x="1081611" y="4233161"/>
              <a:ext cx="9891189" cy="20585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Rounded Rectangle 30"/>
          <p:cNvSpPr/>
          <p:nvPr/>
        </p:nvSpPr>
        <p:spPr>
          <a:xfrm>
            <a:off x="744302"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200" b="1">
                <a:solidFill>
                  <a:schemeClr val="tx1">
                    <a:lumMod val="85000"/>
                    <a:lumOff val="15000"/>
                  </a:schemeClr>
                </a:solidFill>
              </a:rPr>
              <a:t>El MDMA </a:t>
            </a:r>
            <a:r>
              <a:rPr lang="en-US" sz="1200" b="1" err="1">
                <a:solidFill>
                  <a:schemeClr val="tx1">
                    <a:lumMod val="85000"/>
                    <a:lumOff val="15000"/>
                  </a:schemeClr>
                </a:solidFill>
              </a:rPr>
              <a:t>es</a:t>
            </a:r>
            <a:r>
              <a:rPr lang="en-US" sz="1200" b="1">
                <a:solidFill>
                  <a:schemeClr val="tx1">
                    <a:lumMod val="85000"/>
                    <a:lumOff val="15000"/>
                  </a:schemeClr>
                </a:solidFill>
              </a:rPr>
              <a:t> </a:t>
            </a:r>
            <a:r>
              <a:rPr lang="en-US" sz="1200" b="1" err="1">
                <a:solidFill>
                  <a:schemeClr val="tx1">
                    <a:lumMod val="85000"/>
                    <a:lumOff val="15000"/>
                  </a:schemeClr>
                </a:solidFill>
              </a:rPr>
              <a:t>una</a:t>
            </a:r>
            <a:r>
              <a:rPr lang="en-US" sz="1200" b="1">
                <a:solidFill>
                  <a:schemeClr val="tx1">
                    <a:lumMod val="85000"/>
                    <a:lumOff val="15000"/>
                  </a:schemeClr>
                </a:solidFill>
              </a:rPr>
              <a:t> </a:t>
            </a:r>
            <a:r>
              <a:rPr lang="en-US" sz="1200" b="1" err="1">
                <a:solidFill>
                  <a:schemeClr val="tx1">
                    <a:lumMod val="85000"/>
                    <a:lumOff val="15000"/>
                  </a:schemeClr>
                </a:solidFill>
              </a:rPr>
              <a:t>droga</a:t>
            </a:r>
            <a:r>
              <a:rPr lang="en-US" sz="1200" b="1">
                <a:solidFill>
                  <a:schemeClr val="tx1">
                    <a:lumMod val="85000"/>
                    <a:lumOff val="15000"/>
                  </a:schemeClr>
                </a:solidFill>
              </a:rPr>
              <a:t> </a:t>
            </a:r>
            <a:r>
              <a:rPr lang="en-US" sz="1200" b="1" err="1">
                <a:solidFill>
                  <a:schemeClr val="tx1">
                    <a:lumMod val="85000"/>
                    <a:lumOff val="15000"/>
                  </a:schemeClr>
                </a:solidFill>
              </a:rPr>
              <a:t>psicoactiva</a:t>
            </a:r>
            <a:r>
              <a:rPr lang="en-US" sz="1200" b="1">
                <a:solidFill>
                  <a:schemeClr val="tx1">
                    <a:lumMod val="85000"/>
                    <a:lumOff val="15000"/>
                  </a:schemeClr>
                </a:solidFill>
              </a:rPr>
              <a:t> </a:t>
            </a:r>
          </a:p>
          <a:p>
            <a:pPr algn="ctr"/>
            <a:r>
              <a:rPr lang="en-US" sz="1200" b="1">
                <a:solidFill>
                  <a:schemeClr val="tx1">
                    <a:lumMod val="85000"/>
                    <a:lumOff val="15000"/>
                  </a:schemeClr>
                </a:solidFill>
              </a:rPr>
              <a:t>que </a:t>
            </a:r>
            <a:r>
              <a:rPr lang="en-US" sz="1200" b="1" err="1">
                <a:solidFill>
                  <a:schemeClr val="tx1">
                    <a:lumMod val="85000"/>
                    <a:lumOff val="15000"/>
                  </a:schemeClr>
                </a:solidFill>
              </a:rPr>
              <a:t>libera</a:t>
            </a:r>
            <a:r>
              <a:rPr lang="en-US" sz="1200" b="1">
                <a:solidFill>
                  <a:schemeClr val="tx1">
                    <a:lumMod val="85000"/>
                    <a:lumOff val="15000"/>
                  </a:schemeClr>
                </a:solidFill>
              </a:rPr>
              <a:t> </a:t>
            </a:r>
            <a:r>
              <a:rPr lang="en-US" sz="1200" b="1" err="1">
                <a:solidFill>
                  <a:schemeClr val="tx1">
                    <a:lumMod val="85000"/>
                    <a:lumOff val="15000"/>
                  </a:schemeClr>
                </a:solidFill>
              </a:rPr>
              <a:t>neurotransmi</a:t>
            </a:r>
            <a:r>
              <a:rPr lang="en-US" sz="1200" b="1">
                <a:solidFill>
                  <a:schemeClr val="tx1">
                    <a:lumMod val="85000"/>
                    <a:lumOff val="15000"/>
                  </a:schemeClr>
                </a:solidFill>
              </a:rPr>
              <a:t>-sores, que son </a:t>
            </a:r>
            <a:r>
              <a:rPr lang="en-US" sz="1200" b="1" err="1">
                <a:solidFill>
                  <a:schemeClr val="tx1">
                    <a:lumMod val="85000"/>
                    <a:lumOff val="15000"/>
                  </a:schemeClr>
                </a:solidFill>
              </a:rPr>
              <a:t>como</a:t>
            </a:r>
            <a:r>
              <a:rPr lang="en-US" sz="1200" b="1">
                <a:solidFill>
                  <a:schemeClr val="tx1">
                    <a:lumMod val="85000"/>
                    <a:lumOff val="15000"/>
                  </a:schemeClr>
                </a:solidFill>
              </a:rPr>
              <a:t> </a:t>
            </a:r>
            <a:r>
              <a:rPr lang="en-US" sz="1200" b="1" err="1">
                <a:solidFill>
                  <a:schemeClr val="tx1">
                    <a:lumMod val="85000"/>
                    <a:lumOff val="15000"/>
                  </a:schemeClr>
                </a:solidFill>
              </a:rPr>
              <a:t>mensajeros</a:t>
            </a:r>
            <a:r>
              <a:rPr lang="en-US" sz="1200" b="1">
                <a:solidFill>
                  <a:schemeClr val="tx1">
                    <a:lumMod val="85000"/>
                    <a:lumOff val="15000"/>
                  </a:schemeClr>
                </a:solidFill>
              </a:rPr>
              <a:t> </a:t>
            </a:r>
            <a:r>
              <a:rPr lang="en-US" sz="1200" b="1" err="1">
                <a:solidFill>
                  <a:schemeClr val="tx1">
                    <a:lumMod val="85000"/>
                    <a:lumOff val="15000"/>
                  </a:schemeClr>
                </a:solidFill>
              </a:rPr>
              <a:t>químicos</a:t>
            </a:r>
            <a:r>
              <a:rPr lang="en-US" sz="1200" b="1">
                <a:solidFill>
                  <a:schemeClr val="tx1">
                    <a:lumMod val="85000"/>
                    <a:lumOff val="15000"/>
                  </a:schemeClr>
                </a:solidFill>
              </a:rPr>
              <a:t> </a:t>
            </a:r>
            <a:r>
              <a:rPr lang="en-US" sz="1200" b="1" err="1">
                <a:solidFill>
                  <a:schemeClr val="tx1">
                    <a:lumMod val="85000"/>
                    <a:lumOff val="15000"/>
                  </a:schemeClr>
                </a:solidFill>
              </a:rPr>
              <a:t>en</a:t>
            </a:r>
            <a:r>
              <a:rPr lang="en-US" sz="1200" b="1">
                <a:solidFill>
                  <a:schemeClr val="tx1">
                    <a:lumMod val="85000"/>
                    <a:lumOff val="15000"/>
                  </a:schemeClr>
                </a:solidFill>
              </a:rPr>
              <a:t> el </a:t>
            </a:r>
            <a:r>
              <a:rPr lang="en-US" sz="1200" b="1" err="1">
                <a:solidFill>
                  <a:schemeClr val="tx1">
                    <a:lumMod val="85000"/>
                    <a:lumOff val="15000"/>
                  </a:schemeClr>
                </a:solidFill>
              </a:rPr>
              <a:t>cerebro</a:t>
            </a:r>
            <a:r>
              <a:rPr lang="en-US" sz="1200" b="1">
                <a:solidFill>
                  <a:schemeClr val="tx1">
                    <a:lumMod val="85000"/>
                    <a:lumOff val="15000"/>
                  </a:schemeClr>
                </a:solidFill>
              </a:rPr>
              <a:t>.</a:t>
            </a:r>
          </a:p>
        </p:txBody>
      </p:sp>
      <p:sp>
        <p:nvSpPr>
          <p:cNvPr id="42" name="Rounded Rectangle 41"/>
          <p:cNvSpPr/>
          <p:nvPr/>
        </p:nvSpPr>
        <p:spPr>
          <a:xfrm>
            <a:off x="2276854" y="2046547"/>
            <a:ext cx="1447654"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250" b="1">
                <a:solidFill>
                  <a:schemeClr val="tx1">
                    <a:lumMod val="85000"/>
                    <a:lumOff val="15000"/>
                  </a:schemeClr>
                </a:solidFill>
              </a:rPr>
              <a:t>El MDMA produce </a:t>
            </a:r>
            <a:r>
              <a:rPr lang="en-US" sz="1250" b="1" err="1">
                <a:solidFill>
                  <a:schemeClr val="tx1">
                    <a:lumMod val="85000"/>
                    <a:lumOff val="15000"/>
                  </a:schemeClr>
                </a:solidFill>
              </a:rPr>
              <a:t>emociones</a:t>
            </a:r>
            <a:r>
              <a:rPr lang="en-US" sz="1250" b="1">
                <a:solidFill>
                  <a:schemeClr val="tx1">
                    <a:lumMod val="85000"/>
                    <a:lumOff val="15000"/>
                  </a:schemeClr>
                </a:solidFill>
              </a:rPr>
              <a:t> </a:t>
            </a:r>
            <a:r>
              <a:rPr lang="en-US" sz="1250" b="1" err="1">
                <a:solidFill>
                  <a:schemeClr val="tx1">
                    <a:lumMod val="85000"/>
                    <a:lumOff val="15000"/>
                  </a:schemeClr>
                </a:solidFill>
              </a:rPr>
              <a:t>temporarias</a:t>
            </a:r>
            <a:r>
              <a:rPr lang="en-US" sz="1250" b="1">
                <a:solidFill>
                  <a:schemeClr val="tx1">
                    <a:lumMod val="85000"/>
                    <a:lumOff val="15000"/>
                  </a:schemeClr>
                </a:solidFill>
              </a:rPr>
              <a:t> de </a:t>
            </a:r>
            <a:r>
              <a:rPr lang="en-US" sz="1250" b="1" err="1">
                <a:solidFill>
                  <a:schemeClr val="tx1">
                    <a:lumMod val="85000"/>
                    <a:lumOff val="15000"/>
                  </a:schemeClr>
                </a:solidFill>
              </a:rPr>
              <a:t>euforia</a:t>
            </a:r>
            <a:r>
              <a:rPr lang="en-US" sz="1250" b="1">
                <a:solidFill>
                  <a:schemeClr val="tx1">
                    <a:lumMod val="85000"/>
                    <a:lumOff val="15000"/>
                  </a:schemeClr>
                </a:solidFill>
              </a:rPr>
              <a:t> y “</a:t>
            </a:r>
            <a:r>
              <a:rPr lang="en-US" sz="1250" b="1" err="1">
                <a:solidFill>
                  <a:schemeClr val="tx1">
                    <a:lumMod val="85000"/>
                    <a:lumOff val="15000"/>
                  </a:schemeClr>
                </a:solidFill>
              </a:rPr>
              <a:t>conectividad</a:t>
            </a:r>
            <a:r>
              <a:rPr lang="en-US" sz="1250" b="1">
                <a:solidFill>
                  <a:schemeClr val="tx1">
                    <a:lumMod val="85000"/>
                    <a:lumOff val="15000"/>
                  </a:schemeClr>
                </a:solidFill>
              </a:rPr>
              <a:t>”.</a:t>
            </a:r>
          </a:p>
        </p:txBody>
      </p:sp>
      <p:sp>
        <p:nvSpPr>
          <p:cNvPr id="43" name="Rounded Rectangle 42"/>
          <p:cNvSpPr/>
          <p:nvPr/>
        </p:nvSpPr>
        <p:spPr>
          <a:xfrm>
            <a:off x="3809405"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a:solidFill>
                  <a:schemeClr val="tx1">
                    <a:lumMod val="85000"/>
                    <a:lumOff val="15000"/>
                  </a:schemeClr>
                </a:solidFill>
              </a:rPr>
              <a:t>El MDMA </a:t>
            </a:r>
            <a:r>
              <a:rPr lang="en-US" sz="1350" b="1" err="1">
                <a:solidFill>
                  <a:schemeClr val="tx1">
                    <a:lumMod val="85000"/>
                    <a:lumOff val="15000"/>
                  </a:schemeClr>
                </a:solidFill>
              </a:rPr>
              <a:t>muchas</a:t>
            </a:r>
            <a:r>
              <a:rPr lang="en-US" sz="1350" b="1">
                <a:solidFill>
                  <a:schemeClr val="tx1">
                    <a:lumMod val="85000"/>
                    <a:lumOff val="15000"/>
                  </a:schemeClr>
                </a:solidFill>
              </a:rPr>
              <a:t> </a:t>
            </a:r>
            <a:r>
              <a:rPr lang="en-US" sz="1350" b="1" err="1">
                <a:solidFill>
                  <a:schemeClr val="tx1">
                    <a:lumMod val="85000"/>
                    <a:lumOff val="15000"/>
                  </a:schemeClr>
                </a:solidFill>
              </a:rPr>
              <a:t>veces</a:t>
            </a:r>
            <a:r>
              <a:rPr lang="en-US" sz="1350" b="1">
                <a:solidFill>
                  <a:schemeClr val="tx1">
                    <a:lumMod val="85000"/>
                    <a:lumOff val="15000"/>
                  </a:schemeClr>
                </a:solidFill>
              </a:rPr>
              <a:t> </a:t>
            </a:r>
            <a:r>
              <a:rPr lang="en-US" sz="1350" b="1" err="1">
                <a:solidFill>
                  <a:schemeClr val="tx1">
                    <a:lumMod val="85000"/>
                    <a:lumOff val="15000"/>
                  </a:schemeClr>
                </a:solidFill>
              </a:rPr>
              <a:t>está</a:t>
            </a:r>
            <a:r>
              <a:rPr lang="en-US" sz="1350" b="1">
                <a:solidFill>
                  <a:schemeClr val="tx1">
                    <a:lumMod val="85000"/>
                    <a:lumOff val="15000"/>
                  </a:schemeClr>
                </a:solidFill>
              </a:rPr>
              <a:t> </a:t>
            </a:r>
            <a:r>
              <a:rPr lang="en-US" sz="1350" b="1" err="1">
                <a:solidFill>
                  <a:schemeClr val="tx1">
                    <a:lumMod val="85000"/>
                    <a:lumOff val="15000"/>
                  </a:schemeClr>
                </a:solidFill>
              </a:rPr>
              <a:t>mezclado</a:t>
            </a:r>
            <a:r>
              <a:rPr lang="en-US" sz="1350" b="1">
                <a:solidFill>
                  <a:schemeClr val="tx1">
                    <a:lumMod val="85000"/>
                    <a:lumOff val="15000"/>
                  </a:schemeClr>
                </a:solidFill>
              </a:rPr>
              <a:t> con </a:t>
            </a:r>
            <a:r>
              <a:rPr lang="en-US" sz="1350" b="1" err="1">
                <a:solidFill>
                  <a:schemeClr val="tx1">
                    <a:lumMod val="85000"/>
                    <a:lumOff val="15000"/>
                  </a:schemeClr>
                </a:solidFill>
              </a:rPr>
              <a:t>drogas</a:t>
            </a:r>
            <a:r>
              <a:rPr lang="en-US" sz="1350" b="1">
                <a:solidFill>
                  <a:schemeClr val="tx1">
                    <a:lumMod val="85000"/>
                    <a:lumOff val="15000"/>
                  </a:schemeClr>
                </a:solidFill>
              </a:rPr>
              <a:t> e </a:t>
            </a:r>
            <a:r>
              <a:rPr lang="en-US" sz="1350" b="1" err="1">
                <a:solidFill>
                  <a:schemeClr val="tx1">
                    <a:lumMod val="85000"/>
                    <a:lumOff val="15000"/>
                  </a:schemeClr>
                </a:solidFill>
              </a:rPr>
              <a:t>ingredientes</a:t>
            </a:r>
            <a:r>
              <a:rPr lang="en-US" sz="1350" b="1">
                <a:solidFill>
                  <a:schemeClr val="tx1">
                    <a:lumMod val="85000"/>
                    <a:lumOff val="15000"/>
                  </a:schemeClr>
                </a:solidFill>
              </a:rPr>
              <a:t> </a:t>
            </a:r>
            <a:r>
              <a:rPr lang="en-US" sz="1350" b="1" err="1">
                <a:solidFill>
                  <a:schemeClr val="tx1">
                    <a:lumMod val="85000"/>
                    <a:lumOff val="15000"/>
                  </a:schemeClr>
                </a:solidFill>
              </a:rPr>
              <a:t>tóxicos</a:t>
            </a:r>
            <a:r>
              <a:rPr lang="en-US" sz="1350" b="1">
                <a:solidFill>
                  <a:schemeClr val="tx1">
                    <a:lumMod val="85000"/>
                    <a:lumOff val="15000"/>
                  </a:schemeClr>
                </a:solidFill>
              </a:rPr>
              <a:t> que </a:t>
            </a:r>
            <a:r>
              <a:rPr lang="en-US" sz="1350" b="1" err="1">
                <a:solidFill>
                  <a:schemeClr val="tx1">
                    <a:lumMod val="85000"/>
                    <a:lumOff val="15000"/>
                  </a:schemeClr>
                </a:solidFill>
              </a:rPr>
              <a:t>pueden</a:t>
            </a:r>
            <a:r>
              <a:rPr lang="en-US" sz="1350" b="1">
                <a:solidFill>
                  <a:schemeClr val="tx1">
                    <a:lumMod val="85000"/>
                    <a:lumOff val="15000"/>
                  </a:schemeClr>
                </a:solidFill>
              </a:rPr>
              <a:t> </a:t>
            </a:r>
            <a:r>
              <a:rPr lang="en-US" sz="1350" b="1" err="1">
                <a:solidFill>
                  <a:schemeClr val="tx1">
                    <a:lumMod val="85000"/>
                    <a:lumOff val="15000"/>
                  </a:schemeClr>
                </a:solidFill>
              </a:rPr>
              <a:t>ser</a:t>
            </a:r>
            <a:r>
              <a:rPr lang="en-US" sz="1350" b="1">
                <a:solidFill>
                  <a:schemeClr val="tx1">
                    <a:lumMod val="85000"/>
                    <a:lumOff val="15000"/>
                  </a:schemeClr>
                </a:solidFill>
              </a:rPr>
              <a:t> </a:t>
            </a:r>
            <a:r>
              <a:rPr lang="en-US" sz="1350" b="1" err="1">
                <a:solidFill>
                  <a:schemeClr val="tx1">
                    <a:lumMod val="85000"/>
                    <a:lumOff val="15000"/>
                  </a:schemeClr>
                </a:solidFill>
              </a:rPr>
              <a:t>peligrosos</a:t>
            </a:r>
            <a:r>
              <a:rPr lang="en-US" sz="1350" b="1">
                <a:solidFill>
                  <a:schemeClr val="tx1">
                    <a:lumMod val="85000"/>
                    <a:lumOff val="15000"/>
                  </a:schemeClr>
                </a:solidFill>
              </a:rPr>
              <a:t>.</a:t>
            </a:r>
          </a:p>
        </p:txBody>
      </p:sp>
      <p:sp>
        <p:nvSpPr>
          <p:cNvPr id="44" name="Rounded Rectangle 43"/>
          <p:cNvSpPr/>
          <p:nvPr/>
        </p:nvSpPr>
        <p:spPr>
          <a:xfrm>
            <a:off x="5341957" y="2046547"/>
            <a:ext cx="1455008"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marL="0" lvl="1" algn="ctr"/>
            <a:r>
              <a:rPr lang="en-US" sz="1150" b="1">
                <a:solidFill>
                  <a:schemeClr val="tx1">
                    <a:lumMod val="85000"/>
                    <a:lumOff val="15000"/>
                  </a:schemeClr>
                </a:solidFill>
              </a:rPr>
              <a:t>La </a:t>
            </a:r>
            <a:r>
              <a:rPr lang="en-US" sz="1150" b="1" err="1">
                <a:solidFill>
                  <a:schemeClr val="tx1">
                    <a:lumMod val="85000"/>
                    <a:lumOff val="15000"/>
                  </a:schemeClr>
                </a:solidFill>
              </a:rPr>
              <a:t>Administración</a:t>
            </a:r>
            <a:r>
              <a:rPr lang="en-US" sz="1150" b="1">
                <a:solidFill>
                  <a:schemeClr val="tx1">
                    <a:lumMod val="85000"/>
                    <a:lumOff val="15000"/>
                  </a:schemeClr>
                </a:solidFill>
              </a:rPr>
              <a:t> de Control de </a:t>
            </a:r>
            <a:r>
              <a:rPr lang="en-US" sz="1150" b="1" err="1">
                <a:solidFill>
                  <a:schemeClr val="tx1">
                    <a:lumMod val="85000"/>
                    <a:lumOff val="15000"/>
                  </a:schemeClr>
                </a:solidFill>
              </a:rPr>
              <a:t>Drogas</a:t>
            </a:r>
            <a:r>
              <a:rPr lang="en-US" sz="1150" b="1">
                <a:solidFill>
                  <a:schemeClr val="tx1">
                    <a:lumMod val="85000"/>
                    <a:lumOff val="15000"/>
                  </a:schemeClr>
                </a:solidFill>
              </a:rPr>
              <a:t> </a:t>
            </a:r>
            <a:r>
              <a:rPr lang="en-US" sz="1150" b="1" err="1">
                <a:solidFill>
                  <a:schemeClr val="tx1">
                    <a:lumMod val="85000"/>
                    <a:lumOff val="15000"/>
                  </a:schemeClr>
                </a:solidFill>
              </a:rPr>
              <a:t>clasifica</a:t>
            </a:r>
            <a:r>
              <a:rPr lang="en-US" sz="1150" b="1">
                <a:solidFill>
                  <a:schemeClr val="tx1">
                    <a:lumMod val="85000"/>
                    <a:lumOff val="15000"/>
                  </a:schemeClr>
                </a:solidFill>
              </a:rPr>
              <a:t> el MDMA </a:t>
            </a:r>
            <a:r>
              <a:rPr lang="en-US" sz="1150" b="1" err="1">
                <a:solidFill>
                  <a:schemeClr val="tx1">
                    <a:lumMod val="85000"/>
                    <a:lumOff val="15000"/>
                  </a:schemeClr>
                </a:solidFill>
              </a:rPr>
              <a:t>como</a:t>
            </a:r>
            <a:r>
              <a:rPr lang="en-US" sz="1150" b="1">
                <a:solidFill>
                  <a:schemeClr val="tx1">
                    <a:lumMod val="85000"/>
                    <a:lumOff val="15000"/>
                  </a:schemeClr>
                </a:solidFill>
              </a:rPr>
              <a:t> </a:t>
            </a:r>
            <a:r>
              <a:rPr lang="en-US" sz="1150" b="1" err="1">
                <a:solidFill>
                  <a:schemeClr val="tx1">
                    <a:lumMod val="85000"/>
                    <a:lumOff val="15000"/>
                  </a:schemeClr>
                </a:solidFill>
              </a:rPr>
              <a:t>una</a:t>
            </a:r>
            <a:r>
              <a:rPr lang="en-US" sz="1150" b="1">
                <a:solidFill>
                  <a:schemeClr val="tx1">
                    <a:lumMod val="85000"/>
                    <a:lumOff val="15000"/>
                  </a:schemeClr>
                </a:solidFill>
              </a:rPr>
              <a:t> </a:t>
            </a:r>
            <a:r>
              <a:rPr lang="en-US" sz="1150" b="1" err="1">
                <a:solidFill>
                  <a:schemeClr val="tx1">
                    <a:lumMod val="85000"/>
                    <a:lumOff val="15000"/>
                  </a:schemeClr>
                </a:solidFill>
              </a:rPr>
              <a:t>droga</a:t>
            </a:r>
            <a:r>
              <a:rPr lang="en-US" sz="1150" b="1">
                <a:solidFill>
                  <a:schemeClr val="tx1">
                    <a:lumMod val="85000"/>
                    <a:lumOff val="15000"/>
                  </a:schemeClr>
                </a:solidFill>
              </a:rPr>
              <a:t> de la </a:t>
            </a:r>
            <a:r>
              <a:rPr lang="en-US" sz="1150" b="1" err="1">
                <a:solidFill>
                  <a:schemeClr val="tx1">
                    <a:lumMod val="85000"/>
                    <a:lumOff val="15000"/>
                  </a:schemeClr>
                </a:solidFill>
              </a:rPr>
              <a:t>Lista</a:t>
            </a:r>
            <a:r>
              <a:rPr lang="en-US" sz="1150" b="1">
                <a:solidFill>
                  <a:schemeClr val="tx1">
                    <a:lumMod val="85000"/>
                    <a:lumOff val="15000"/>
                  </a:schemeClr>
                </a:solidFill>
              </a:rPr>
              <a:t> 1, o sea que no </a:t>
            </a:r>
            <a:r>
              <a:rPr lang="en-US" sz="1150" b="1" err="1">
                <a:solidFill>
                  <a:schemeClr val="tx1">
                    <a:lumMod val="85000"/>
                    <a:lumOff val="15000"/>
                  </a:schemeClr>
                </a:solidFill>
              </a:rPr>
              <a:t>tiene</a:t>
            </a:r>
            <a:r>
              <a:rPr lang="en-US" sz="1150" b="1">
                <a:solidFill>
                  <a:schemeClr val="tx1">
                    <a:lumMod val="85000"/>
                    <a:lumOff val="15000"/>
                  </a:schemeClr>
                </a:solidFill>
              </a:rPr>
              <a:t> valor </a:t>
            </a:r>
            <a:r>
              <a:rPr lang="en-US" sz="1150" b="1" err="1">
                <a:solidFill>
                  <a:schemeClr val="tx1">
                    <a:lumMod val="85000"/>
                    <a:lumOff val="15000"/>
                  </a:schemeClr>
                </a:solidFill>
              </a:rPr>
              <a:t>terapéutico</a:t>
            </a:r>
            <a:r>
              <a:rPr lang="en-US" sz="1150" b="1">
                <a:solidFill>
                  <a:schemeClr val="tx1">
                    <a:lumMod val="85000"/>
                    <a:lumOff val="15000"/>
                  </a:schemeClr>
                </a:solidFill>
              </a:rPr>
              <a:t>.</a:t>
            </a:r>
          </a:p>
        </p:txBody>
      </p:sp>
      <p:sp>
        <p:nvSpPr>
          <p:cNvPr id="45" name="Rounded Rectangle 44"/>
          <p:cNvSpPr/>
          <p:nvPr/>
        </p:nvSpPr>
        <p:spPr>
          <a:xfrm>
            <a:off x="6874507" y="2046547"/>
            <a:ext cx="1552457" cy="1799690"/>
          </a:xfrm>
          <a:prstGeom prst="roundRect">
            <a:avLst/>
          </a:prstGeom>
          <a:solidFill>
            <a:schemeClr val="bg1">
              <a:lumMod val="95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t" anchorCtr="0"/>
          <a:lstStyle/>
          <a:p>
            <a:pPr algn="ctr"/>
            <a:r>
              <a:rPr lang="en-US" sz="1350" b="1" err="1">
                <a:solidFill>
                  <a:schemeClr val="tx1">
                    <a:lumMod val="85000"/>
                    <a:lumOff val="15000"/>
                  </a:schemeClr>
                </a:solidFill>
              </a:rPr>
              <a:t>Formulaciones</a:t>
            </a:r>
            <a:r>
              <a:rPr lang="en-US" sz="1350" b="1">
                <a:solidFill>
                  <a:schemeClr val="tx1">
                    <a:lumMod val="85000"/>
                    <a:lumOff val="15000"/>
                  </a:schemeClr>
                </a:solidFill>
              </a:rPr>
              <a:t> </a:t>
            </a:r>
            <a:r>
              <a:rPr lang="en-US" sz="1350" b="1" err="1">
                <a:solidFill>
                  <a:schemeClr val="tx1">
                    <a:lumMod val="85000"/>
                    <a:lumOff val="15000"/>
                  </a:schemeClr>
                </a:solidFill>
              </a:rPr>
              <a:t>incluyen</a:t>
            </a:r>
            <a:r>
              <a:rPr lang="en-US" sz="1350" b="1">
                <a:solidFill>
                  <a:schemeClr val="tx1">
                    <a:lumMod val="85000"/>
                    <a:lumOff val="15000"/>
                  </a:schemeClr>
                </a:solidFill>
              </a:rPr>
              <a:t> </a:t>
            </a:r>
            <a:r>
              <a:rPr lang="en-US" sz="1350" b="1" err="1">
                <a:solidFill>
                  <a:schemeClr val="tx1">
                    <a:lumMod val="85000"/>
                    <a:lumOff val="15000"/>
                  </a:schemeClr>
                </a:solidFill>
              </a:rPr>
              <a:t>píldoras</a:t>
            </a:r>
            <a:r>
              <a:rPr lang="en-US" sz="1350" b="1">
                <a:solidFill>
                  <a:schemeClr val="tx1">
                    <a:lumMod val="85000"/>
                    <a:lumOff val="15000"/>
                  </a:schemeClr>
                </a:solidFill>
              </a:rPr>
              <a:t>, </a:t>
            </a:r>
            <a:r>
              <a:rPr lang="en-US" sz="1350" b="1" err="1">
                <a:solidFill>
                  <a:schemeClr val="tx1">
                    <a:lumMod val="85000"/>
                    <a:lumOff val="15000"/>
                  </a:schemeClr>
                </a:solidFill>
              </a:rPr>
              <a:t>polvos</a:t>
            </a:r>
            <a:r>
              <a:rPr lang="en-US" sz="1350" b="1">
                <a:solidFill>
                  <a:schemeClr val="tx1">
                    <a:lumMod val="85000"/>
                    <a:lumOff val="15000"/>
                  </a:schemeClr>
                </a:solidFill>
              </a:rPr>
              <a:t>, </a:t>
            </a:r>
            <a:r>
              <a:rPr lang="en-US" sz="1350" b="1" err="1">
                <a:solidFill>
                  <a:schemeClr val="tx1">
                    <a:lumMod val="85000"/>
                    <a:lumOff val="15000"/>
                  </a:schemeClr>
                </a:solidFill>
              </a:rPr>
              <a:t>tabletas</a:t>
            </a:r>
            <a:r>
              <a:rPr lang="en-US" sz="1350" b="1">
                <a:solidFill>
                  <a:schemeClr val="tx1">
                    <a:lumMod val="85000"/>
                    <a:lumOff val="15000"/>
                  </a:schemeClr>
                </a:solidFill>
              </a:rPr>
              <a:t>, y </a:t>
            </a:r>
            <a:r>
              <a:rPr lang="en-US" sz="1350" b="1" err="1">
                <a:solidFill>
                  <a:schemeClr val="tx1">
                    <a:lumMod val="85000"/>
                    <a:lumOff val="15000"/>
                  </a:schemeClr>
                </a:solidFill>
              </a:rPr>
              <a:t>polvos</a:t>
            </a:r>
            <a:r>
              <a:rPr lang="en-US" sz="1350" b="1">
                <a:solidFill>
                  <a:schemeClr val="tx1">
                    <a:lumMod val="85000"/>
                    <a:lumOff val="15000"/>
                  </a:schemeClr>
                </a:solidFill>
              </a:rPr>
              <a:t> </a:t>
            </a:r>
            <a:r>
              <a:rPr lang="en-US" sz="1350" b="1" err="1">
                <a:solidFill>
                  <a:schemeClr val="tx1">
                    <a:lumMod val="85000"/>
                    <a:lumOff val="15000"/>
                  </a:schemeClr>
                </a:solidFill>
              </a:rPr>
              <a:t>cristalinos</a:t>
            </a:r>
            <a:r>
              <a:rPr lang="en-US" sz="1350" b="1">
                <a:solidFill>
                  <a:schemeClr val="tx1">
                    <a:lumMod val="85000"/>
                    <a:lumOff val="15000"/>
                  </a:schemeClr>
                </a:solidFill>
              </a:rPr>
              <a:t>.</a:t>
            </a:r>
          </a:p>
        </p:txBody>
      </p:sp>
      <p:sp>
        <p:nvSpPr>
          <p:cNvPr id="50" name="Rectangle 49"/>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a:t>¿</a:t>
            </a:r>
            <a:r>
              <a:rPr lang="en-US" sz="4000" b="1" err="1"/>
              <a:t>Qué</a:t>
            </a:r>
            <a:r>
              <a:rPr lang="en-US" sz="4000" b="1"/>
              <a:t> </a:t>
            </a:r>
            <a:r>
              <a:rPr lang="en-US" sz="4000" b="1" err="1"/>
              <a:t>es</a:t>
            </a:r>
            <a:r>
              <a:rPr lang="en-US" sz="4000" b="1"/>
              <a:t> el MDMA?</a:t>
            </a:r>
          </a:p>
        </p:txBody>
      </p:sp>
      <p:sp>
        <p:nvSpPr>
          <p:cNvPr id="2" name="TextBox 1"/>
          <p:cNvSpPr txBox="1"/>
          <p:nvPr/>
        </p:nvSpPr>
        <p:spPr>
          <a:xfrm>
            <a:off x="182195" y="6197158"/>
            <a:ext cx="4102584" cy="507831"/>
          </a:xfrm>
          <a:prstGeom prst="rect">
            <a:avLst/>
          </a:prstGeom>
          <a:noFill/>
        </p:spPr>
        <p:txBody>
          <a:bodyPr wrap="square" rtlCol="0">
            <a:spAutoFit/>
          </a:bodyPr>
          <a:lstStyle/>
          <a:p>
            <a:r>
              <a:rPr lang="en-US" sz="900">
                <a:solidFill>
                  <a:schemeClr val="bg1"/>
                </a:solidFill>
              </a:rPr>
              <a:t>References:</a:t>
            </a:r>
          </a:p>
          <a:p>
            <a:r>
              <a:rPr lang="en-US" sz="900">
                <a:solidFill>
                  <a:schemeClr val="bg1"/>
                </a:solidFill>
              </a:rPr>
              <a:t>https://www.drugabuse.gov/publications/research-reports/mdma-ecstasy-abuse/what-mdma</a:t>
            </a:r>
          </a:p>
        </p:txBody>
      </p:sp>
      <p:sp>
        <p:nvSpPr>
          <p:cNvPr id="47" name="TextBox 46">
            <a:extLst>
              <a:ext uri="{FF2B5EF4-FFF2-40B4-BE49-F238E27FC236}">
                <a16:creationId xmlns:a16="http://schemas.microsoft.com/office/drawing/2014/main" id="{E3E65DE8-5C56-7E44-9C71-AB8EDF7491C6}"/>
              </a:ext>
            </a:extLst>
          </p:cNvPr>
          <p:cNvSpPr txBox="1"/>
          <p:nvPr/>
        </p:nvSpPr>
        <p:spPr>
          <a:xfrm>
            <a:off x="846668" y="4627874"/>
            <a:ext cx="3438111" cy="584775"/>
          </a:xfrm>
          <a:prstGeom prst="rect">
            <a:avLst/>
          </a:prstGeom>
          <a:noFill/>
          <a:ln>
            <a:solidFill>
              <a:schemeClr val="tx1"/>
            </a:solidFill>
          </a:ln>
        </p:spPr>
        <p:txBody>
          <a:bodyPr wrap="square" rtlCol="0">
            <a:spAutoFit/>
          </a:bodyPr>
          <a:lstStyle/>
          <a:p>
            <a:r>
              <a:rPr lang="en-US" sz="1600" b="1"/>
              <a:t>Ecstasy, Molly, </a:t>
            </a:r>
            <a:r>
              <a:rPr lang="en-US" sz="1600" b="1" err="1"/>
              <a:t>Thizz</a:t>
            </a:r>
            <a:r>
              <a:rPr lang="en-US" sz="1600" b="1"/>
              <a:t>, Vitamin E, Happy pill, Love drug,  Candy, Hug drug, Roll</a:t>
            </a:r>
          </a:p>
        </p:txBody>
      </p:sp>
    </p:spTree>
    <p:extLst>
      <p:ext uri="{BB962C8B-B14F-4D97-AF65-F5344CB8AC3E}">
        <p14:creationId xmlns:p14="http://schemas.microsoft.com/office/powerpoint/2010/main" val="22308617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47540" y="1427595"/>
            <a:ext cx="8876371" cy="4351338"/>
          </a:xfrm>
        </p:spPr>
        <p:txBody>
          <a:bodyPr>
            <a:normAutofit/>
          </a:bodyPr>
          <a:lstStyle/>
          <a:p>
            <a:pPr>
              <a:defRPr/>
            </a:pPr>
            <a:r>
              <a:rPr lang="es-ES_tradnl" sz="2400" dirty="0"/>
              <a:t>El MDMA sube los niveles del neurotransmisor </a:t>
            </a:r>
            <a:r>
              <a:rPr lang="es-ES_tradnl" sz="2400" b="1" dirty="0"/>
              <a:t>serotonina</a:t>
            </a:r>
            <a:r>
              <a:rPr lang="es-ES_tradnl" sz="2400" dirty="0"/>
              <a:t> en el sistema nervioso central</a:t>
            </a:r>
          </a:p>
          <a:p>
            <a:pPr lvl="1">
              <a:defRPr/>
            </a:pPr>
            <a:r>
              <a:rPr lang="es-ES_tradnl" sz="2000" dirty="0"/>
              <a:t>El cuerpo libera a </a:t>
            </a:r>
            <a:r>
              <a:rPr lang="es-ES_tradnl" sz="2000" b="1" dirty="0"/>
              <a:t>serotonina</a:t>
            </a:r>
            <a:r>
              <a:rPr lang="es-ES_tradnl" sz="2000" dirty="0"/>
              <a:t> cuando sientes feliz</a:t>
            </a:r>
          </a:p>
          <a:p>
            <a:pPr lvl="1">
              <a:defRPr/>
            </a:pPr>
            <a:r>
              <a:rPr lang="es-ES_tradnl" sz="2000" dirty="0"/>
              <a:t>Los niveles altos de serotonina causan sensaciones temporales de empatía, alegría, sociabilidad, sentido del tacto estimulado, etc.</a:t>
            </a:r>
          </a:p>
        </p:txBody>
      </p:sp>
      <p:sp>
        <p:nvSpPr>
          <p:cNvPr id="196" name="Rectangle 195"/>
          <p:cNvSpPr/>
          <p:nvPr/>
        </p:nvSpPr>
        <p:spPr>
          <a:xfrm>
            <a:off x="3970" y="0"/>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err="1"/>
              <a:t>Cómo</a:t>
            </a:r>
            <a:r>
              <a:rPr lang="en-US" sz="4000" b="1"/>
              <a:t> </a:t>
            </a:r>
            <a:r>
              <a:rPr lang="en-US" sz="4000" b="1" err="1"/>
              <a:t>afecta</a:t>
            </a:r>
            <a:r>
              <a:rPr lang="en-US" sz="4000" b="1"/>
              <a:t> el MDMA al </a:t>
            </a:r>
            <a:r>
              <a:rPr lang="en-US" sz="4000" b="1" err="1"/>
              <a:t>cerebro</a:t>
            </a:r>
            <a:endParaRPr lang="en-US" sz="4000" b="1"/>
          </a:p>
        </p:txBody>
      </p:sp>
      <p:pic>
        <p:nvPicPr>
          <p:cNvPr id="184" name="Picture 5" descr="Illustration of a synapse showing Ecstasy binding to serotonin transporter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9840" y="3058161"/>
            <a:ext cx="3852874" cy="289417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396240" y="6352327"/>
            <a:ext cx="7965440" cy="369332"/>
          </a:xfrm>
          <a:prstGeom prst="rect">
            <a:avLst/>
          </a:prstGeom>
          <a:noFill/>
        </p:spPr>
        <p:txBody>
          <a:bodyPr wrap="square" rtlCol="0">
            <a:spAutoFit/>
          </a:bodyPr>
          <a:lstStyle/>
          <a:p>
            <a:r>
              <a:rPr lang="en-US" sz="900"/>
              <a:t>References:</a:t>
            </a:r>
          </a:p>
          <a:p>
            <a:r>
              <a:rPr lang="en-US" sz="900"/>
              <a:t>https://www.drugabuse.gov/publications/research-reports/mdma-ecstasy-abuse/what-are-mdmas-effects-on-brain</a:t>
            </a:r>
          </a:p>
        </p:txBody>
      </p:sp>
      <p:sp>
        <p:nvSpPr>
          <p:cNvPr id="5" name="TextBox 4"/>
          <p:cNvSpPr txBox="1"/>
          <p:nvPr/>
        </p:nvSpPr>
        <p:spPr>
          <a:xfrm>
            <a:off x="2649533" y="5881219"/>
            <a:ext cx="3852874" cy="461665"/>
          </a:xfrm>
          <a:prstGeom prst="rect">
            <a:avLst/>
          </a:prstGeom>
          <a:noFill/>
        </p:spPr>
        <p:txBody>
          <a:bodyPr wrap="square" rtlCol="0">
            <a:spAutoFit/>
          </a:bodyPr>
          <a:lstStyle/>
          <a:p>
            <a:r>
              <a:rPr lang="es-ES_tradnl" sz="1200" dirty="0"/>
              <a:t>MDMA (la molécula amarilla) causa un aumento de serotonina (las moléculas moradas) en el cerebro</a:t>
            </a:r>
          </a:p>
        </p:txBody>
      </p:sp>
    </p:spTree>
    <p:extLst>
      <p:ext uri="{BB962C8B-B14F-4D97-AF65-F5344CB8AC3E}">
        <p14:creationId xmlns:p14="http://schemas.microsoft.com/office/powerpoint/2010/main" val="14767421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err="1"/>
              <a:t>Estadísticas</a:t>
            </a:r>
            <a:r>
              <a:rPr lang="en-US" sz="4000" b="1"/>
              <a:t> </a:t>
            </a:r>
            <a:r>
              <a:rPr lang="en-US" sz="4000" b="1" err="1"/>
              <a:t>sobre</a:t>
            </a:r>
            <a:r>
              <a:rPr lang="en-US" sz="4000" b="1"/>
              <a:t> el MDMA</a:t>
            </a:r>
          </a:p>
        </p:txBody>
      </p:sp>
      <p:graphicFrame>
        <p:nvGraphicFramePr>
          <p:cNvPr id="2" name="Diagram 1"/>
          <p:cNvGraphicFramePr/>
          <p:nvPr>
            <p:extLst>
              <p:ext uri="{D42A27DB-BD31-4B8C-83A1-F6EECF244321}">
                <p14:modId xmlns:p14="http://schemas.microsoft.com/office/powerpoint/2010/main" val="1348153145"/>
              </p:ext>
            </p:extLst>
          </p:nvPr>
        </p:nvGraphicFramePr>
        <p:xfrm>
          <a:off x="-653953" y="1396999"/>
          <a:ext cx="9675289" cy="518222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extBox 2"/>
          <p:cNvSpPr txBox="1"/>
          <p:nvPr/>
        </p:nvSpPr>
        <p:spPr>
          <a:xfrm>
            <a:off x="304800" y="6457890"/>
            <a:ext cx="7833360" cy="369332"/>
          </a:xfrm>
          <a:prstGeom prst="rect">
            <a:avLst/>
          </a:prstGeom>
          <a:noFill/>
        </p:spPr>
        <p:txBody>
          <a:bodyPr wrap="square" rtlCol="0">
            <a:spAutoFit/>
          </a:bodyPr>
          <a:lstStyle/>
          <a:p>
            <a:r>
              <a:rPr lang="en-US" sz="900"/>
              <a:t>References:</a:t>
            </a:r>
          </a:p>
          <a:p>
            <a:r>
              <a:rPr lang="en-US" sz="900"/>
              <a:t>http://luxury.rehabs.com/ecstasy-abuse/statistics/</a:t>
            </a:r>
          </a:p>
        </p:txBody>
      </p:sp>
    </p:spTree>
    <p:extLst>
      <p:ext uri="{BB962C8B-B14F-4D97-AF65-F5344CB8AC3E}">
        <p14:creationId xmlns:p14="http://schemas.microsoft.com/office/powerpoint/2010/main" val="100933792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5" descr="chart of emergency room department mdma molly ecstasy mentions over tim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a:xfrm>
            <a:off x="596821" y="579863"/>
            <a:ext cx="8159792" cy="5628075"/>
          </a:xfrm>
          <a:prstGeom prst="rect">
            <a:avLst/>
          </a:prstGeom>
          <a:ln>
            <a:noFill/>
          </a:ln>
          <a:effectLst>
            <a:softEdge rad="112500"/>
          </a:effectLst>
        </p:spPr>
      </p:pic>
      <p:sp>
        <p:nvSpPr>
          <p:cNvPr id="2" name="TextBox 1"/>
          <p:cNvSpPr txBox="1"/>
          <p:nvPr/>
        </p:nvSpPr>
        <p:spPr>
          <a:xfrm>
            <a:off x="396240" y="6410960"/>
            <a:ext cx="7711440" cy="369332"/>
          </a:xfrm>
          <a:prstGeom prst="rect">
            <a:avLst/>
          </a:prstGeom>
          <a:noFill/>
        </p:spPr>
        <p:txBody>
          <a:bodyPr wrap="square" rtlCol="0">
            <a:spAutoFit/>
          </a:bodyPr>
          <a:lstStyle/>
          <a:p>
            <a:r>
              <a:rPr lang="en-US" sz="900"/>
              <a:t>References:</a:t>
            </a:r>
          </a:p>
          <a:p>
            <a:r>
              <a:rPr lang="en-US" sz="900"/>
              <a:t>https://www.samhsa.gov/data/emergency-department-data-dawn/reports?tab=26</a:t>
            </a:r>
          </a:p>
        </p:txBody>
      </p:sp>
    </p:spTree>
    <p:extLst>
      <p:ext uri="{BB962C8B-B14F-4D97-AF65-F5344CB8AC3E}">
        <p14:creationId xmlns:p14="http://schemas.microsoft.com/office/powerpoint/2010/main" val="388653179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1047749"/>
            <a:ext cx="4686300" cy="4524703"/>
          </a:xfrm>
          <a:prstGeom prst="rect">
            <a:avLst/>
          </a:prstGeom>
        </p:spPr>
      </p:pic>
      <p:sp>
        <p:nvSpPr>
          <p:cNvPr id="7" name="Rectangle 6"/>
          <p:cNvSpPr/>
          <p:nvPr/>
        </p:nvSpPr>
        <p:spPr>
          <a:xfrm>
            <a:off x="1080858" y="2848435"/>
            <a:ext cx="2731838" cy="923330"/>
          </a:xfrm>
          <a:prstGeom prst="rect">
            <a:avLst/>
          </a:prstGeom>
          <a:noFill/>
        </p:spPr>
        <p:txBody>
          <a:bodyPr wrap="none" lIns="91440" tIns="45720" rIns="91440" bIns="45720">
            <a:spAutoFit/>
          </a:bodyPr>
          <a:lstStyle/>
          <a:p>
            <a:pPr algn="ctr"/>
            <a:r>
              <a:rPr lang="en-US" sz="5400" b="1" err="1">
                <a:ln w="9525">
                  <a:solidFill>
                    <a:schemeClr val="bg1"/>
                  </a:solidFill>
                  <a:prstDash val="solid"/>
                </a:ln>
                <a:solidFill>
                  <a:schemeClr val="bg1"/>
                </a:solidFill>
                <a:effectLst>
                  <a:outerShdw blurRad="12700" dist="38100" dir="2700000" algn="tl" rotWithShape="0">
                    <a:schemeClr val="bg1">
                      <a:lumMod val="50000"/>
                    </a:schemeClr>
                  </a:outerShdw>
                </a:effectLst>
              </a:rPr>
              <a:t>Opioides</a:t>
            </a:r>
            <a:endParaRPr lang="en-US" sz="5400" b="1">
              <a:ln w="9525">
                <a:solidFill>
                  <a:schemeClr val="bg1"/>
                </a:solidFill>
                <a:prstDash val="solid"/>
              </a:ln>
              <a:solidFill>
                <a:schemeClr val="bg1"/>
              </a:solidFill>
              <a:effectLst>
                <a:outerShdw blurRad="12700" dist="38100" dir="2700000" algn="tl" rotWithShape="0">
                  <a:schemeClr val="bg1">
                    <a:lumMod val="50000"/>
                  </a:schemeClr>
                </a:outerShdw>
              </a:effectLst>
            </a:endParaRPr>
          </a:p>
        </p:txBody>
      </p:sp>
    </p:spTree>
    <p:extLst>
      <p:ext uri="{BB962C8B-B14F-4D97-AF65-F5344CB8AC3E}">
        <p14:creationId xmlns:p14="http://schemas.microsoft.com/office/powerpoint/2010/main" val="58459703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 name="Group 191"/>
          <p:cNvGrpSpPr>
            <a:grpSpLocks noChangeAspect="1"/>
          </p:cNvGrpSpPr>
          <p:nvPr/>
        </p:nvGrpSpPr>
        <p:grpSpPr bwMode="auto">
          <a:xfrm>
            <a:off x="1622" y="1782717"/>
            <a:ext cx="9168828" cy="838978"/>
            <a:chOff x="1392" y="1936"/>
            <a:chExt cx="4896" cy="448"/>
          </a:xfrm>
        </p:grpSpPr>
        <p:sp>
          <p:nvSpPr>
            <p:cNvPr id="193" name="Rectangle 192"/>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Rectangle 193"/>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Rectangle 194"/>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Rectangle 195"/>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Rectangle 196"/>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Rectangle 197"/>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Rectangle 198"/>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Rectangle 199"/>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Rectangle 230"/>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1" name="Group 200"/>
          <p:cNvGrpSpPr>
            <a:grpSpLocks noChangeAspect="1"/>
          </p:cNvGrpSpPr>
          <p:nvPr/>
        </p:nvGrpSpPr>
        <p:grpSpPr bwMode="auto">
          <a:xfrm>
            <a:off x="-12266" y="3029068"/>
            <a:ext cx="9168828" cy="838978"/>
            <a:chOff x="1392" y="1936"/>
            <a:chExt cx="4896" cy="448"/>
          </a:xfrm>
        </p:grpSpPr>
        <p:sp>
          <p:nvSpPr>
            <p:cNvPr id="202" name="Rectangle 20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Rectangle 20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Rectangle 20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Rectangle 20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Rectangle 20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Rectangle 20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Rectangle 20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Rectangle 20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Rectangle 20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11" name="Group 210"/>
          <p:cNvGrpSpPr>
            <a:grpSpLocks noChangeAspect="1"/>
          </p:cNvGrpSpPr>
          <p:nvPr/>
        </p:nvGrpSpPr>
        <p:grpSpPr bwMode="auto">
          <a:xfrm>
            <a:off x="1622" y="4300656"/>
            <a:ext cx="9168828" cy="838978"/>
            <a:chOff x="1392" y="1936"/>
            <a:chExt cx="4896" cy="448"/>
          </a:xfrm>
        </p:grpSpPr>
        <p:sp>
          <p:nvSpPr>
            <p:cNvPr id="212" name="Rectangle 21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 name="Rectangle 21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Rectangle 21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Rectangle 21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Rectangle 21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Rectangle 21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Rectangle 21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Rectangle 21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Rectangle 21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21" name="Group 220"/>
          <p:cNvGrpSpPr>
            <a:grpSpLocks noChangeAspect="1"/>
          </p:cNvGrpSpPr>
          <p:nvPr/>
        </p:nvGrpSpPr>
        <p:grpSpPr bwMode="auto">
          <a:xfrm>
            <a:off x="2713" y="5572243"/>
            <a:ext cx="9168828" cy="838978"/>
            <a:chOff x="1392" y="1936"/>
            <a:chExt cx="4896" cy="448"/>
          </a:xfrm>
        </p:grpSpPr>
        <p:sp>
          <p:nvSpPr>
            <p:cNvPr id="222" name="Rectangle 221"/>
            <p:cNvSpPr>
              <a:spLocks noChangeArrowheads="1"/>
            </p:cNvSpPr>
            <p:nvPr/>
          </p:nvSpPr>
          <p:spPr bwMode="auto">
            <a:xfrm>
              <a:off x="1392" y="1936"/>
              <a:ext cx="4896" cy="448"/>
            </a:xfrm>
            <a:prstGeom prst="rect">
              <a:avLst/>
            </a:prstGeom>
            <a:solidFill>
              <a:srgbClr val="58595B">
                <a:alpha val="2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 name="Rectangle 222"/>
            <p:cNvSpPr>
              <a:spLocks noChangeArrowheads="1"/>
            </p:cNvSpPr>
            <p:nvPr/>
          </p:nvSpPr>
          <p:spPr bwMode="auto">
            <a:xfrm>
              <a:off x="163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Rectangle 223"/>
            <p:cNvSpPr>
              <a:spLocks noChangeArrowheads="1"/>
            </p:cNvSpPr>
            <p:nvPr/>
          </p:nvSpPr>
          <p:spPr bwMode="auto">
            <a:xfrm>
              <a:off x="2424"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Rectangle 224"/>
            <p:cNvSpPr>
              <a:spLocks noChangeArrowheads="1"/>
            </p:cNvSpPr>
            <p:nvPr/>
          </p:nvSpPr>
          <p:spPr bwMode="auto">
            <a:xfrm>
              <a:off x="3212"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Rectangle 225"/>
            <p:cNvSpPr>
              <a:spLocks noChangeArrowheads="1"/>
            </p:cNvSpPr>
            <p:nvPr/>
          </p:nvSpPr>
          <p:spPr bwMode="auto">
            <a:xfrm>
              <a:off x="4000"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Rectangle 226"/>
            <p:cNvSpPr>
              <a:spLocks noChangeArrowheads="1"/>
            </p:cNvSpPr>
            <p:nvPr/>
          </p:nvSpPr>
          <p:spPr bwMode="auto">
            <a:xfrm>
              <a:off x="4788"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Rectangle 227"/>
            <p:cNvSpPr>
              <a:spLocks noChangeArrowheads="1"/>
            </p:cNvSpPr>
            <p:nvPr/>
          </p:nvSpPr>
          <p:spPr bwMode="auto">
            <a:xfrm>
              <a:off x="5576" y="2148"/>
              <a:ext cx="468"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 name="Rectangle 228"/>
            <p:cNvSpPr>
              <a:spLocks noChangeArrowheads="1"/>
            </p:cNvSpPr>
            <p:nvPr/>
          </p:nvSpPr>
          <p:spPr bwMode="auto">
            <a:xfrm>
              <a:off x="1392" y="1962"/>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 name="Rectangle 229"/>
            <p:cNvSpPr>
              <a:spLocks noChangeArrowheads="1"/>
            </p:cNvSpPr>
            <p:nvPr/>
          </p:nvSpPr>
          <p:spPr bwMode="auto">
            <a:xfrm>
              <a:off x="1392" y="2334"/>
              <a:ext cx="4896" cy="24"/>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5" name="Group 14"/>
          <p:cNvGrpSpPr>
            <a:grpSpLocks noChangeAspect="1"/>
          </p:cNvGrpSpPr>
          <p:nvPr/>
        </p:nvGrpSpPr>
        <p:grpSpPr bwMode="auto">
          <a:xfrm flipH="1">
            <a:off x="6741737" y="2813785"/>
            <a:ext cx="1742397" cy="925754"/>
            <a:chOff x="2291" y="1337"/>
            <a:chExt cx="3098" cy="1646"/>
          </a:xfrm>
        </p:grpSpPr>
        <p:sp>
          <p:nvSpPr>
            <p:cNvPr id="16"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7" name="Group 146"/>
          <p:cNvGrpSpPr>
            <a:grpSpLocks noChangeAspect="1"/>
          </p:cNvGrpSpPr>
          <p:nvPr/>
        </p:nvGrpSpPr>
        <p:grpSpPr bwMode="auto">
          <a:xfrm flipH="1">
            <a:off x="1068302" y="5376232"/>
            <a:ext cx="1742397" cy="925754"/>
            <a:chOff x="2291" y="1337"/>
            <a:chExt cx="3098" cy="1646"/>
          </a:xfrm>
        </p:grpSpPr>
        <p:sp>
          <p:nvSpPr>
            <p:cNvPr id="148"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52" name="Group 251"/>
          <p:cNvGrpSpPr/>
          <p:nvPr/>
        </p:nvGrpSpPr>
        <p:grpSpPr>
          <a:xfrm>
            <a:off x="1006653" y="3294082"/>
            <a:ext cx="1904431" cy="1904430"/>
            <a:chOff x="1313134" y="2410209"/>
            <a:chExt cx="2539241" cy="2539240"/>
          </a:xfrm>
        </p:grpSpPr>
        <p:grpSp>
          <p:nvGrpSpPr>
            <p:cNvPr id="242" name="Group 241"/>
            <p:cNvGrpSpPr/>
            <p:nvPr/>
          </p:nvGrpSpPr>
          <p:grpSpPr>
            <a:xfrm>
              <a:off x="1313134" y="2410209"/>
              <a:ext cx="2539241" cy="2539240"/>
              <a:chOff x="6720947" y="5652029"/>
              <a:chExt cx="520700" cy="520700"/>
            </a:xfrm>
          </p:grpSpPr>
          <p:sp>
            <p:nvSpPr>
              <p:cNvPr id="244"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1" name="TextBox 250"/>
            <p:cNvSpPr txBox="1"/>
            <p:nvPr/>
          </p:nvSpPr>
          <p:spPr>
            <a:xfrm>
              <a:off x="1646026" y="3341274"/>
              <a:ext cx="1891722" cy="533480"/>
            </a:xfrm>
            <a:prstGeom prst="rect">
              <a:avLst/>
            </a:prstGeom>
            <a:noFill/>
          </p:spPr>
          <p:txBody>
            <a:bodyPr wrap="square" rtlCol="0">
              <a:spAutoFit/>
            </a:bodyPr>
            <a:lstStyle/>
            <a:p>
              <a:pPr algn="ctr"/>
              <a:r>
                <a:rPr lang="en-US" sz="2000" b="1" err="1">
                  <a:solidFill>
                    <a:schemeClr val="bg1">
                      <a:lumMod val="95000"/>
                    </a:schemeClr>
                  </a:solidFill>
                </a:rPr>
                <a:t>Polvos</a:t>
              </a:r>
              <a:endParaRPr lang="en-US" sz="2000">
                <a:solidFill>
                  <a:schemeClr val="bg1">
                    <a:lumMod val="95000"/>
                  </a:schemeClr>
                </a:solidFill>
              </a:endParaRPr>
            </a:p>
          </p:txBody>
        </p:sp>
      </p:grpSp>
      <p:grpSp>
        <p:nvGrpSpPr>
          <p:cNvPr id="253" name="Group 252"/>
          <p:cNvGrpSpPr/>
          <p:nvPr/>
        </p:nvGrpSpPr>
        <p:grpSpPr>
          <a:xfrm>
            <a:off x="3164648" y="2050999"/>
            <a:ext cx="1904431" cy="1904430"/>
            <a:chOff x="1313134" y="2410209"/>
            <a:chExt cx="2539241" cy="2539240"/>
          </a:xfrm>
        </p:grpSpPr>
        <p:grpSp>
          <p:nvGrpSpPr>
            <p:cNvPr id="254" name="Group 253"/>
            <p:cNvGrpSpPr/>
            <p:nvPr/>
          </p:nvGrpSpPr>
          <p:grpSpPr>
            <a:xfrm>
              <a:off x="1313134" y="2410209"/>
              <a:ext cx="2539241" cy="2539240"/>
              <a:chOff x="6720947" y="5652029"/>
              <a:chExt cx="520700" cy="520700"/>
            </a:xfrm>
          </p:grpSpPr>
          <p:sp>
            <p:nvSpPr>
              <p:cNvPr id="256"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55" name="TextBox 254"/>
            <p:cNvSpPr txBox="1"/>
            <p:nvPr/>
          </p:nvSpPr>
          <p:spPr>
            <a:xfrm>
              <a:off x="1615733" y="3484693"/>
              <a:ext cx="1891722" cy="533480"/>
            </a:xfrm>
            <a:prstGeom prst="rect">
              <a:avLst/>
            </a:prstGeom>
            <a:noFill/>
          </p:spPr>
          <p:txBody>
            <a:bodyPr wrap="square" rtlCol="0">
              <a:spAutoFit/>
            </a:bodyPr>
            <a:lstStyle/>
            <a:p>
              <a:pPr algn="ctr"/>
              <a:r>
                <a:rPr lang="en-US" sz="2000" b="1" err="1">
                  <a:solidFill>
                    <a:schemeClr val="bg1">
                      <a:lumMod val="95000"/>
                    </a:schemeClr>
                  </a:solidFill>
                </a:rPr>
                <a:t>Píldoras</a:t>
              </a:r>
              <a:endParaRPr lang="en-US" sz="1350">
                <a:solidFill>
                  <a:schemeClr val="bg1">
                    <a:lumMod val="95000"/>
                  </a:schemeClr>
                </a:solidFill>
              </a:endParaRPr>
            </a:p>
          </p:txBody>
        </p:sp>
      </p:grpSp>
      <p:grpSp>
        <p:nvGrpSpPr>
          <p:cNvPr id="258" name="Group 257"/>
          <p:cNvGrpSpPr/>
          <p:nvPr/>
        </p:nvGrpSpPr>
        <p:grpSpPr>
          <a:xfrm>
            <a:off x="6673092" y="3909745"/>
            <a:ext cx="1904431" cy="1904430"/>
            <a:chOff x="1313134" y="2410209"/>
            <a:chExt cx="2539241" cy="2539240"/>
          </a:xfrm>
        </p:grpSpPr>
        <p:grpSp>
          <p:nvGrpSpPr>
            <p:cNvPr id="259" name="Group 258"/>
            <p:cNvGrpSpPr/>
            <p:nvPr/>
          </p:nvGrpSpPr>
          <p:grpSpPr>
            <a:xfrm>
              <a:off x="1313134" y="2410209"/>
              <a:ext cx="2539241" cy="2539240"/>
              <a:chOff x="6720947" y="5652029"/>
              <a:chExt cx="520700" cy="520700"/>
            </a:xfrm>
          </p:grpSpPr>
          <p:sp>
            <p:nvSpPr>
              <p:cNvPr id="261"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60" name="TextBox 259"/>
            <p:cNvSpPr txBox="1"/>
            <p:nvPr/>
          </p:nvSpPr>
          <p:spPr>
            <a:xfrm>
              <a:off x="1630133" y="3505340"/>
              <a:ext cx="1891722" cy="533480"/>
            </a:xfrm>
            <a:prstGeom prst="rect">
              <a:avLst/>
            </a:prstGeom>
            <a:noFill/>
          </p:spPr>
          <p:txBody>
            <a:bodyPr wrap="square" rtlCol="0">
              <a:spAutoFit/>
            </a:bodyPr>
            <a:lstStyle/>
            <a:p>
              <a:pPr algn="ctr"/>
              <a:r>
                <a:rPr lang="en-US" sz="2000" b="1" err="1">
                  <a:solidFill>
                    <a:schemeClr val="bg1">
                      <a:lumMod val="95000"/>
                    </a:schemeClr>
                  </a:solidFill>
                </a:rPr>
                <a:t>Tabletas</a:t>
              </a:r>
              <a:endParaRPr lang="en-US" sz="1350">
                <a:solidFill>
                  <a:schemeClr val="bg1">
                    <a:lumMod val="95000"/>
                  </a:schemeClr>
                </a:solidFill>
              </a:endParaRPr>
            </a:p>
          </p:txBody>
        </p:sp>
      </p:grpSp>
      <p:sp>
        <p:nvSpPr>
          <p:cNvPr id="191" name="Rectangle 19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4000" b="1" err="1"/>
              <a:t>Formas</a:t>
            </a:r>
            <a:r>
              <a:rPr lang="en-US" sz="4000" b="1"/>
              <a:t> del MDMA</a:t>
            </a:r>
          </a:p>
        </p:txBody>
      </p:sp>
      <p:grpSp>
        <p:nvGrpSpPr>
          <p:cNvPr id="232" name="Group 231"/>
          <p:cNvGrpSpPr>
            <a:grpSpLocks noChangeAspect="1"/>
          </p:cNvGrpSpPr>
          <p:nvPr/>
        </p:nvGrpSpPr>
        <p:grpSpPr bwMode="auto">
          <a:xfrm flipH="1">
            <a:off x="5117790" y="1615236"/>
            <a:ext cx="1742397" cy="925754"/>
            <a:chOff x="2291" y="1337"/>
            <a:chExt cx="3098" cy="1646"/>
          </a:xfrm>
        </p:grpSpPr>
        <p:sp>
          <p:nvSpPr>
            <p:cNvPr id="233" name="AutoShape 3"/>
            <p:cNvSpPr>
              <a:spLocks noChangeAspect="1" noChangeArrowheads="1" noTextEdit="1"/>
            </p:cNvSpPr>
            <p:nvPr/>
          </p:nvSpPr>
          <p:spPr bwMode="auto">
            <a:xfrm>
              <a:off x="2291" y="1337"/>
              <a:ext cx="3098" cy="1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5"/>
            <p:cNvSpPr>
              <a:spLocks/>
            </p:cNvSpPr>
            <p:nvPr/>
          </p:nvSpPr>
          <p:spPr bwMode="auto">
            <a:xfrm>
              <a:off x="2333" y="1401"/>
              <a:ext cx="3056" cy="1582"/>
            </a:xfrm>
            <a:custGeom>
              <a:avLst/>
              <a:gdLst>
                <a:gd name="T0" fmla="*/ 620 w 3056"/>
                <a:gd name="T1" fmla="*/ 2 h 1582"/>
                <a:gd name="T2" fmla="*/ 522 w 3056"/>
                <a:gd name="T3" fmla="*/ 24 h 1582"/>
                <a:gd name="T4" fmla="*/ 434 w 3056"/>
                <a:gd name="T5" fmla="*/ 74 h 1582"/>
                <a:gd name="T6" fmla="*/ 366 w 3056"/>
                <a:gd name="T7" fmla="*/ 146 h 1582"/>
                <a:gd name="T8" fmla="*/ 328 w 3056"/>
                <a:gd name="T9" fmla="*/ 212 h 1582"/>
                <a:gd name="T10" fmla="*/ 304 w 3056"/>
                <a:gd name="T11" fmla="*/ 290 h 1582"/>
                <a:gd name="T12" fmla="*/ 300 w 3056"/>
                <a:gd name="T13" fmla="*/ 364 h 1582"/>
                <a:gd name="T14" fmla="*/ 300 w 3056"/>
                <a:gd name="T15" fmla="*/ 438 h 1582"/>
                <a:gd name="T16" fmla="*/ 232 w 3056"/>
                <a:gd name="T17" fmla="*/ 460 h 1582"/>
                <a:gd name="T18" fmla="*/ 152 w 3056"/>
                <a:gd name="T19" fmla="*/ 508 h 1582"/>
                <a:gd name="T20" fmla="*/ 88 w 3056"/>
                <a:gd name="T21" fmla="*/ 574 h 1582"/>
                <a:gd name="T22" fmla="*/ 44 w 3056"/>
                <a:gd name="T23" fmla="*/ 656 h 1582"/>
                <a:gd name="T24" fmla="*/ 34 w 3056"/>
                <a:gd name="T25" fmla="*/ 678 h 1582"/>
                <a:gd name="T26" fmla="*/ 20 w 3056"/>
                <a:gd name="T27" fmla="*/ 782 h 1582"/>
                <a:gd name="T28" fmla="*/ 4 w 3056"/>
                <a:gd name="T29" fmla="*/ 1002 h 1582"/>
                <a:gd name="T30" fmla="*/ 0 w 3056"/>
                <a:gd name="T31" fmla="*/ 1108 h 1582"/>
                <a:gd name="T32" fmla="*/ 32 w 3056"/>
                <a:gd name="T33" fmla="*/ 1210 h 1582"/>
                <a:gd name="T34" fmla="*/ 112 w 3056"/>
                <a:gd name="T35" fmla="*/ 1278 h 1582"/>
                <a:gd name="T36" fmla="*/ 148 w 3056"/>
                <a:gd name="T37" fmla="*/ 1372 h 1582"/>
                <a:gd name="T38" fmla="*/ 226 w 3056"/>
                <a:gd name="T39" fmla="*/ 1474 h 1582"/>
                <a:gd name="T40" fmla="*/ 334 w 3056"/>
                <a:gd name="T41" fmla="*/ 1548 h 1582"/>
                <a:gd name="T42" fmla="*/ 464 w 3056"/>
                <a:gd name="T43" fmla="*/ 1582 h 1582"/>
                <a:gd name="T44" fmla="*/ 556 w 3056"/>
                <a:gd name="T45" fmla="*/ 1578 h 1582"/>
                <a:gd name="T46" fmla="*/ 666 w 3056"/>
                <a:gd name="T47" fmla="*/ 1544 h 1582"/>
                <a:gd name="T48" fmla="*/ 762 w 3056"/>
                <a:gd name="T49" fmla="*/ 1482 h 1582"/>
                <a:gd name="T50" fmla="*/ 836 w 3056"/>
                <a:gd name="T51" fmla="*/ 1394 h 1582"/>
                <a:gd name="T52" fmla="*/ 1648 w 3056"/>
                <a:gd name="T53" fmla="*/ 1342 h 1582"/>
                <a:gd name="T54" fmla="*/ 1708 w 3056"/>
                <a:gd name="T55" fmla="*/ 1440 h 1582"/>
                <a:gd name="T56" fmla="*/ 1794 w 3056"/>
                <a:gd name="T57" fmla="*/ 1516 h 1582"/>
                <a:gd name="T58" fmla="*/ 1896 w 3056"/>
                <a:gd name="T59" fmla="*/ 1566 h 1582"/>
                <a:gd name="T60" fmla="*/ 2012 w 3056"/>
                <a:gd name="T61" fmla="*/ 1582 h 1582"/>
                <a:gd name="T62" fmla="*/ 2098 w 3056"/>
                <a:gd name="T63" fmla="*/ 1572 h 1582"/>
                <a:gd name="T64" fmla="*/ 2206 w 3056"/>
                <a:gd name="T65" fmla="*/ 1532 h 1582"/>
                <a:gd name="T66" fmla="*/ 2296 w 3056"/>
                <a:gd name="T67" fmla="*/ 1462 h 1582"/>
                <a:gd name="T68" fmla="*/ 2362 w 3056"/>
                <a:gd name="T69" fmla="*/ 1368 h 1582"/>
                <a:gd name="T70" fmla="*/ 2704 w 3056"/>
                <a:gd name="T71" fmla="*/ 1342 h 1582"/>
                <a:gd name="T72" fmla="*/ 2796 w 3056"/>
                <a:gd name="T73" fmla="*/ 1322 h 1582"/>
                <a:gd name="T74" fmla="*/ 2872 w 3056"/>
                <a:gd name="T75" fmla="*/ 1292 h 1582"/>
                <a:gd name="T76" fmla="*/ 2926 w 3056"/>
                <a:gd name="T77" fmla="*/ 1284 h 1582"/>
                <a:gd name="T78" fmla="*/ 2988 w 3056"/>
                <a:gd name="T79" fmla="*/ 1250 h 1582"/>
                <a:gd name="T80" fmla="*/ 3034 w 3056"/>
                <a:gd name="T81" fmla="*/ 1196 h 1582"/>
                <a:gd name="T82" fmla="*/ 3054 w 3056"/>
                <a:gd name="T83" fmla="*/ 1126 h 1582"/>
                <a:gd name="T84" fmla="*/ 3054 w 3056"/>
                <a:gd name="T85" fmla="*/ 1016 h 1582"/>
                <a:gd name="T86" fmla="*/ 3024 w 3056"/>
                <a:gd name="T87" fmla="*/ 346 h 1582"/>
                <a:gd name="T88" fmla="*/ 3010 w 3056"/>
                <a:gd name="T89" fmla="*/ 244 h 1582"/>
                <a:gd name="T90" fmla="*/ 2946 w 3056"/>
                <a:gd name="T91" fmla="*/ 126 h 1582"/>
                <a:gd name="T92" fmla="*/ 2844 w 3056"/>
                <a:gd name="T93" fmla="*/ 42 h 1582"/>
                <a:gd name="T94" fmla="*/ 2716 w 3056"/>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6" h="1582">
                  <a:moveTo>
                    <a:pt x="2680" y="0"/>
                  </a:moveTo>
                  <a:lnTo>
                    <a:pt x="646" y="0"/>
                  </a:lnTo>
                  <a:lnTo>
                    <a:pt x="646" y="0"/>
                  </a:lnTo>
                  <a:lnTo>
                    <a:pt x="620" y="2"/>
                  </a:lnTo>
                  <a:lnTo>
                    <a:pt x="594" y="4"/>
                  </a:lnTo>
                  <a:lnTo>
                    <a:pt x="570" y="10"/>
                  </a:lnTo>
                  <a:lnTo>
                    <a:pt x="544" y="16"/>
                  </a:lnTo>
                  <a:lnTo>
                    <a:pt x="522" y="24"/>
                  </a:lnTo>
                  <a:lnTo>
                    <a:pt x="498" y="34"/>
                  </a:lnTo>
                  <a:lnTo>
                    <a:pt x="476" y="46"/>
                  </a:lnTo>
                  <a:lnTo>
                    <a:pt x="454" y="58"/>
                  </a:lnTo>
                  <a:lnTo>
                    <a:pt x="434" y="74"/>
                  </a:lnTo>
                  <a:lnTo>
                    <a:pt x="416" y="90"/>
                  </a:lnTo>
                  <a:lnTo>
                    <a:pt x="398" y="106"/>
                  </a:lnTo>
                  <a:lnTo>
                    <a:pt x="380" y="126"/>
                  </a:lnTo>
                  <a:lnTo>
                    <a:pt x="366" y="146"/>
                  </a:lnTo>
                  <a:lnTo>
                    <a:pt x="352" y="166"/>
                  </a:lnTo>
                  <a:lnTo>
                    <a:pt x="340" y="190"/>
                  </a:lnTo>
                  <a:lnTo>
                    <a:pt x="328" y="212"/>
                  </a:lnTo>
                  <a:lnTo>
                    <a:pt x="328" y="212"/>
                  </a:lnTo>
                  <a:lnTo>
                    <a:pt x="320" y="232"/>
                  </a:lnTo>
                  <a:lnTo>
                    <a:pt x="312" y="252"/>
                  </a:lnTo>
                  <a:lnTo>
                    <a:pt x="308" y="270"/>
                  </a:lnTo>
                  <a:lnTo>
                    <a:pt x="304" y="290"/>
                  </a:lnTo>
                  <a:lnTo>
                    <a:pt x="302" y="328"/>
                  </a:lnTo>
                  <a:lnTo>
                    <a:pt x="300" y="362"/>
                  </a:lnTo>
                  <a:lnTo>
                    <a:pt x="300" y="364"/>
                  </a:lnTo>
                  <a:lnTo>
                    <a:pt x="300" y="364"/>
                  </a:lnTo>
                  <a:lnTo>
                    <a:pt x="300" y="396"/>
                  </a:lnTo>
                  <a:lnTo>
                    <a:pt x="300" y="396"/>
                  </a:lnTo>
                  <a:lnTo>
                    <a:pt x="300" y="406"/>
                  </a:lnTo>
                  <a:lnTo>
                    <a:pt x="300" y="438"/>
                  </a:lnTo>
                  <a:lnTo>
                    <a:pt x="300" y="438"/>
                  </a:lnTo>
                  <a:lnTo>
                    <a:pt x="276" y="444"/>
                  </a:lnTo>
                  <a:lnTo>
                    <a:pt x="254" y="452"/>
                  </a:lnTo>
                  <a:lnTo>
                    <a:pt x="232" y="460"/>
                  </a:lnTo>
                  <a:lnTo>
                    <a:pt x="210" y="470"/>
                  </a:lnTo>
                  <a:lnTo>
                    <a:pt x="190" y="482"/>
                  </a:lnTo>
                  <a:lnTo>
                    <a:pt x="172" y="494"/>
                  </a:lnTo>
                  <a:lnTo>
                    <a:pt x="152" y="508"/>
                  </a:lnTo>
                  <a:lnTo>
                    <a:pt x="134" y="524"/>
                  </a:lnTo>
                  <a:lnTo>
                    <a:pt x="118" y="540"/>
                  </a:lnTo>
                  <a:lnTo>
                    <a:pt x="102" y="556"/>
                  </a:lnTo>
                  <a:lnTo>
                    <a:pt x="88" y="574"/>
                  </a:lnTo>
                  <a:lnTo>
                    <a:pt x="76" y="594"/>
                  </a:lnTo>
                  <a:lnTo>
                    <a:pt x="64" y="614"/>
                  </a:lnTo>
                  <a:lnTo>
                    <a:pt x="52" y="634"/>
                  </a:lnTo>
                  <a:lnTo>
                    <a:pt x="44" y="656"/>
                  </a:lnTo>
                  <a:lnTo>
                    <a:pt x="36" y="678"/>
                  </a:lnTo>
                  <a:lnTo>
                    <a:pt x="36" y="678"/>
                  </a:lnTo>
                  <a:lnTo>
                    <a:pt x="34" y="678"/>
                  </a:lnTo>
                  <a:lnTo>
                    <a:pt x="34" y="678"/>
                  </a:lnTo>
                  <a:lnTo>
                    <a:pt x="28" y="704"/>
                  </a:lnTo>
                  <a:lnTo>
                    <a:pt x="24" y="730"/>
                  </a:lnTo>
                  <a:lnTo>
                    <a:pt x="20" y="756"/>
                  </a:lnTo>
                  <a:lnTo>
                    <a:pt x="20" y="782"/>
                  </a:lnTo>
                  <a:lnTo>
                    <a:pt x="20" y="962"/>
                  </a:lnTo>
                  <a:lnTo>
                    <a:pt x="20" y="962"/>
                  </a:lnTo>
                  <a:lnTo>
                    <a:pt x="10" y="982"/>
                  </a:lnTo>
                  <a:lnTo>
                    <a:pt x="4" y="1002"/>
                  </a:lnTo>
                  <a:lnTo>
                    <a:pt x="2" y="1022"/>
                  </a:lnTo>
                  <a:lnTo>
                    <a:pt x="0" y="1044"/>
                  </a:lnTo>
                  <a:lnTo>
                    <a:pt x="0" y="1108"/>
                  </a:lnTo>
                  <a:lnTo>
                    <a:pt x="0" y="1108"/>
                  </a:lnTo>
                  <a:lnTo>
                    <a:pt x="2" y="1136"/>
                  </a:lnTo>
                  <a:lnTo>
                    <a:pt x="8" y="1162"/>
                  </a:lnTo>
                  <a:lnTo>
                    <a:pt x="18" y="1186"/>
                  </a:lnTo>
                  <a:lnTo>
                    <a:pt x="32" y="1210"/>
                  </a:lnTo>
                  <a:lnTo>
                    <a:pt x="48" y="1230"/>
                  </a:lnTo>
                  <a:lnTo>
                    <a:pt x="66" y="1250"/>
                  </a:lnTo>
                  <a:lnTo>
                    <a:pt x="88" y="1264"/>
                  </a:lnTo>
                  <a:lnTo>
                    <a:pt x="112" y="1278"/>
                  </a:lnTo>
                  <a:lnTo>
                    <a:pt x="112" y="1278"/>
                  </a:lnTo>
                  <a:lnTo>
                    <a:pt x="122" y="1310"/>
                  </a:lnTo>
                  <a:lnTo>
                    <a:pt x="134" y="1342"/>
                  </a:lnTo>
                  <a:lnTo>
                    <a:pt x="148" y="1372"/>
                  </a:lnTo>
                  <a:lnTo>
                    <a:pt x="164" y="1400"/>
                  </a:lnTo>
                  <a:lnTo>
                    <a:pt x="182" y="1426"/>
                  </a:lnTo>
                  <a:lnTo>
                    <a:pt x="204" y="1452"/>
                  </a:lnTo>
                  <a:lnTo>
                    <a:pt x="226" y="1474"/>
                  </a:lnTo>
                  <a:lnTo>
                    <a:pt x="252" y="1496"/>
                  </a:lnTo>
                  <a:lnTo>
                    <a:pt x="278" y="1516"/>
                  </a:lnTo>
                  <a:lnTo>
                    <a:pt x="306" y="1532"/>
                  </a:lnTo>
                  <a:lnTo>
                    <a:pt x="334" y="1548"/>
                  </a:lnTo>
                  <a:lnTo>
                    <a:pt x="366" y="1560"/>
                  </a:lnTo>
                  <a:lnTo>
                    <a:pt x="398" y="1570"/>
                  </a:lnTo>
                  <a:lnTo>
                    <a:pt x="430" y="1576"/>
                  </a:lnTo>
                  <a:lnTo>
                    <a:pt x="464" y="1582"/>
                  </a:lnTo>
                  <a:lnTo>
                    <a:pt x="498" y="1582"/>
                  </a:lnTo>
                  <a:lnTo>
                    <a:pt x="498" y="1582"/>
                  </a:lnTo>
                  <a:lnTo>
                    <a:pt x="528" y="1582"/>
                  </a:lnTo>
                  <a:lnTo>
                    <a:pt x="556" y="1578"/>
                  </a:lnTo>
                  <a:lnTo>
                    <a:pt x="586" y="1572"/>
                  </a:lnTo>
                  <a:lnTo>
                    <a:pt x="614" y="1566"/>
                  </a:lnTo>
                  <a:lnTo>
                    <a:pt x="640" y="1556"/>
                  </a:lnTo>
                  <a:lnTo>
                    <a:pt x="666" y="1544"/>
                  </a:lnTo>
                  <a:lnTo>
                    <a:pt x="692" y="1532"/>
                  </a:lnTo>
                  <a:lnTo>
                    <a:pt x="716" y="1516"/>
                  </a:lnTo>
                  <a:lnTo>
                    <a:pt x="740" y="1500"/>
                  </a:lnTo>
                  <a:lnTo>
                    <a:pt x="762" y="1482"/>
                  </a:lnTo>
                  <a:lnTo>
                    <a:pt x="782" y="1462"/>
                  </a:lnTo>
                  <a:lnTo>
                    <a:pt x="802" y="1440"/>
                  </a:lnTo>
                  <a:lnTo>
                    <a:pt x="820" y="1418"/>
                  </a:lnTo>
                  <a:lnTo>
                    <a:pt x="836" y="1394"/>
                  </a:lnTo>
                  <a:lnTo>
                    <a:pt x="850" y="1368"/>
                  </a:lnTo>
                  <a:lnTo>
                    <a:pt x="862" y="1342"/>
                  </a:lnTo>
                  <a:lnTo>
                    <a:pt x="1648" y="1342"/>
                  </a:lnTo>
                  <a:lnTo>
                    <a:pt x="1648" y="1342"/>
                  </a:lnTo>
                  <a:lnTo>
                    <a:pt x="1660" y="1368"/>
                  </a:lnTo>
                  <a:lnTo>
                    <a:pt x="1674" y="1394"/>
                  </a:lnTo>
                  <a:lnTo>
                    <a:pt x="1690" y="1418"/>
                  </a:lnTo>
                  <a:lnTo>
                    <a:pt x="1708" y="1440"/>
                  </a:lnTo>
                  <a:lnTo>
                    <a:pt x="1728" y="1462"/>
                  </a:lnTo>
                  <a:lnTo>
                    <a:pt x="1748" y="1482"/>
                  </a:lnTo>
                  <a:lnTo>
                    <a:pt x="1770" y="1500"/>
                  </a:lnTo>
                  <a:lnTo>
                    <a:pt x="1794" y="1516"/>
                  </a:lnTo>
                  <a:lnTo>
                    <a:pt x="1818" y="1532"/>
                  </a:lnTo>
                  <a:lnTo>
                    <a:pt x="1842" y="1544"/>
                  </a:lnTo>
                  <a:lnTo>
                    <a:pt x="1870" y="1556"/>
                  </a:lnTo>
                  <a:lnTo>
                    <a:pt x="1896" y="1566"/>
                  </a:lnTo>
                  <a:lnTo>
                    <a:pt x="1924" y="1572"/>
                  </a:lnTo>
                  <a:lnTo>
                    <a:pt x="1952" y="1578"/>
                  </a:lnTo>
                  <a:lnTo>
                    <a:pt x="1982" y="1582"/>
                  </a:lnTo>
                  <a:lnTo>
                    <a:pt x="2012" y="1582"/>
                  </a:lnTo>
                  <a:lnTo>
                    <a:pt x="2012" y="1582"/>
                  </a:lnTo>
                  <a:lnTo>
                    <a:pt x="2042" y="1582"/>
                  </a:lnTo>
                  <a:lnTo>
                    <a:pt x="2070" y="1578"/>
                  </a:lnTo>
                  <a:lnTo>
                    <a:pt x="2098" y="1572"/>
                  </a:lnTo>
                  <a:lnTo>
                    <a:pt x="2126" y="1566"/>
                  </a:lnTo>
                  <a:lnTo>
                    <a:pt x="2154" y="1556"/>
                  </a:lnTo>
                  <a:lnTo>
                    <a:pt x="2180" y="1544"/>
                  </a:lnTo>
                  <a:lnTo>
                    <a:pt x="2206" y="1532"/>
                  </a:lnTo>
                  <a:lnTo>
                    <a:pt x="2230" y="1516"/>
                  </a:lnTo>
                  <a:lnTo>
                    <a:pt x="2254" y="1500"/>
                  </a:lnTo>
                  <a:lnTo>
                    <a:pt x="2276" y="1482"/>
                  </a:lnTo>
                  <a:lnTo>
                    <a:pt x="2296" y="1462"/>
                  </a:lnTo>
                  <a:lnTo>
                    <a:pt x="2314" y="1440"/>
                  </a:lnTo>
                  <a:lnTo>
                    <a:pt x="2332" y="1418"/>
                  </a:lnTo>
                  <a:lnTo>
                    <a:pt x="2348" y="1394"/>
                  </a:lnTo>
                  <a:lnTo>
                    <a:pt x="2362" y="1368"/>
                  </a:lnTo>
                  <a:lnTo>
                    <a:pt x="2376" y="1342"/>
                  </a:lnTo>
                  <a:lnTo>
                    <a:pt x="2680" y="1342"/>
                  </a:lnTo>
                  <a:lnTo>
                    <a:pt x="2680" y="1342"/>
                  </a:lnTo>
                  <a:lnTo>
                    <a:pt x="2704" y="1342"/>
                  </a:lnTo>
                  <a:lnTo>
                    <a:pt x="2728" y="1340"/>
                  </a:lnTo>
                  <a:lnTo>
                    <a:pt x="2750" y="1336"/>
                  </a:lnTo>
                  <a:lnTo>
                    <a:pt x="2774" y="1330"/>
                  </a:lnTo>
                  <a:lnTo>
                    <a:pt x="2796" y="1322"/>
                  </a:lnTo>
                  <a:lnTo>
                    <a:pt x="2818" y="1314"/>
                  </a:lnTo>
                  <a:lnTo>
                    <a:pt x="2838" y="1304"/>
                  </a:lnTo>
                  <a:lnTo>
                    <a:pt x="2860" y="1292"/>
                  </a:lnTo>
                  <a:lnTo>
                    <a:pt x="2872" y="1292"/>
                  </a:lnTo>
                  <a:lnTo>
                    <a:pt x="2872" y="1292"/>
                  </a:lnTo>
                  <a:lnTo>
                    <a:pt x="2890" y="1290"/>
                  </a:lnTo>
                  <a:lnTo>
                    <a:pt x="2908" y="1288"/>
                  </a:lnTo>
                  <a:lnTo>
                    <a:pt x="2926" y="1284"/>
                  </a:lnTo>
                  <a:lnTo>
                    <a:pt x="2942" y="1278"/>
                  </a:lnTo>
                  <a:lnTo>
                    <a:pt x="2958" y="1270"/>
                  </a:lnTo>
                  <a:lnTo>
                    <a:pt x="2974" y="1260"/>
                  </a:lnTo>
                  <a:lnTo>
                    <a:pt x="2988" y="1250"/>
                  </a:lnTo>
                  <a:lnTo>
                    <a:pt x="3002" y="1238"/>
                  </a:lnTo>
                  <a:lnTo>
                    <a:pt x="3014" y="1224"/>
                  </a:lnTo>
                  <a:lnTo>
                    <a:pt x="3024" y="1210"/>
                  </a:lnTo>
                  <a:lnTo>
                    <a:pt x="3034" y="1196"/>
                  </a:lnTo>
                  <a:lnTo>
                    <a:pt x="3040" y="1180"/>
                  </a:lnTo>
                  <a:lnTo>
                    <a:pt x="3046" y="1162"/>
                  </a:lnTo>
                  <a:lnTo>
                    <a:pt x="3052" y="1144"/>
                  </a:lnTo>
                  <a:lnTo>
                    <a:pt x="3054" y="1126"/>
                  </a:lnTo>
                  <a:lnTo>
                    <a:pt x="3056" y="1108"/>
                  </a:lnTo>
                  <a:lnTo>
                    <a:pt x="3056" y="1044"/>
                  </a:lnTo>
                  <a:lnTo>
                    <a:pt x="3056" y="1044"/>
                  </a:lnTo>
                  <a:lnTo>
                    <a:pt x="3054" y="1016"/>
                  </a:lnTo>
                  <a:lnTo>
                    <a:pt x="3048" y="990"/>
                  </a:lnTo>
                  <a:lnTo>
                    <a:pt x="3038" y="966"/>
                  </a:lnTo>
                  <a:lnTo>
                    <a:pt x="3024" y="942"/>
                  </a:lnTo>
                  <a:lnTo>
                    <a:pt x="3024" y="346"/>
                  </a:lnTo>
                  <a:lnTo>
                    <a:pt x="3024" y="346"/>
                  </a:lnTo>
                  <a:lnTo>
                    <a:pt x="3022" y="310"/>
                  </a:lnTo>
                  <a:lnTo>
                    <a:pt x="3018" y="276"/>
                  </a:lnTo>
                  <a:lnTo>
                    <a:pt x="3010" y="244"/>
                  </a:lnTo>
                  <a:lnTo>
                    <a:pt x="2998" y="212"/>
                  </a:lnTo>
                  <a:lnTo>
                    <a:pt x="2982" y="182"/>
                  </a:lnTo>
                  <a:lnTo>
                    <a:pt x="2966" y="152"/>
                  </a:lnTo>
                  <a:lnTo>
                    <a:pt x="2946" y="126"/>
                  </a:lnTo>
                  <a:lnTo>
                    <a:pt x="2924" y="102"/>
                  </a:lnTo>
                  <a:lnTo>
                    <a:pt x="2900" y="80"/>
                  </a:lnTo>
                  <a:lnTo>
                    <a:pt x="2872" y="60"/>
                  </a:lnTo>
                  <a:lnTo>
                    <a:pt x="2844" y="42"/>
                  </a:lnTo>
                  <a:lnTo>
                    <a:pt x="2814" y="28"/>
                  </a:lnTo>
                  <a:lnTo>
                    <a:pt x="2782" y="16"/>
                  </a:lnTo>
                  <a:lnTo>
                    <a:pt x="2750" y="8"/>
                  </a:lnTo>
                  <a:lnTo>
                    <a:pt x="2716" y="2"/>
                  </a:lnTo>
                  <a:lnTo>
                    <a:pt x="2680" y="0"/>
                  </a:lnTo>
                  <a:lnTo>
                    <a:pt x="2680" y="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6"/>
            <p:cNvSpPr>
              <a:spLocks/>
            </p:cNvSpPr>
            <p:nvPr/>
          </p:nvSpPr>
          <p:spPr bwMode="auto">
            <a:xfrm>
              <a:off x="2291" y="1337"/>
              <a:ext cx="3054" cy="1582"/>
            </a:xfrm>
            <a:custGeom>
              <a:avLst/>
              <a:gdLst>
                <a:gd name="T0" fmla="*/ 620 w 3054"/>
                <a:gd name="T1" fmla="*/ 2 h 1582"/>
                <a:gd name="T2" fmla="*/ 520 w 3054"/>
                <a:gd name="T3" fmla="*/ 24 h 1582"/>
                <a:gd name="T4" fmla="*/ 434 w 3054"/>
                <a:gd name="T5" fmla="*/ 74 h 1582"/>
                <a:gd name="T6" fmla="*/ 364 w 3054"/>
                <a:gd name="T7" fmla="*/ 146 h 1582"/>
                <a:gd name="T8" fmla="*/ 328 w 3054"/>
                <a:gd name="T9" fmla="*/ 212 h 1582"/>
                <a:gd name="T10" fmla="*/ 304 w 3054"/>
                <a:gd name="T11" fmla="*/ 290 h 1582"/>
                <a:gd name="T12" fmla="*/ 300 w 3054"/>
                <a:gd name="T13" fmla="*/ 364 h 1582"/>
                <a:gd name="T14" fmla="*/ 298 w 3054"/>
                <a:gd name="T15" fmla="*/ 438 h 1582"/>
                <a:gd name="T16" fmla="*/ 232 w 3054"/>
                <a:gd name="T17" fmla="*/ 460 h 1582"/>
                <a:gd name="T18" fmla="*/ 152 w 3054"/>
                <a:gd name="T19" fmla="*/ 508 h 1582"/>
                <a:gd name="T20" fmla="*/ 88 w 3054"/>
                <a:gd name="T21" fmla="*/ 574 h 1582"/>
                <a:gd name="T22" fmla="*/ 42 w 3054"/>
                <a:gd name="T23" fmla="*/ 656 h 1582"/>
                <a:gd name="T24" fmla="*/ 34 w 3054"/>
                <a:gd name="T25" fmla="*/ 678 h 1582"/>
                <a:gd name="T26" fmla="*/ 18 w 3054"/>
                <a:gd name="T27" fmla="*/ 782 h 1582"/>
                <a:gd name="T28" fmla="*/ 4 w 3054"/>
                <a:gd name="T29" fmla="*/ 1002 h 1582"/>
                <a:gd name="T30" fmla="*/ 0 w 3054"/>
                <a:gd name="T31" fmla="*/ 1108 h 1582"/>
                <a:gd name="T32" fmla="*/ 30 w 3054"/>
                <a:gd name="T33" fmla="*/ 1210 h 1582"/>
                <a:gd name="T34" fmla="*/ 112 w 3054"/>
                <a:gd name="T35" fmla="*/ 1278 h 1582"/>
                <a:gd name="T36" fmla="*/ 146 w 3054"/>
                <a:gd name="T37" fmla="*/ 1370 h 1582"/>
                <a:gd name="T38" fmla="*/ 226 w 3054"/>
                <a:gd name="T39" fmla="*/ 1474 h 1582"/>
                <a:gd name="T40" fmla="*/ 334 w 3054"/>
                <a:gd name="T41" fmla="*/ 1548 h 1582"/>
                <a:gd name="T42" fmla="*/ 462 w 3054"/>
                <a:gd name="T43" fmla="*/ 1582 h 1582"/>
                <a:gd name="T44" fmla="*/ 556 w 3054"/>
                <a:gd name="T45" fmla="*/ 1578 h 1582"/>
                <a:gd name="T46" fmla="*/ 666 w 3054"/>
                <a:gd name="T47" fmla="*/ 1544 h 1582"/>
                <a:gd name="T48" fmla="*/ 760 w 3054"/>
                <a:gd name="T49" fmla="*/ 1482 h 1582"/>
                <a:gd name="T50" fmla="*/ 834 w 3054"/>
                <a:gd name="T51" fmla="*/ 1394 h 1582"/>
                <a:gd name="T52" fmla="*/ 1646 w 3054"/>
                <a:gd name="T53" fmla="*/ 1342 h 1582"/>
                <a:gd name="T54" fmla="*/ 1708 w 3054"/>
                <a:gd name="T55" fmla="*/ 1440 h 1582"/>
                <a:gd name="T56" fmla="*/ 1792 w 3054"/>
                <a:gd name="T57" fmla="*/ 1516 h 1582"/>
                <a:gd name="T58" fmla="*/ 1896 w 3054"/>
                <a:gd name="T59" fmla="*/ 1566 h 1582"/>
                <a:gd name="T60" fmla="*/ 2010 w 3054"/>
                <a:gd name="T61" fmla="*/ 1582 h 1582"/>
                <a:gd name="T62" fmla="*/ 2098 w 3054"/>
                <a:gd name="T63" fmla="*/ 1572 h 1582"/>
                <a:gd name="T64" fmla="*/ 2204 w 3054"/>
                <a:gd name="T65" fmla="*/ 1532 h 1582"/>
                <a:gd name="T66" fmla="*/ 2294 w 3054"/>
                <a:gd name="T67" fmla="*/ 1462 h 1582"/>
                <a:gd name="T68" fmla="*/ 2362 w 3054"/>
                <a:gd name="T69" fmla="*/ 1368 h 1582"/>
                <a:gd name="T70" fmla="*/ 2704 w 3054"/>
                <a:gd name="T71" fmla="*/ 1342 h 1582"/>
                <a:gd name="T72" fmla="*/ 2796 w 3054"/>
                <a:gd name="T73" fmla="*/ 1322 h 1582"/>
                <a:gd name="T74" fmla="*/ 2870 w 3054"/>
                <a:gd name="T75" fmla="*/ 1292 h 1582"/>
                <a:gd name="T76" fmla="*/ 2926 w 3054"/>
                <a:gd name="T77" fmla="*/ 1284 h 1582"/>
                <a:gd name="T78" fmla="*/ 2988 w 3054"/>
                <a:gd name="T79" fmla="*/ 1250 h 1582"/>
                <a:gd name="T80" fmla="*/ 3032 w 3054"/>
                <a:gd name="T81" fmla="*/ 1196 h 1582"/>
                <a:gd name="T82" fmla="*/ 3054 w 3054"/>
                <a:gd name="T83" fmla="*/ 1126 h 1582"/>
                <a:gd name="T84" fmla="*/ 3052 w 3054"/>
                <a:gd name="T85" fmla="*/ 1016 h 1582"/>
                <a:gd name="T86" fmla="*/ 3024 w 3054"/>
                <a:gd name="T87" fmla="*/ 346 h 1582"/>
                <a:gd name="T88" fmla="*/ 3008 w 3054"/>
                <a:gd name="T89" fmla="*/ 242 h 1582"/>
                <a:gd name="T90" fmla="*/ 2946 w 3054"/>
                <a:gd name="T91" fmla="*/ 126 h 1582"/>
                <a:gd name="T92" fmla="*/ 2844 w 3054"/>
                <a:gd name="T93" fmla="*/ 42 h 1582"/>
                <a:gd name="T94" fmla="*/ 2714 w 3054"/>
                <a:gd name="T95" fmla="*/ 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54" h="1582">
                  <a:moveTo>
                    <a:pt x="2680" y="0"/>
                  </a:moveTo>
                  <a:lnTo>
                    <a:pt x="646" y="0"/>
                  </a:lnTo>
                  <a:lnTo>
                    <a:pt x="646" y="0"/>
                  </a:lnTo>
                  <a:lnTo>
                    <a:pt x="620" y="2"/>
                  </a:lnTo>
                  <a:lnTo>
                    <a:pt x="594" y="4"/>
                  </a:lnTo>
                  <a:lnTo>
                    <a:pt x="568" y="10"/>
                  </a:lnTo>
                  <a:lnTo>
                    <a:pt x="544" y="16"/>
                  </a:lnTo>
                  <a:lnTo>
                    <a:pt x="520" y="24"/>
                  </a:lnTo>
                  <a:lnTo>
                    <a:pt x="498" y="34"/>
                  </a:lnTo>
                  <a:lnTo>
                    <a:pt x="476" y="46"/>
                  </a:lnTo>
                  <a:lnTo>
                    <a:pt x="454" y="58"/>
                  </a:lnTo>
                  <a:lnTo>
                    <a:pt x="434" y="74"/>
                  </a:lnTo>
                  <a:lnTo>
                    <a:pt x="414" y="90"/>
                  </a:lnTo>
                  <a:lnTo>
                    <a:pt x="396" y="106"/>
                  </a:lnTo>
                  <a:lnTo>
                    <a:pt x="380" y="126"/>
                  </a:lnTo>
                  <a:lnTo>
                    <a:pt x="364" y="146"/>
                  </a:lnTo>
                  <a:lnTo>
                    <a:pt x="350" y="166"/>
                  </a:lnTo>
                  <a:lnTo>
                    <a:pt x="338" y="190"/>
                  </a:lnTo>
                  <a:lnTo>
                    <a:pt x="328" y="212"/>
                  </a:lnTo>
                  <a:lnTo>
                    <a:pt x="328" y="212"/>
                  </a:lnTo>
                  <a:lnTo>
                    <a:pt x="318" y="232"/>
                  </a:lnTo>
                  <a:lnTo>
                    <a:pt x="312" y="250"/>
                  </a:lnTo>
                  <a:lnTo>
                    <a:pt x="308" y="270"/>
                  </a:lnTo>
                  <a:lnTo>
                    <a:pt x="304" y="290"/>
                  </a:lnTo>
                  <a:lnTo>
                    <a:pt x="300" y="328"/>
                  </a:lnTo>
                  <a:lnTo>
                    <a:pt x="300" y="362"/>
                  </a:lnTo>
                  <a:lnTo>
                    <a:pt x="300" y="364"/>
                  </a:lnTo>
                  <a:lnTo>
                    <a:pt x="300" y="364"/>
                  </a:lnTo>
                  <a:lnTo>
                    <a:pt x="298" y="396"/>
                  </a:lnTo>
                  <a:lnTo>
                    <a:pt x="298" y="396"/>
                  </a:lnTo>
                  <a:lnTo>
                    <a:pt x="298" y="406"/>
                  </a:lnTo>
                  <a:lnTo>
                    <a:pt x="298" y="438"/>
                  </a:lnTo>
                  <a:lnTo>
                    <a:pt x="298" y="438"/>
                  </a:lnTo>
                  <a:lnTo>
                    <a:pt x="276" y="444"/>
                  </a:lnTo>
                  <a:lnTo>
                    <a:pt x="254" y="452"/>
                  </a:lnTo>
                  <a:lnTo>
                    <a:pt x="232" y="460"/>
                  </a:lnTo>
                  <a:lnTo>
                    <a:pt x="210" y="470"/>
                  </a:lnTo>
                  <a:lnTo>
                    <a:pt x="190" y="482"/>
                  </a:lnTo>
                  <a:lnTo>
                    <a:pt x="170" y="494"/>
                  </a:lnTo>
                  <a:lnTo>
                    <a:pt x="152" y="508"/>
                  </a:lnTo>
                  <a:lnTo>
                    <a:pt x="134" y="524"/>
                  </a:lnTo>
                  <a:lnTo>
                    <a:pt x="118" y="540"/>
                  </a:lnTo>
                  <a:lnTo>
                    <a:pt x="102" y="556"/>
                  </a:lnTo>
                  <a:lnTo>
                    <a:pt x="88" y="574"/>
                  </a:lnTo>
                  <a:lnTo>
                    <a:pt x="74" y="594"/>
                  </a:lnTo>
                  <a:lnTo>
                    <a:pt x="62" y="614"/>
                  </a:lnTo>
                  <a:lnTo>
                    <a:pt x="52" y="634"/>
                  </a:lnTo>
                  <a:lnTo>
                    <a:pt x="42" y="656"/>
                  </a:lnTo>
                  <a:lnTo>
                    <a:pt x="34" y="678"/>
                  </a:lnTo>
                  <a:lnTo>
                    <a:pt x="34" y="678"/>
                  </a:lnTo>
                  <a:lnTo>
                    <a:pt x="34" y="678"/>
                  </a:lnTo>
                  <a:lnTo>
                    <a:pt x="34" y="678"/>
                  </a:lnTo>
                  <a:lnTo>
                    <a:pt x="28" y="704"/>
                  </a:lnTo>
                  <a:lnTo>
                    <a:pt x="22" y="730"/>
                  </a:lnTo>
                  <a:lnTo>
                    <a:pt x="20" y="756"/>
                  </a:lnTo>
                  <a:lnTo>
                    <a:pt x="18" y="782"/>
                  </a:lnTo>
                  <a:lnTo>
                    <a:pt x="18" y="962"/>
                  </a:lnTo>
                  <a:lnTo>
                    <a:pt x="18" y="962"/>
                  </a:lnTo>
                  <a:lnTo>
                    <a:pt x="10" y="980"/>
                  </a:lnTo>
                  <a:lnTo>
                    <a:pt x="4" y="1002"/>
                  </a:lnTo>
                  <a:lnTo>
                    <a:pt x="0" y="1022"/>
                  </a:lnTo>
                  <a:lnTo>
                    <a:pt x="0" y="1044"/>
                  </a:lnTo>
                  <a:lnTo>
                    <a:pt x="0" y="1108"/>
                  </a:lnTo>
                  <a:lnTo>
                    <a:pt x="0" y="1108"/>
                  </a:lnTo>
                  <a:lnTo>
                    <a:pt x="2" y="1136"/>
                  </a:lnTo>
                  <a:lnTo>
                    <a:pt x="8" y="1162"/>
                  </a:lnTo>
                  <a:lnTo>
                    <a:pt x="18" y="1186"/>
                  </a:lnTo>
                  <a:lnTo>
                    <a:pt x="30" y="1210"/>
                  </a:lnTo>
                  <a:lnTo>
                    <a:pt x="46" y="1230"/>
                  </a:lnTo>
                  <a:lnTo>
                    <a:pt x="66" y="1250"/>
                  </a:lnTo>
                  <a:lnTo>
                    <a:pt x="88" y="1264"/>
                  </a:lnTo>
                  <a:lnTo>
                    <a:pt x="112" y="1278"/>
                  </a:lnTo>
                  <a:lnTo>
                    <a:pt x="112" y="1278"/>
                  </a:lnTo>
                  <a:lnTo>
                    <a:pt x="120" y="1310"/>
                  </a:lnTo>
                  <a:lnTo>
                    <a:pt x="132" y="1342"/>
                  </a:lnTo>
                  <a:lnTo>
                    <a:pt x="146" y="1370"/>
                  </a:lnTo>
                  <a:lnTo>
                    <a:pt x="164" y="1400"/>
                  </a:lnTo>
                  <a:lnTo>
                    <a:pt x="182" y="1426"/>
                  </a:lnTo>
                  <a:lnTo>
                    <a:pt x="204" y="1452"/>
                  </a:lnTo>
                  <a:lnTo>
                    <a:pt x="226" y="1474"/>
                  </a:lnTo>
                  <a:lnTo>
                    <a:pt x="250" y="1496"/>
                  </a:lnTo>
                  <a:lnTo>
                    <a:pt x="276" y="1516"/>
                  </a:lnTo>
                  <a:lnTo>
                    <a:pt x="304" y="1532"/>
                  </a:lnTo>
                  <a:lnTo>
                    <a:pt x="334" y="1548"/>
                  </a:lnTo>
                  <a:lnTo>
                    <a:pt x="364" y="1560"/>
                  </a:lnTo>
                  <a:lnTo>
                    <a:pt x="396" y="1570"/>
                  </a:lnTo>
                  <a:lnTo>
                    <a:pt x="430" y="1576"/>
                  </a:lnTo>
                  <a:lnTo>
                    <a:pt x="462" y="1582"/>
                  </a:lnTo>
                  <a:lnTo>
                    <a:pt x="498" y="1582"/>
                  </a:lnTo>
                  <a:lnTo>
                    <a:pt x="498" y="1582"/>
                  </a:lnTo>
                  <a:lnTo>
                    <a:pt x="526" y="1582"/>
                  </a:lnTo>
                  <a:lnTo>
                    <a:pt x="556" y="1578"/>
                  </a:lnTo>
                  <a:lnTo>
                    <a:pt x="584" y="1572"/>
                  </a:lnTo>
                  <a:lnTo>
                    <a:pt x="612" y="1566"/>
                  </a:lnTo>
                  <a:lnTo>
                    <a:pt x="640" y="1556"/>
                  </a:lnTo>
                  <a:lnTo>
                    <a:pt x="666" y="1544"/>
                  </a:lnTo>
                  <a:lnTo>
                    <a:pt x="692" y="1532"/>
                  </a:lnTo>
                  <a:lnTo>
                    <a:pt x="716" y="1516"/>
                  </a:lnTo>
                  <a:lnTo>
                    <a:pt x="738" y="1500"/>
                  </a:lnTo>
                  <a:lnTo>
                    <a:pt x="760" y="1482"/>
                  </a:lnTo>
                  <a:lnTo>
                    <a:pt x="782" y="1462"/>
                  </a:lnTo>
                  <a:lnTo>
                    <a:pt x="800" y="1440"/>
                  </a:lnTo>
                  <a:lnTo>
                    <a:pt x="818" y="1418"/>
                  </a:lnTo>
                  <a:lnTo>
                    <a:pt x="834" y="1394"/>
                  </a:lnTo>
                  <a:lnTo>
                    <a:pt x="848" y="1368"/>
                  </a:lnTo>
                  <a:lnTo>
                    <a:pt x="862" y="1342"/>
                  </a:lnTo>
                  <a:lnTo>
                    <a:pt x="1646" y="1342"/>
                  </a:lnTo>
                  <a:lnTo>
                    <a:pt x="1646" y="1342"/>
                  </a:lnTo>
                  <a:lnTo>
                    <a:pt x="1660" y="1368"/>
                  </a:lnTo>
                  <a:lnTo>
                    <a:pt x="1674" y="1394"/>
                  </a:lnTo>
                  <a:lnTo>
                    <a:pt x="1690" y="1418"/>
                  </a:lnTo>
                  <a:lnTo>
                    <a:pt x="1708" y="1440"/>
                  </a:lnTo>
                  <a:lnTo>
                    <a:pt x="1726" y="1462"/>
                  </a:lnTo>
                  <a:lnTo>
                    <a:pt x="1748" y="1482"/>
                  </a:lnTo>
                  <a:lnTo>
                    <a:pt x="1770" y="1500"/>
                  </a:lnTo>
                  <a:lnTo>
                    <a:pt x="1792" y="1516"/>
                  </a:lnTo>
                  <a:lnTo>
                    <a:pt x="1816" y="1532"/>
                  </a:lnTo>
                  <a:lnTo>
                    <a:pt x="1842" y="1544"/>
                  </a:lnTo>
                  <a:lnTo>
                    <a:pt x="1868" y="1556"/>
                  </a:lnTo>
                  <a:lnTo>
                    <a:pt x="1896" y="1566"/>
                  </a:lnTo>
                  <a:lnTo>
                    <a:pt x="1924" y="1572"/>
                  </a:lnTo>
                  <a:lnTo>
                    <a:pt x="1952" y="1578"/>
                  </a:lnTo>
                  <a:lnTo>
                    <a:pt x="1982" y="1582"/>
                  </a:lnTo>
                  <a:lnTo>
                    <a:pt x="2010" y="1582"/>
                  </a:lnTo>
                  <a:lnTo>
                    <a:pt x="2010" y="1582"/>
                  </a:lnTo>
                  <a:lnTo>
                    <a:pt x="2040" y="1582"/>
                  </a:lnTo>
                  <a:lnTo>
                    <a:pt x="2070" y="1578"/>
                  </a:lnTo>
                  <a:lnTo>
                    <a:pt x="2098" y="1572"/>
                  </a:lnTo>
                  <a:lnTo>
                    <a:pt x="2126" y="1566"/>
                  </a:lnTo>
                  <a:lnTo>
                    <a:pt x="2154" y="1556"/>
                  </a:lnTo>
                  <a:lnTo>
                    <a:pt x="2180" y="1544"/>
                  </a:lnTo>
                  <a:lnTo>
                    <a:pt x="2204" y="1532"/>
                  </a:lnTo>
                  <a:lnTo>
                    <a:pt x="2230" y="1516"/>
                  </a:lnTo>
                  <a:lnTo>
                    <a:pt x="2252" y="1500"/>
                  </a:lnTo>
                  <a:lnTo>
                    <a:pt x="2274" y="1482"/>
                  </a:lnTo>
                  <a:lnTo>
                    <a:pt x="2294" y="1462"/>
                  </a:lnTo>
                  <a:lnTo>
                    <a:pt x="2314" y="1440"/>
                  </a:lnTo>
                  <a:lnTo>
                    <a:pt x="2332" y="1418"/>
                  </a:lnTo>
                  <a:lnTo>
                    <a:pt x="2348" y="1394"/>
                  </a:lnTo>
                  <a:lnTo>
                    <a:pt x="2362" y="1368"/>
                  </a:lnTo>
                  <a:lnTo>
                    <a:pt x="2374" y="1342"/>
                  </a:lnTo>
                  <a:lnTo>
                    <a:pt x="2680" y="1342"/>
                  </a:lnTo>
                  <a:lnTo>
                    <a:pt x="2680" y="1342"/>
                  </a:lnTo>
                  <a:lnTo>
                    <a:pt x="2704" y="1342"/>
                  </a:lnTo>
                  <a:lnTo>
                    <a:pt x="2726" y="1340"/>
                  </a:lnTo>
                  <a:lnTo>
                    <a:pt x="2750" y="1336"/>
                  </a:lnTo>
                  <a:lnTo>
                    <a:pt x="2772" y="1330"/>
                  </a:lnTo>
                  <a:lnTo>
                    <a:pt x="2796" y="1322"/>
                  </a:lnTo>
                  <a:lnTo>
                    <a:pt x="2816" y="1314"/>
                  </a:lnTo>
                  <a:lnTo>
                    <a:pt x="2838" y="1304"/>
                  </a:lnTo>
                  <a:lnTo>
                    <a:pt x="2858" y="1292"/>
                  </a:lnTo>
                  <a:lnTo>
                    <a:pt x="2870" y="1292"/>
                  </a:lnTo>
                  <a:lnTo>
                    <a:pt x="2870" y="1292"/>
                  </a:lnTo>
                  <a:lnTo>
                    <a:pt x="2890" y="1290"/>
                  </a:lnTo>
                  <a:lnTo>
                    <a:pt x="2908" y="1288"/>
                  </a:lnTo>
                  <a:lnTo>
                    <a:pt x="2926" y="1284"/>
                  </a:lnTo>
                  <a:lnTo>
                    <a:pt x="2942" y="1278"/>
                  </a:lnTo>
                  <a:lnTo>
                    <a:pt x="2958" y="1270"/>
                  </a:lnTo>
                  <a:lnTo>
                    <a:pt x="2974" y="1260"/>
                  </a:lnTo>
                  <a:lnTo>
                    <a:pt x="2988" y="1250"/>
                  </a:lnTo>
                  <a:lnTo>
                    <a:pt x="3000" y="1238"/>
                  </a:lnTo>
                  <a:lnTo>
                    <a:pt x="3012" y="1224"/>
                  </a:lnTo>
                  <a:lnTo>
                    <a:pt x="3024" y="1210"/>
                  </a:lnTo>
                  <a:lnTo>
                    <a:pt x="3032" y="1196"/>
                  </a:lnTo>
                  <a:lnTo>
                    <a:pt x="3040" y="1180"/>
                  </a:lnTo>
                  <a:lnTo>
                    <a:pt x="3046" y="1162"/>
                  </a:lnTo>
                  <a:lnTo>
                    <a:pt x="3050" y="1144"/>
                  </a:lnTo>
                  <a:lnTo>
                    <a:pt x="3054" y="1126"/>
                  </a:lnTo>
                  <a:lnTo>
                    <a:pt x="3054" y="1108"/>
                  </a:lnTo>
                  <a:lnTo>
                    <a:pt x="3054" y="1044"/>
                  </a:lnTo>
                  <a:lnTo>
                    <a:pt x="3054" y="1044"/>
                  </a:lnTo>
                  <a:lnTo>
                    <a:pt x="3052" y="1016"/>
                  </a:lnTo>
                  <a:lnTo>
                    <a:pt x="3046" y="990"/>
                  </a:lnTo>
                  <a:lnTo>
                    <a:pt x="3038" y="966"/>
                  </a:lnTo>
                  <a:lnTo>
                    <a:pt x="3024" y="942"/>
                  </a:lnTo>
                  <a:lnTo>
                    <a:pt x="3024" y="346"/>
                  </a:lnTo>
                  <a:lnTo>
                    <a:pt x="3024" y="346"/>
                  </a:lnTo>
                  <a:lnTo>
                    <a:pt x="3022" y="310"/>
                  </a:lnTo>
                  <a:lnTo>
                    <a:pt x="3016" y="276"/>
                  </a:lnTo>
                  <a:lnTo>
                    <a:pt x="3008" y="242"/>
                  </a:lnTo>
                  <a:lnTo>
                    <a:pt x="2996" y="212"/>
                  </a:lnTo>
                  <a:lnTo>
                    <a:pt x="2982" y="182"/>
                  </a:lnTo>
                  <a:lnTo>
                    <a:pt x="2964" y="152"/>
                  </a:lnTo>
                  <a:lnTo>
                    <a:pt x="2946" y="126"/>
                  </a:lnTo>
                  <a:lnTo>
                    <a:pt x="2922" y="102"/>
                  </a:lnTo>
                  <a:lnTo>
                    <a:pt x="2898" y="80"/>
                  </a:lnTo>
                  <a:lnTo>
                    <a:pt x="2872" y="60"/>
                  </a:lnTo>
                  <a:lnTo>
                    <a:pt x="2844" y="42"/>
                  </a:lnTo>
                  <a:lnTo>
                    <a:pt x="2814" y="28"/>
                  </a:lnTo>
                  <a:lnTo>
                    <a:pt x="2782" y="16"/>
                  </a:lnTo>
                  <a:lnTo>
                    <a:pt x="2748" y="8"/>
                  </a:lnTo>
                  <a:lnTo>
                    <a:pt x="2714" y="2"/>
                  </a:lnTo>
                  <a:lnTo>
                    <a:pt x="2680" y="0"/>
                  </a:lnTo>
                  <a:lnTo>
                    <a:pt x="26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7"/>
            <p:cNvSpPr>
              <a:spLocks/>
            </p:cNvSpPr>
            <p:nvPr/>
          </p:nvSpPr>
          <p:spPr bwMode="auto">
            <a:xfrm>
              <a:off x="2355" y="1401"/>
              <a:ext cx="2926" cy="1454"/>
            </a:xfrm>
            <a:custGeom>
              <a:avLst/>
              <a:gdLst>
                <a:gd name="T0" fmla="*/ 2890 w 2926"/>
                <a:gd name="T1" fmla="*/ 224 h 1454"/>
                <a:gd name="T2" fmla="*/ 2848 w 2926"/>
                <a:gd name="T3" fmla="*/ 124 h 1454"/>
                <a:gd name="T4" fmla="*/ 2772 w 2926"/>
                <a:gd name="T5" fmla="*/ 48 h 1454"/>
                <a:gd name="T6" fmla="*/ 2672 w 2926"/>
                <a:gd name="T7" fmla="*/ 6 h 1454"/>
                <a:gd name="T8" fmla="*/ 582 w 2926"/>
                <a:gd name="T9" fmla="*/ 0 h 1454"/>
                <a:gd name="T10" fmla="*/ 496 w 2926"/>
                <a:gd name="T11" fmla="*/ 14 h 1454"/>
                <a:gd name="T12" fmla="*/ 422 w 2926"/>
                <a:gd name="T13" fmla="*/ 50 h 1454"/>
                <a:gd name="T14" fmla="*/ 364 w 2926"/>
                <a:gd name="T15" fmla="*/ 106 h 1454"/>
                <a:gd name="T16" fmla="*/ 322 w 2926"/>
                <a:gd name="T17" fmla="*/ 176 h 1454"/>
                <a:gd name="T18" fmla="*/ 306 w 2926"/>
                <a:gd name="T19" fmla="*/ 220 h 1454"/>
                <a:gd name="T20" fmla="*/ 300 w 2926"/>
                <a:gd name="T21" fmla="*/ 300 h 1454"/>
                <a:gd name="T22" fmla="*/ 298 w 2926"/>
                <a:gd name="T23" fmla="*/ 428 h 1454"/>
                <a:gd name="T24" fmla="*/ 268 w 2926"/>
                <a:gd name="T25" fmla="*/ 432 h 1454"/>
                <a:gd name="T26" fmla="*/ 184 w 2926"/>
                <a:gd name="T27" fmla="*/ 460 h 1454"/>
                <a:gd name="T28" fmla="*/ 112 w 2926"/>
                <a:gd name="T29" fmla="*/ 508 h 1454"/>
                <a:gd name="T30" fmla="*/ 58 w 2926"/>
                <a:gd name="T31" fmla="*/ 574 h 1454"/>
                <a:gd name="T32" fmla="*/ 32 w 2926"/>
                <a:gd name="T33" fmla="*/ 632 h 1454"/>
                <a:gd name="T34" fmla="*/ 22 w 2926"/>
                <a:gd name="T35" fmla="*/ 674 h 1454"/>
                <a:gd name="T36" fmla="*/ 18 w 2926"/>
                <a:gd name="T37" fmla="*/ 914 h 1454"/>
                <a:gd name="T38" fmla="*/ 0 w 2926"/>
                <a:gd name="T39" fmla="*/ 962 h 1454"/>
                <a:gd name="T40" fmla="*/ 2 w 2926"/>
                <a:gd name="T41" fmla="*/ 1066 h 1454"/>
                <a:gd name="T42" fmla="*/ 44 w 2926"/>
                <a:gd name="T43" fmla="*/ 1138 h 1454"/>
                <a:gd name="T44" fmla="*/ 104 w 2926"/>
                <a:gd name="T45" fmla="*/ 1162 h 1454"/>
                <a:gd name="T46" fmla="*/ 140 w 2926"/>
                <a:gd name="T47" fmla="*/ 1278 h 1454"/>
                <a:gd name="T48" fmla="*/ 212 w 2926"/>
                <a:gd name="T49" fmla="*/ 1370 h 1454"/>
                <a:gd name="T50" fmla="*/ 314 w 2926"/>
                <a:gd name="T51" fmla="*/ 1432 h 1454"/>
                <a:gd name="T52" fmla="*/ 434 w 2926"/>
                <a:gd name="T53" fmla="*/ 1454 h 1454"/>
                <a:gd name="T54" fmla="*/ 516 w 2926"/>
                <a:gd name="T55" fmla="*/ 1444 h 1454"/>
                <a:gd name="T56" fmla="*/ 614 w 2926"/>
                <a:gd name="T57" fmla="*/ 1402 h 1454"/>
                <a:gd name="T58" fmla="*/ 692 w 2926"/>
                <a:gd name="T59" fmla="*/ 1332 h 1454"/>
                <a:gd name="T60" fmla="*/ 744 w 2926"/>
                <a:gd name="T61" fmla="*/ 1240 h 1454"/>
                <a:gd name="T62" fmla="*/ 1636 w 2926"/>
                <a:gd name="T63" fmla="*/ 1240 h 1454"/>
                <a:gd name="T64" fmla="*/ 1688 w 2926"/>
                <a:gd name="T65" fmla="*/ 1332 h 1454"/>
                <a:gd name="T66" fmla="*/ 1768 w 2926"/>
                <a:gd name="T67" fmla="*/ 1402 h 1454"/>
                <a:gd name="T68" fmla="*/ 1864 w 2926"/>
                <a:gd name="T69" fmla="*/ 1444 h 1454"/>
                <a:gd name="T70" fmla="*/ 1946 w 2926"/>
                <a:gd name="T71" fmla="*/ 1454 h 1454"/>
                <a:gd name="T72" fmla="*/ 2054 w 2926"/>
                <a:gd name="T73" fmla="*/ 1436 h 1454"/>
                <a:gd name="T74" fmla="*/ 2148 w 2926"/>
                <a:gd name="T75" fmla="*/ 1386 h 1454"/>
                <a:gd name="T76" fmla="*/ 2220 w 2926"/>
                <a:gd name="T77" fmla="*/ 1310 h 1454"/>
                <a:gd name="T78" fmla="*/ 2266 w 2926"/>
                <a:gd name="T79" fmla="*/ 1214 h 1454"/>
                <a:gd name="T80" fmla="*/ 2660 w 2926"/>
                <a:gd name="T81" fmla="*/ 1210 h 1454"/>
                <a:gd name="T82" fmla="*/ 2740 w 2926"/>
                <a:gd name="T83" fmla="*/ 1184 h 1454"/>
                <a:gd name="T84" fmla="*/ 2782 w 2926"/>
                <a:gd name="T85" fmla="*/ 1164 h 1454"/>
                <a:gd name="T86" fmla="*/ 2830 w 2926"/>
                <a:gd name="T87" fmla="*/ 1162 h 1454"/>
                <a:gd name="T88" fmla="*/ 2906 w 2926"/>
                <a:gd name="T89" fmla="*/ 1110 h 1454"/>
                <a:gd name="T90" fmla="*/ 2926 w 2926"/>
                <a:gd name="T91" fmla="*/ 1044 h 1454"/>
                <a:gd name="T92" fmla="*/ 2918 w 2926"/>
                <a:gd name="T93" fmla="*/ 936 h 1454"/>
                <a:gd name="T94" fmla="*/ 2896 w 2926"/>
                <a:gd name="T95" fmla="*/ 28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6" h="1454">
                  <a:moveTo>
                    <a:pt x="2896" y="282"/>
                  </a:moveTo>
                  <a:lnTo>
                    <a:pt x="2896" y="282"/>
                  </a:lnTo>
                  <a:lnTo>
                    <a:pt x="2894" y="252"/>
                  </a:lnTo>
                  <a:lnTo>
                    <a:pt x="2890" y="224"/>
                  </a:lnTo>
                  <a:lnTo>
                    <a:pt x="2884" y="198"/>
                  </a:lnTo>
                  <a:lnTo>
                    <a:pt x="2874" y="172"/>
                  </a:lnTo>
                  <a:lnTo>
                    <a:pt x="2862" y="148"/>
                  </a:lnTo>
                  <a:lnTo>
                    <a:pt x="2848" y="124"/>
                  </a:lnTo>
                  <a:lnTo>
                    <a:pt x="2832" y="104"/>
                  </a:lnTo>
                  <a:lnTo>
                    <a:pt x="2814" y="84"/>
                  </a:lnTo>
                  <a:lnTo>
                    <a:pt x="2794" y="66"/>
                  </a:lnTo>
                  <a:lnTo>
                    <a:pt x="2772" y="48"/>
                  </a:lnTo>
                  <a:lnTo>
                    <a:pt x="2750" y="34"/>
                  </a:lnTo>
                  <a:lnTo>
                    <a:pt x="2724" y="24"/>
                  </a:lnTo>
                  <a:lnTo>
                    <a:pt x="2698" y="14"/>
                  </a:lnTo>
                  <a:lnTo>
                    <a:pt x="2672" y="6"/>
                  </a:lnTo>
                  <a:lnTo>
                    <a:pt x="2644" y="2"/>
                  </a:lnTo>
                  <a:lnTo>
                    <a:pt x="2616" y="0"/>
                  </a:lnTo>
                  <a:lnTo>
                    <a:pt x="582" y="0"/>
                  </a:lnTo>
                  <a:lnTo>
                    <a:pt x="582" y="0"/>
                  </a:lnTo>
                  <a:lnTo>
                    <a:pt x="560" y="2"/>
                  </a:lnTo>
                  <a:lnTo>
                    <a:pt x="538" y="4"/>
                  </a:lnTo>
                  <a:lnTo>
                    <a:pt x="518" y="8"/>
                  </a:lnTo>
                  <a:lnTo>
                    <a:pt x="496" y="14"/>
                  </a:lnTo>
                  <a:lnTo>
                    <a:pt x="478" y="20"/>
                  </a:lnTo>
                  <a:lnTo>
                    <a:pt x="458" y="30"/>
                  </a:lnTo>
                  <a:lnTo>
                    <a:pt x="440" y="40"/>
                  </a:lnTo>
                  <a:lnTo>
                    <a:pt x="422" y="50"/>
                  </a:lnTo>
                  <a:lnTo>
                    <a:pt x="406" y="62"/>
                  </a:lnTo>
                  <a:lnTo>
                    <a:pt x="390" y="76"/>
                  </a:lnTo>
                  <a:lnTo>
                    <a:pt x="376" y="90"/>
                  </a:lnTo>
                  <a:lnTo>
                    <a:pt x="364" y="106"/>
                  </a:lnTo>
                  <a:lnTo>
                    <a:pt x="350" y="122"/>
                  </a:lnTo>
                  <a:lnTo>
                    <a:pt x="340" y="140"/>
                  </a:lnTo>
                  <a:lnTo>
                    <a:pt x="330" y="158"/>
                  </a:lnTo>
                  <a:lnTo>
                    <a:pt x="322" y="176"/>
                  </a:lnTo>
                  <a:lnTo>
                    <a:pt x="322" y="176"/>
                  </a:lnTo>
                  <a:lnTo>
                    <a:pt x="314" y="190"/>
                  </a:lnTo>
                  <a:lnTo>
                    <a:pt x="310" y="204"/>
                  </a:lnTo>
                  <a:lnTo>
                    <a:pt x="306" y="220"/>
                  </a:lnTo>
                  <a:lnTo>
                    <a:pt x="304" y="236"/>
                  </a:lnTo>
                  <a:lnTo>
                    <a:pt x="300" y="268"/>
                  </a:lnTo>
                  <a:lnTo>
                    <a:pt x="300" y="300"/>
                  </a:lnTo>
                  <a:lnTo>
                    <a:pt x="300" y="300"/>
                  </a:lnTo>
                  <a:lnTo>
                    <a:pt x="298" y="336"/>
                  </a:lnTo>
                  <a:lnTo>
                    <a:pt x="298" y="336"/>
                  </a:lnTo>
                  <a:lnTo>
                    <a:pt x="298" y="342"/>
                  </a:lnTo>
                  <a:lnTo>
                    <a:pt x="298" y="428"/>
                  </a:lnTo>
                  <a:lnTo>
                    <a:pt x="298" y="428"/>
                  </a:lnTo>
                  <a:lnTo>
                    <a:pt x="290" y="428"/>
                  </a:lnTo>
                  <a:lnTo>
                    <a:pt x="290" y="428"/>
                  </a:lnTo>
                  <a:lnTo>
                    <a:pt x="268" y="432"/>
                  </a:lnTo>
                  <a:lnTo>
                    <a:pt x="246" y="436"/>
                  </a:lnTo>
                  <a:lnTo>
                    <a:pt x="224" y="442"/>
                  </a:lnTo>
                  <a:lnTo>
                    <a:pt x="204" y="450"/>
                  </a:lnTo>
                  <a:lnTo>
                    <a:pt x="184" y="460"/>
                  </a:lnTo>
                  <a:lnTo>
                    <a:pt x="164" y="470"/>
                  </a:lnTo>
                  <a:lnTo>
                    <a:pt x="146" y="482"/>
                  </a:lnTo>
                  <a:lnTo>
                    <a:pt x="128" y="494"/>
                  </a:lnTo>
                  <a:lnTo>
                    <a:pt x="112" y="508"/>
                  </a:lnTo>
                  <a:lnTo>
                    <a:pt x="96" y="522"/>
                  </a:lnTo>
                  <a:lnTo>
                    <a:pt x="82" y="538"/>
                  </a:lnTo>
                  <a:lnTo>
                    <a:pt x="70" y="556"/>
                  </a:lnTo>
                  <a:lnTo>
                    <a:pt x="58" y="574"/>
                  </a:lnTo>
                  <a:lnTo>
                    <a:pt x="48" y="592"/>
                  </a:lnTo>
                  <a:lnTo>
                    <a:pt x="40" y="612"/>
                  </a:lnTo>
                  <a:lnTo>
                    <a:pt x="32" y="632"/>
                  </a:lnTo>
                  <a:lnTo>
                    <a:pt x="32" y="632"/>
                  </a:lnTo>
                  <a:lnTo>
                    <a:pt x="32" y="632"/>
                  </a:lnTo>
                  <a:lnTo>
                    <a:pt x="32" y="632"/>
                  </a:lnTo>
                  <a:lnTo>
                    <a:pt x="26" y="654"/>
                  </a:lnTo>
                  <a:lnTo>
                    <a:pt x="22" y="674"/>
                  </a:lnTo>
                  <a:lnTo>
                    <a:pt x="20" y="696"/>
                  </a:lnTo>
                  <a:lnTo>
                    <a:pt x="18" y="718"/>
                  </a:lnTo>
                  <a:lnTo>
                    <a:pt x="18" y="798"/>
                  </a:lnTo>
                  <a:lnTo>
                    <a:pt x="18" y="914"/>
                  </a:lnTo>
                  <a:lnTo>
                    <a:pt x="18" y="914"/>
                  </a:lnTo>
                  <a:lnTo>
                    <a:pt x="10" y="928"/>
                  </a:lnTo>
                  <a:lnTo>
                    <a:pt x="4" y="944"/>
                  </a:lnTo>
                  <a:lnTo>
                    <a:pt x="0" y="962"/>
                  </a:lnTo>
                  <a:lnTo>
                    <a:pt x="0" y="980"/>
                  </a:lnTo>
                  <a:lnTo>
                    <a:pt x="0" y="1044"/>
                  </a:lnTo>
                  <a:lnTo>
                    <a:pt x="0" y="1044"/>
                  </a:lnTo>
                  <a:lnTo>
                    <a:pt x="2" y="1066"/>
                  </a:lnTo>
                  <a:lnTo>
                    <a:pt x="8" y="1086"/>
                  </a:lnTo>
                  <a:lnTo>
                    <a:pt x="16" y="1106"/>
                  </a:lnTo>
                  <a:lnTo>
                    <a:pt x="30" y="1122"/>
                  </a:lnTo>
                  <a:lnTo>
                    <a:pt x="44" y="1138"/>
                  </a:lnTo>
                  <a:lnTo>
                    <a:pt x="62" y="1150"/>
                  </a:lnTo>
                  <a:lnTo>
                    <a:pt x="82" y="1158"/>
                  </a:lnTo>
                  <a:lnTo>
                    <a:pt x="104" y="1162"/>
                  </a:lnTo>
                  <a:lnTo>
                    <a:pt x="104" y="1162"/>
                  </a:lnTo>
                  <a:lnTo>
                    <a:pt x="108" y="1192"/>
                  </a:lnTo>
                  <a:lnTo>
                    <a:pt x="116" y="1222"/>
                  </a:lnTo>
                  <a:lnTo>
                    <a:pt x="126" y="1250"/>
                  </a:lnTo>
                  <a:lnTo>
                    <a:pt x="140" y="1278"/>
                  </a:lnTo>
                  <a:lnTo>
                    <a:pt x="154" y="1304"/>
                  </a:lnTo>
                  <a:lnTo>
                    <a:pt x="172" y="1328"/>
                  </a:lnTo>
                  <a:lnTo>
                    <a:pt x="192" y="1350"/>
                  </a:lnTo>
                  <a:lnTo>
                    <a:pt x="212" y="1370"/>
                  </a:lnTo>
                  <a:lnTo>
                    <a:pt x="236" y="1388"/>
                  </a:lnTo>
                  <a:lnTo>
                    <a:pt x="260" y="1406"/>
                  </a:lnTo>
                  <a:lnTo>
                    <a:pt x="286" y="1420"/>
                  </a:lnTo>
                  <a:lnTo>
                    <a:pt x="314" y="1432"/>
                  </a:lnTo>
                  <a:lnTo>
                    <a:pt x="342" y="1442"/>
                  </a:lnTo>
                  <a:lnTo>
                    <a:pt x="372" y="1448"/>
                  </a:lnTo>
                  <a:lnTo>
                    <a:pt x="402" y="1454"/>
                  </a:lnTo>
                  <a:lnTo>
                    <a:pt x="434" y="1454"/>
                  </a:lnTo>
                  <a:lnTo>
                    <a:pt x="434" y="1454"/>
                  </a:lnTo>
                  <a:lnTo>
                    <a:pt x="462" y="1454"/>
                  </a:lnTo>
                  <a:lnTo>
                    <a:pt x="488" y="1450"/>
                  </a:lnTo>
                  <a:lnTo>
                    <a:pt x="516" y="1444"/>
                  </a:lnTo>
                  <a:lnTo>
                    <a:pt x="542" y="1436"/>
                  </a:lnTo>
                  <a:lnTo>
                    <a:pt x="566" y="1426"/>
                  </a:lnTo>
                  <a:lnTo>
                    <a:pt x="590" y="1416"/>
                  </a:lnTo>
                  <a:lnTo>
                    <a:pt x="614" y="1402"/>
                  </a:lnTo>
                  <a:lnTo>
                    <a:pt x="634" y="1386"/>
                  </a:lnTo>
                  <a:lnTo>
                    <a:pt x="654" y="1370"/>
                  </a:lnTo>
                  <a:lnTo>
                    <a:pt x="674" y="1352"/>
                  </a:lnTo>
                  <a:lnTo>
                    <a:pt x="692" y="1332"/>
                  </a:lnTo>
                  <a:lnTo>
                    <a:pt x="706" y="1310"/>
                  </a:lnTo>
                  <a:lnTo>
                    <a:pt x="722" y="1288"/>
                  </a:lnTo>
                  <a:lnTo>
                    <a:pt x="734" y="1264"/>
                  </a:lnTo>
                  <a:lnTo>
                    <a:pt x="744" y="1240"/>
                  </a:lnTo>
                  <a:lnTo>
                    <a:pt x="752" y="1214"/>
                  </a:lnTo>
                  <a:lnTo>
                    <a:pt x="1628" y="1214"/>
                  </a:lnTo>
                  <a:lnTo>
                    <a:pt x="1628" y="1214"/>
                  </a:lnTo>
                  <a:lnTo>
                    <a:pt x="1636" y="1240"/>
                  </a:lnTo>
                  <a:lnTo>
                    <a:pt x="1646" y="1264"/>
                  </a:lnTo>
                  <a:lnTo>
                    <a:pt x="1658" y="1288"/>
                  </a:lnTo>
                  <a:lnTo>
                    <a:pt x="1674" y="1310"/>
                  </a:lnTo>
                  <a:lnTo>
                    <a:pt x="1688" y="1332"/>
                  </a:lnTo>
                  <a:lnTo>
                    <a:pt x="1706" y="1352"/>
                  </a:lnTo>
                  <a:lnTo>
                    <a:pt x="1726" y="1370"/>
                  </a:lnTo>
                  <a:lnTo>
                    <a:pt x="1746" y="1386"/>
                  </a:lnTo>
                  <a:lnTo>
                    <a:pt x="1768" y="1402"/>
                  </a:lnTo>
                  <a:lnTo>
                    <a:pt x="1790" y="1416"/>
                  </a:lnTo>
                  <a:lnTo>
                    <a:pt x="1814" y="1426"/>
                  </a:lnTo>
                  <a:lnTo>
                    <a:pt x="1838" y="1436"/>
                  </a:lnTo>
                  <a:lnTo>
                    <a:pt x="1864" y="1444"/>
                  </a:lnTo>
                  <a:lnTo>
                    <a:pt x="1892" y="1450"/>
                  </a:lnTo>
                  <a:lnTo>
                    <a:pt x="1918" y="1454"/>
                  </a:lnTo>
                  <a:lnTo>
                    <a:pt x="1946" y="1454"/>
                  </a:lnTo>
                  <a:lnTo>
                    <a:pt x="1946" y="1454"/>
                  </a:lnTo>
                  <a:lnTo>
                    <a:pt x="1974" y="1454"/>
                  </a:lnTo>
                  <a:lnTo>
                    <a:pt x="2002" y="1450"/>
                  </a:lnTo>
                  <a:lnTo>
                    <a:pt x="2028" y="1444"/>
                  </a:lnTo>
                  <a:lnTo>
                    <a:pt x="2054" y="1436"/>
                  </a:lnTo>
                  <a:lnTo>
                    <a:pt x="2080" y="1426"/>
                  </a:lnTo>
                  <a:lnTo>
                    <a:pt x="2104" y="1416"/>
                  </a:lnTo>
                  <a:lnTo>
                    <a:pt x="2126" y="1402"/>
                  </a:lnTo>
                  <a:lnTo>
                    <a:pt x="2148" y="1386"/>
                  </a:lnTo>
                  <a:lnTo>
                    <a:pt x="2168" y="1370"/>
                  </a:lnTo>
                  <a:lnTo>
                    <a:pt x="2188" y="1352"/>
                  </a:lnTo>
                  <a:lnTo>
                    <a:pt x="2204" y="1332"/>
                  </a:lnTo>
                  <a:lnTo>
                    <a:pt x="2220" y="1310"/>
                  </a:lnTo>
                  <a:lnTo>
                    <a:pt x="2234" y="1288"/>
                  </a:lnTo>
                  <a:lnTo>
                    <a:pt x="2246" y="1264"/>
                  </a:lnTo>
                  <a:lnTo>
                    <a:pt x="2258" y="1240"/>
                  </a:lnTo>
                  <a:lnTo>
                    <a:pt x="2266" y="1214"/>
                  </a:lnTo>
                  <a:lnTo>
                    <a:pt x="2616" y="1214"/>
                  </a:lnTo>
                  <a:lnTo>
                    <a:pt x="2616" y="1214"/>
                  </a:lnTo>
                  <a:lnTo>
                    <a:pt x="2638" y="1214"/>
                  </a:lnTo>
                  <a:lnTo>
                    <a:pt x="2660" y="1210"/>
                  </a:lnTo>
                  <a:lnTo>
                    <a:pt x="2680" y="1206"/>
                  </a:lnTo>
                  <a:lnTo>
                    <a:pt x="2702" y="1200"/>
                  </a:lnTo>
                  <a:lnTo>
                    <a:pt x="2722" y="1194"/>
                  </a:lnTo>
                  <a:lnTo>
                    <a:pt x="2740" y="1184"/>
                  </a:lnTo>
                  <a:lnTo>
                    <a:pt x="2758" y="1174"/>
                  </a:lnTo>
                  <a:lnTo>
                    <a:pt x="2776" y="1164"/>
                  </a:lnTo>
                  <a:lnTo>
                    <a:pt x="2776" y="1164"/>
                  </a:lnTo>
                  <a:lnTo>
                    <a:pt x="2782" y="1164"/>
                  </a:lnTo>
                  <a:lnTo>
                    <a:pt x="2806" y="1164"/>
                  </a:lnTo>
                  <a:lnTo>
                    <a:pt x="2806" y="1164"/>
                  </a:lnTo>
                  <a:lnTo>
                    <a:pt x="2818" y="1164"/>
                  </a:lnTo>
                  <a:lnTo>
                    <a:pt x="2830" y="1162"/>
                  </a:lnTo>
                  <a:lnTo>
                    <a:pt x="2854" y="1154"/>
                  </a:lnTo>
                  <a:lnTo>
                    <a:pt x="2874" y="1144"/>
                  </a:lnTo>
                  <a:lnTo>
                    <a:pt x="2892" y="1128"/>
                  </a:lnTo>
                  <a:lnTo>
                    <a:pt x="2906" y="1110"/>
                  </a:lnTo>
                  <a:lnTo>
                    <a:pt x="2918" y="1090"/>
                  </a:lnTo>
                  <a:lnTo>
                    <a:pt x="2924" y="1068"/>
                  </a:lnTo>
                  <a:lnTo>
                    <a:pt x="2926" y="1056"/>
                  </a:lnTo>
                  <a:lnTo>
                    <a:pt x="2926" y="1044"/>
                  </a:lnTo>
                  <a:lnTo>
                    <a:pt x="2926" y="980"/>
                  </a:lnTo>
                  <a:lnTo>
                    <a:pt x="2926" y="980"/>
                  </a:lnTo>
                  <a:lnTo>
                    <a:pt x="2924" y="956"/>
                  </a:lnTo>
                  <a:lnTo>
                    <a:pt x="2918" y="936"/>
                  </a:lnTo>
                  <a:lnTo>
                    <a:pt x="2908" y="916"/>
                  </a:lnTo>
                  <a:lnTo>
                    <a:pt x="2896" y="900"/>
                  </a:lnTo>
                  <a:lnTo>
                    <a:pt x="2896" y="678"/>
                  </a:lnTo>
                  <a:lnTo>
                    <a:pt x="2896" y="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8"/>
            <p:cNvSpPr>
              <a:spLocks/>
            </p:cNvSpPr>
            <p:nvPr/>
          </p:nvSpPr>
          <p:spPr bwMode="auto">
            <a:xfrm>
              <a:off x="2471" y="1491"/>
              <a:ext cx="2692" cy="588"/>
            </a:xfrm>
            <a:custGeom>
              <a:avLst/>
              <a:gdLst>
                <a:gd name="T0" fmla="*/ 2692 w 2692"/>
                <a:gd name="T1" fmla="*/ 192 h 588"/>
                <a:gd name="T2" fmla="*/ 2692 w 2692"/>
                <a:gd name="T3" fmla="*/ 192 h 588"/>
                <a:gd name="T4" fmla="*/ 2690 w 2692"/>
                <a:gd name="T5" fmla="*/ 172 h 588"/>
                <a:gd name="T6" fmla="*/ 2688 w 2692"/>
                <a:gd name="T7" fmla="*/ 152 h 588"/>
                <a:gd name="T8" fmla="*/ 2684 w 2692"/>
                <a:gd name="T9" fmla="*/ 134 h 588"/>
                <a:gd name="T10" fmla="*/ 2676 w 2692"/>
                <a:gd name="T11" fmla="*/ 116 h 588"/>
                <a:gd name="T12" fmla="*/ 2668 w 2692"/>
                <a:gd name="T13" fmla="*/ 100 h 588"/>
                <a:gd name="T14" fmla="*/ 2658 w 2692"/>
                <a:gd name="T15" fmla="*/ 84 h 588"/>
                <a:gd name="T16" fmla="*/ 2648 w 2692"/>
                <a:gd name="T17" fmla="*/ 70 h 588"/>
                <a:gd name="T18" fmla="*/ 2636 w 2692"/>
                <a:gd name="T19" fmla="*/ 56 h 588"/>
                <a:gd name="T20" fmla="*/ 2622 w 2692"/>
                <a:gd name="T21" fmla="*/ 42 h 588"/>
                <a:gd name="T22" fmla="*/ 2606 w 2692"/>
                <a:gd name="T23" fmla="*/ 32 h 588"/>
                <a:gd name="T24" fmla="*/ 2592 w 2692"/>
                <a:gd name="T25" fmla="*/ 22 h 588"/>
                <a:gd name="T26" fmla="*/ 2574 w 2692"/>
                <a:gd name="T27" fmla="*/ 14 h 588"/>
                <a:gd name="T28" fmla="*/ 2556 w 2692"/>
                <a:gd name="T29" fmla="*/ 8 h 588"/>
                <a:gd name="T30" fmla="*/ 2538 w 2692"/>
                <a:gd name="T31" fmla="*/ 2 h 588"/>
                <a:gd name="T32" fmla="*/ 2520 w 2692"/>
                <a:gd name="T33" fmla="*/ 0 h 588"/>
                <a:gd name="T34" fmla="*/ 2500 w 2692"/>
                <a:gd name="T35" fmla="*/ 0 h 588"/>
                <a:gd name="T36" fmla="*/ 466 w 2692"/>
                <a:gd name="T37" fmla="*/ 0 h 588"/>
                <a:gd name="T38" fmla="*/ 466 w 2692"/>
                <a:gd name="T39" fmla="*/ 0 h 588"/>
                <a:gd name="T40" fmla="*/ 446 w 2692"/>
                <a:gd name="T41" fmla="*/ 0 h 588"/>
                <a:gd name="T42" fmla="*/ 426 w 2692"/>
                <a:gd name="T43" fmla="*/ 2 h 588"/>
                <a:gd name="T44" fmla="*/ 408 w 2692"/>
                <a:gd name="T45" fmla="*/ 8 h 588"/>
                <a:gd name="T46" fmla="*/ 390 w 2692"/>
                <a:gd name="T47" fmla="*/ 14 h 588"/>
                <a:gd name="T48" fmla="*/ 374 w 2692"/>
                <a:gd name="T49" fmla="*/ 22 h 588"/>
                <a:gd name="T50" fmla="*/ 358 w 2692"/>
                <a:gd name="T51" fmla="*/ 32 h 588"/>
                <a:gd name="T52" fmla="*/ 342 w 2692"/>
                <a:gd name="T53" fmla="*/ 42 h 588"/>
                <a:gd name="T54" fmla="*/ 330 w 2692"/>
                <a:gd name="T55" fmla="*/ 56 h 588"/>
                <a:gd name="T56" fmla="*/ 316 w 2692"/>
                <a:gd name="T57" fmla="*/ 70 h 588"/>
                <a:gd name="T58" fmla="*/ 306 w 2692"/>
                <a:gd name="T59" fmla="*/ 84 h 588"/>
                <a:gd name="T60" fmla="*/ 296 w 2692"/>
                <a:gd name="T61" fmla="*/ 100 h 588"/>
                <a:gd name="T62" fmla="*/ 288 w 2692"/>
                <a:gd name="T63" fmla="*/ 116 h 588"/>
                <a:gd name="T64" fmla="*/ 282 w 2692"/>
                <a:gd name="T65" fmla="*/ 134 h 588"/>
                <a:gd name="T66" fmla="*/ 276 w 2692"/>
                <a:gd name="T67" fmla="*/ 152 h 588"/>
                <a:gd name="T68" fmla="*/ 274 w 2692"/>
                <a:gd name="T69" fmla="*/ 172 h 588"/>
                <a:gd name="T70" fmla="*/ 272 w 2692"/>
                <a:gd name="T71" fmla="*/ 192 h 588"/>
                <a:gd name="T72" fmla="*/ 272 w 2692"/>
                <a:gd name="T73" fmla="*/ 426 h 588"/>
                <a:gd name="T74" fmla="*/ 182 w 2692"/>
                <a:gd name="T75" fmla="*/ 426 h 588"/>
                <a:gd name="T76" fmla="*/ 182 w 2692"/>
                <a:gd name="T77" fmla="*/ 426 h 588"/>
                <a:gd name="T78" fmla="*/ 152 w 2692"/>
                <a:gd name="T79" fmla="*/ 432 h 588"/>
                <a:gd name="T80" fmla="*/ 122 w 2692"/>
                <a:gd name="T81" fmla="*/ 442 h 588"/>
                <a:gd name="T82" fmla="*/ 94 w 2692"/>
                <a:gd name="T83" fmla="*/ 456 h 588"/>
                <a:gd name="T84" fmla="*/ 68 w 2692"/>
                <a:gd name="T85" fmla="*/ 472 h 588"/>
                <a:gd name="T86" fmla="*/ 46 w 2692"/>
                <a:gd name="T87" fmla="*/ 492 h 588"/>
                <a:gd name="T88" fmla="*/ 26 w 2692"/>
                <a:gd name="T89" fmla="*/ 516 h 588"/>
                <a:gd name="T90" fmla="*/ 12 w 2692"/>
                <a:gd name="T91" fmla="*/ 542 h 588"/>
                <a:gd name="T92" fmla="*/ 4 w 2692"/>
                <a:gd name="T93" fmla="*/ 556 h 588"/>
                <a:gd name="T94" fmla="*/ 0 w 2692"/>
                <a:gd name="T95" fmla="*/ 570 h 588"/>
                <a:gd name="T96" fmla="*/ 0 w 2692"/>
                <a:gd name="T97" fmla="*/ 570 h 588"/>
                <a:gd name="T98" fmla="*/ 16 w 2692"/>
                <a:gd name="T99" fmla="*/ 572 h 588"/>
                <a:gd name="T100" fmla="*/ 32 w 2692"/>
                <a:gd name="T101" fmla="*/ 576 h 588"/>
                <a:gd name="T102" fmla="*/ 46 w 2692"/>
                <a:gd name="T103" fmla="*/ 580 h 588"/>
                <a:gd name="T104" fmla="*/ 58 w 2692"/>
                <a:gd name="T105" fmla="*/ 588 h 588"/>
                <a:gd name="T106" fmla="*/ 2692 w 2692"/>
                <a:gd name="T107" fmla="*/ 588 h 588"/>
                <a:gd name="T108" fmla="*/ 2692 w 2692"/>
                <a:gd name="T109" fmla="*/ 19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2" h="588">
                  <a:moveTo>
                    <a:pt x="2692" y="192"/>
                  </a:moveTo>
                  <a:lnTo>
                    <a:pt x="2692" y="192"/>
                  </a:lnTo>
                  <a:lnTo>
                    <a:pt x="2690" y="172"/>
                  </a:lnTo>
                  <a:lnTo>
                    <a:pt x="2688" y="152"/>
                  </a:lnTo>
                  <a:lnTo>
                    <a:pt x="2684" y="134"/>
                  </a:lnTo>
                  <a:lnTo>
                    <a:pt x="2676" y="116"/>
                  </a:lnTo>
                  <a:lnTo>
                    <a:pt x="2668" y="100"/>
                  </a:lnTo>
                  <a:lnTo>
                    <a:pt x="2658" y="84"/>
                  </a:lnTo>
                  <a:lnTo>
                    <a:pt x="2648" y="70"/>
                  </a:lnTo>
                  <a:lnTo>
                    <a:pt x="2636" y="56"/>
                  </a:lnTo>
                  <a:lnTo>
                    <a:pt x="2622" y="42"/>
                  </a:lnTo>
                  <a:lnTo>
                    <a:pt x="2606" y="32"/>
                  </a:lnTo>
                  <a:lnTo>
                    <a:pt x="2592" y="22"/>
                  </a:lnTo>
                  <a:lnTo>
                    <a:pt x="2574" y="14"/>
                  </a:lnTo>
                  <a:lnTo>
                    <a:pt x="2556" y="8"/>
                  </a:lnTo>
                  <a:lnTo>
                    <a:pt x="2538" y="2"/>
                  </a:lnTo>
                  <a:lnTo>
                    <a:pt x="2520" y="0"/>
                  </a:lnTo>
                  <a:lnTo>
                    <a:pt x="2500" y="0"/>
                  </a:lnTo>
                  <a:lnTo>
                    <a:pt x="466" y="0"/>
                  </a:lnTo>
                  <a:lnTo>
                    <a:pt x="466" y="0"/>
                  </a:lnTo>
                  <a:lnTo>
                    <a:pt x="446" y="0"/>
                  </a:lnTo>
                  <a:lnTo>
                    <a:pt x="426" y="2"/>
                  </a:lnTo>
                  <a:lnTo>
                    <a:pt x="408" y="8"/>
                  </a:lnTo>
                  <a:lnTo>
                    <a:pt x="390" y="14"/>
                  </a:lnTo>
                  <a:lnTo>
                    <a:pt x="374" y="22"/>
                  </a:lnTo>
                  <a:lnTo>
                    <a:pt x="358" y="32"/>
                  </a:lnTo>
                  <a:lnTo>
                    <a:pt x="342" y="42"/>
                  </a:lnTo>
                  <a:lnTo>
                    <a:pt x="330" y="56"/>
                  </a:lnTo>
                  <a:lnTo>
                    <a:pt x="316" y="70"/>
                  </a:lnTo>
                  <a:lnTo>
                    <a:pt x="306" y="84"/>
                  </a:lnTo>
                  <a:lnTo>
                    <a:pt x="296" y="100"/>
                  </a:lnTo>
                  <a:lnTo>
                    <a:pt x="288" y="116"/>
                  </a:lnTo>
                  <a:lnTo>
                    <a:pt x="282" y="134"/>
                  </a:lnTo>
                  <a:lnTo>
                    <a:pt x="276" y="152"/>
                  </a:lnTo>
                  <a:lnTo>
                    <a:pt x="274" y="172"/>
                  </a:lnTo>
                  <a:lnTo>
                    <a:pt x="272" y="192"/>
                  </a:lnTo>
                  <a:lnTo>
                    <a:pt x="272" y="426"/>
                  </a:lnTo>
                  <a:lnTo>
                    <a:pt x="182" y="426"/>
                  </a:lnTo>
                  <a:lnTo>
                    <a:pt x="182" y="426"/>
                  </a:lnTo>
                  <a:lnTo>
                    <a:pt x="152" y="432"/>
                  </a:lnTo>
                  <a:lnTo>
                    <a:pt x="122" y="442"/>
                  </a:lnTo>
                  <a:lnTo>
                    <a:pt x="94" y="456"/>
                  </a:lnTo>
                  <a:lnTo>
                    <a:pt x="68" y="472"/>
                  </a:lnTo>
                  <a:lnTo>
                    <a:pt x="46" y="492"/>
                  </a:lnTo>
                  <a:lnTo>
                    <a:pt x="26" y="516"/>
                  </a:lnTo>
                  <a:lnTo>
                    <a:pt x="12" y="542"/>
                  </a:lnTo>
                  <a:lnTo>
                    <a:pt x="4" y="556"/>
                  </a:lnTo>
                  <a:lnTo>
                    <a:pt x="0" y="570"/>
                  </a:lnTo>
                  <a:lnTo>
                    <a:pt x="0" y="570"/>
                  </a:lnTo>
                  <a:lnTo>
                    <a:pt x="16" y="572"/>
                  </a:lnTo>
                  <a:lnTo>
                    <a:pt x="32" y="576"/>
                  </a:lnTo>
                  <a:lnTo>
                    <a:pt x="46" y="580"/>
                  </a:lnTo>
                  <a:lnTo>
                    <a:pt x="58" y="588"/>
                  </a:lnTo>
                  <a:lnTo>
                    <a:pt x="2692" y="588"/>
                  </a:lnTo>
                  <a:lnTo>
                    <a:pt x="2692" y="192"/>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9"/>
            <p:cNvSpPr>
              <a:spLocks/>
            </p:cNvSpPr>
            <p:nvPr/>
          </p:nvSpPr>
          <p:spPr bwMode="auto">
            <a:xfrm>
              <a:off x="2461" y="2079"/>
              <a:ext cx="2702" cy="448"/>
            </a:xfrm>
            <a:custGeom>
              <a:avLst/>
              <a:gdLst>
                <a:gd name="T0" fmla="*/ 68 w 2702"/>
                <a:gd name="T1" fmla="*/ 0 h 448"/>
                <a:gd name="T2" fmla="*/ 92 w 2702"/>
                <a:gd name="T3" fmla="*/ 22 h 448"/>
                <a:gd name="T4" fmla="*/ 100 w 2702"/>
                <a:gd name="T5" fmla="*/ 50 h 448"/>
                <a:gd name="T6" fmla="*/ 98 w 2702"/>
                <a:gd name="T7" fmla="*/ 64 h 448"/>
                <a:gd name="T8" fmla="*/ 84 w 2702"/>
                <a:gd name="T9" fmla="*/ 90 h 448"/>
                <a:gd name="T10" fmla="*/ 56 w 2702"/>
                <a:gd name="T11" fmla="*/ 108 h 448"/>
                <a:gd name="T12" fmla="*/ 20 w 2702"/>
                <a:gd name="T13" fmla="*/ 118 h 448"/>
                <a:gd name="T14" fmla="*/ 0 w 2702"/>
                <a:gd name="T15" fmla="*/ 256 h 448"/>
                <a:gd name="T16" fmla="*/ 2 w 2702"/>
                <a:gd name="T17" fmla="*/ 274 h 448"/>
                <a:gd name="T18" fmla="*/ 8 w 2702"/>
                <a:gd name="T19" fmla="*/ 306 h 448"/>
                <a:gd name="T20" fmla="*/ 18 w 2702"/>
                <a:gd name="T21" fmla="*/ 338 h 448"/>
                <a:gd name="T22" fmla="*/ 34 w 2702"/>
                <a:gd name="T23" fmla="*/ 366 h 448"/>
                <a:gd name="T24" fmla="*/ 44 w 2702"/>
                <a:gd name="T25" fmla="*/ 378 h 448"/>
                <a:gd name="T26" fmla="*/ 60 w 2702"/>
                <a:gd name="T27" fmla="*/ 332 h 448"/>
                <a:gd name="T28" fmla="*/ 82 w 2702"/>
                <a:gd name="T29" fmla="*/ 292 h 448"/>
                <a:gd name="T30" fmla="*/ 112 w 2702"/>
                <a:gd name="T31" fmla="*/ 254 h 448"/>
                <a:gd name="T32" fmla="*/ 146 w 2702"/>
                <a:gd name="T33" fmla="*/ 222 h 448"/>
                <a:gd name="T34" fmla="*/ 184 w 2702"/>
                <a:gd name="T35" fmla="*/ 196 h 448"/>
                <a:gd name="T36" fmla="*/ 228 w 2702"/>
                <a:gd name="T37" fmla="*/ 176 h 448"/>
                <a:gd name="T38" fmla="*/ 274 w 2702"/>
                <a:gd name="T39" fmla="*/ 164 h 448"/>
                <a:gd name="T40" fmla="*/ 324 w 2702"/>
                <a:gd name="T41" fmla="*/ 160 h 448"/>
                <a:gd name="T42" fmla="*/ 354 w 2702"/>
                <a:gd name="T43" fmla="*/ 160 h 448"/>
                <a:gd name="T44" fmla="*/ 410 w 2702"/>
                <a:gd name="T45" fmla="*/ 172 h 448"/>
                <a:gd name="T46" fmla="*/ 462 w 2702"/>
                <a:gd name="T47" fmla="*/ 194 h 448"/>
                <a:gd name="T48" fmla="*/ 508 w 2702"/>
                <a:gd name="T49" fmla="*/ 226 h 448"/>
                <a:gd name="T50" fmla="*/ 546 w 2702"/>
                <a:gd name="T51" fmla="*/ 264 h 448"/>
                <a:gd name="T52" fmla="*/ 578 w 2702"/>
                <a:gd name="T53" fmla="*/ 310 h 448"/>
                <a:gd name="T54" fmla="*/ 600 w 2702"/>
                <a:gd name="T55" fmla="*/ 362 h 448"/>
                <a:gd name="T56" fmla="*/ 612 w 2702"/>
                <a:gd name="T57" fmla="*/ 418 h 448"/>
                <a:gd name="T58" fmla="*/ 182 w 2702"/>
                <a:gd name="T59" fmla="*/ 448 h 448"/>
                <a:gd name="T60" fmla="*/ 192 w 2702"/>
                <a:gd name="T61" fmla="*/ 448 h 448"/>
                <a:gd name="T62" fmla="*/ 1552 w 2702"/>
                <a:gd name="T63" fmla="*/ 448 h 448"/>
                <a:gd name="T64" fmla="*/ 1552 w 2702"/>
                <a:gd name="T65" fmla="*/ 444 h 448"/>
                <a:gd name="T66" fmla="*/ 1558 w 2702"/>
                <a:gd name="T67" fmla="*/ 386 h 448"/>
                <a:gd name="T68" fmla="*/ 1576 w 2702"/>
                <a:gd name="T69" fmla="*/ 332 h 448"/>
                <a:gd name="T70" fmla="*/ 1602 w 2702"/>
                <a:gd name="T71" fmla="*/ 284 h 448"/>
                <a:gd name="T72" fmla="*/ 1636 w 2702"/>
                <a:gd name="T73" fmla="*/ 240 h 448"/>
                <a:gd name="T74" fmla="*/ 1680 w 2702"/>
                <a:gd name="T75" fmla="*/ 206 h 448"/>
                <a:gd name="T76" fmla="*/ 1728 w 2702"/>
                <a:gd name="T77" fmla="*/ 178 h 448"/>
                <a:gd name="T78" fmla="*/ 1782 w 2702"/>
                <a:gd name="T79" fmla="*/ 162 h 448"/>
                <a:gd name="T80" fmla="*/ 1840 w 2702"/>
                <a:gd name="T81" fmla="*/ 156 h 448"/>
                <a:gd name="T82" fmla="*/ 1870 w 2702"/>
                <a:gd name="T83" fmla="*/ 158 h 448"/>
                <a:gd name="T84" fmla="*/ 1926 w 2702"/>
                <a:gd name="T85" fmla="*/ 168 h 448"/>
                <a:gd name="T86" fmla="*/ 1978 w 2702"/>
                <a:gd name="T87" fmla="*/ 190 h 448"/>
                <a:gd name="T88" fmla="*/ 2024 w 2702"/>
                <a:gd name="T89" fmla="*/ 222 h 448"/>
                <a:gd name="T90" fmla="*/ 2064 w 2702"/>
                <a:gd name="T91" fmla="*/ 260 h 448"/>
                <a:gd name="T92" fmla="*/ 2094 w 2702"/>
                <a:gd name="T93" fmla="*/ 306 h 448"/>
                <a:gd name="T94" fmla="*/ 2116 w 2702"/>
                <a:gd name="T95" fmla="*/ 358 h 448"/>
                <a:gd name="T96" fmla="*/ 2128 w 2702"/>
                <a:gd name="T97" fmla="*/ 414 h 448"/>
                <a:gd name="T98" fmla="*/ 2130 w 2702"/>
                <a:gd name="T99" fmla="*/ 444 h 448"/>
                <a:gd name="T100" fmla="*/ 2510 w 2702"/>
                <a:gd name="T101" fmla="*/ 448 h 448"/>
                <a:gd name="T102" fmla="*/ 2530 w 2702"/>
                <a:gd name="T103" fmla="*/ 448 h 448"/>
                <a:gd name="T104" fmla="*/ 2566 w 2702"/>
                <a:gd name="T105" fmla="*/ 440 h 448"/>
                <a:gd name="T106" fmla="*/ 2602 w 2702"/>
                <a:gd name="T107" fmla="*/ 426 h 448"/>
                <a:gd name="T108" fmla="*/ 2632 w 2702"/>
                <a:gd name="T109" fmla="*/ 404 h 448"/>
                <a:gd name="T110" fmla="*/ 2658 w 2702"/>
                <a:gd name="T111" fmla="*/ 378 h 448"/>
                <a:gd name="T112" fmla="*/ 2678 w 2702"/>
                <a:gd name="T113" fmla="*/ 348 h 448"/>
                <a:gd name="T114" fmla="*/ 2694 w 2702"/>
                <a:gd name="T115" fmla="*/ 314 h 448"/>
                <a:gd name="T116" fmla="*/ 2700 w 2702"/>
                <a:gd name="T117" fmla="*/ 276 h 448"/>
                <a:gd name="T118" fmla="*/ 2702 w 2702"/>
                <a:gd name="T1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2" h="448">
                  <a:moveTo>
                    <a:pt x="68" y="0"/>
                  </a:moveTo>
                  <a:lnTo>
                    <a:pt x="68" y="0"/>
                  </a:lnTo>
                  <a:lnTo>
                    <a:pt x="82" y="10"/>
                  </a:lnTo>
                  <a:lnTo>
                    <a:pt x="92" y="22"/>
                  </a:lnTo>
                  <a:lnTo>
                    <a:pt x="98" y="36"/>
                  </a:lnTo>
                  <a:lnTo>
                    <a:pt x="100" y="50"/>
                  </a:lnTo>
                  <a:lnTo>
                    <a:pt x="100" y="50"/>
                  </a:lnTo>
                  <a:lnTo>
                    <a:pt x="98" y="64"/>
                  </a:lnTo>
                  <a:lnTo>
                    <a:pt x="92" y="78"/>
                  </a:lnTo>
                  <a:lnTo>
                    <a:pt x="84" y="90"/>
                  </a:lnTo>
                  <a:lnTo>
                    <a:pt x="72" y="100"/>
                  </a:lnTo>
                  <a:lnTo>
                    <a:pt x="56" y="108"/>
                  </a:lnTo>
                  <a:lnTo>
                    <a:pt x="40" y="114"/>
                  </a:lnTo>
                  <a:lnTo>
                    <a:pt x="20" y="118"/>
                  </a:lnTo>
                  <a:lnTo>
                    <a:pt x="0" y="120"/>
                  </a:lnTo>
                  <a:lnTo>
                    <a:pt x="0" y="256"/>
                  </a:lnTo>
                  <a:lnTo>
                    <a:pt x="0" y="256"/>
                  </a:lnTo>
                  <a:lnTo>
                    <a:pt x="2" y="274"/>
                  </a:lnTo>
                  <a:lnTo>
                    <a:pt x="4" y="290"/>
                  </a:lnTo>
                  <a:lnTo>
                    <a:pt x="8" y="306"/>
                  </a:lnTo>
                  <a:lnTo>
                    <a:pt x="12" y="322"/>
                  </a:lnTo>
                  <a:lnTo>
                    <a:pt x="18" y="338"/>
                  </a:lnTo>
                  <a:lnTo>
                    <a:pt x="26" y="352"/>
                  </a:lnTo>
                  <a:lnTo>
                    <a:pt x="34" y="366"/>
                  </a:lnTo>
                  <a:lnTo>
                    <a:pt x="44" y="378"/>
                  </a:lnTo>
                  <a:lnTo>
                    <a:pt x="44" y="378"/>
                  </a:lnTo>
                  <a:lnTo>
                    <a:pt x="52" y="356"/>
                  </a:lnTo>
                  <a:lnTo>
                    <a:pt x="60" y="332"/>
                  </a:lnTo>
                  <a:lnTo>
                    <a:pt x="70" y="312"/>
                  </a:lnTo>
                  <a:lnTo>
                    <a:pt x="82" y="292"/>
                  </a:lnTo>
                  <a:lnTo>
                    <a:pt x="96" y="272"/>
                  </a:lnTo>
                  <a:lnTo>
                    <a:pt x="112" y="254"/>
                  </a:lnTo>
                  <a:lnTo>
                    <a:pt x="128" y="238"/>
                  </a:lnTo>
                  <a:lnTo>
                    <a:pt x="146" y="222"/>
                  </a:lnTo>
                  <a:lnTo>
                    <a:pt x="164" y="208"/>
                  </a:lnTo>
                  <a:lnTo>
                    <a:pt x="184" y="196"/>
                  </a:lnTo>
                  <a:lnTo>
                    <a:pt x="206" y="184"/>
                  </a:lnTo>
                  <a:lnTo>
                    <a:pt x="228" y="176"/>
                  </a:lnTo>
                  <a:lnTo>
                    <a:pt x="250" y="168"/>
                  </a:lnTo>
                  <a:lnTo>
                    <a:pt x="274" y="164"/>
                  </a:lnTo>
                  <a:lnTo>
                    <a:pt x="300" y="160"/>
                  </a:lnTo>
                  <a:lnTo>
                    <a:pt x="324" y="160"/>
                  </a:lnTo>
                  <a:lnTo>
                    <a:pt x="324" y="160"/>
                  </a:lnTo>
                  <a:lnTo>
                    <a:pt x="354" y="160"/>
                  </a:lnTo>
                  <a:lnTo>
                    <a:pt x="382" y="166"/>
                  </a:lnTo>
                  <a:lnTo>
                    <a:pt x="410" y="172"/>
                  </a:lnTo>
                  <a:lnTo>
                    <a:pt x="436" y="182"/>
                  </a:lnTo>
                  <a:lnTo>
                    <a:pt x="462" y="194"/>
                  </a:lnTo>
                  <a:lnTo>
                    <a:pt x="486" y="208"/>
                  </a:lnTo>
                  <a:lnTo>
                    <a:pt x="508" y="226"/>
                  </a:lnTo>
                  <a:lnTo>
                    <a:pt x="528" y="244"/>
                  </a:lnTo>
                  <a:lnTo>
                    <a:pt x="546" y="264"/>
                  </a:lnTo>
                  <a:lnTo>
                    <a:pt x="564" y="286"/>
                  </a:lnTo>
                  <a:lnTo>
                    <a:pt x="578" y="310"/>
                  </a:lnTo>
                  <a:lnTo>
                    <a:pt x="590" y="336"/>
                  </a:lnTo>
                  <a:lnTo>
                    <a:pt x="600" y="362"/>
                  </a:lnTo>
                  <a:lnTo>
                    <a:pt x="606" y="390"/>
                  </a:lnTo>
                  <a:lnTo>
                    <a:pt x="612" y="418"/>
                  </a:lnTo>
                  <a:lnTo>
                    <a:pt x="612" y="448"/>
                  </a:lnTo>
                  <a:lnTo>
                    <a:pt x="182" y="448"/>
                  </a:lnTo>
                  <a:lnTo>
                    <a:pt x="182" y="448"/>
                  </a:lnTo>
                  <a:lnTo>
                    <a:pt x="192" y="448"/>
                  </a:lnTo>
                  <a:lnTo>
                    <a:pt x="1552" y="448"/>
                  </a:lnTo>
                  <a:lnTo>
                    <a:pt x="1552" y="448"/>
                  </a:lnTo>
                  <a:lnTo>
                    <a:pt x="1552" y="444"/>
                  </a:lnTo>
                  <a:lnTo>
                    <a:pt x="1552" y="444"/>
                  </a:lnTo>
                  <a:lnTo>
                    <a:pt x="1554" y="414"/>
                  </a:lnTo>
                  <a:lnTo>
                    <a:pt x="1558" y="386"/>
                  </a:lnTo>
                  <a:lnTo>
                    <a:pt x="1566" y="358"/>
                  </a:lnTo>
                  <a:lnTo>
                    <a:pt x="1576" y="332"/>
                  </a:lnTo>
                  <a:lnTo>
                    <a:pt x="1588" y="306"/>
                  </a:lnTo>
                  <a:lnTo>
                    <a:pt x="1602" y="284"/>
                  </a:lnTo>
                  <a:lnTo>
                    <a:pt x="1618" y="260"/>
                  </a:lnTo>
                  <a:lnTo>
                    <a:pt x="1636" y="240"/>
                  </a:lnTo>
                  <a:lnTo>
                    <a:pt x="1658" y="222"/>
                  </a:lnTo>
                  <a:lnTo>
                    <a:pt x="1680" y="206"/>
                  </a:lnTo>
                  <a:lnTo>
                    <a:pt x="1704" y="190"/>
                  </a:lnTo>
                  <a:lnTo>
                    <a:pt x="1728" y="178"/>
                  </a:lnTo>
                  <a:lnTo>
                    <a:pt x="1754" y="168"/>
                  </a:lnTo>
                  <a:lnTo>
                    <a:pt x="1782" y="162"/>
                  </a:lnTo>
                  <a:lnTo>
                    <a:pt x="1812" y="158"/>
                  </a:lnTo>
                  <a:lnTo>
                    <a:pt x="1840" y="156"/>
                  </a:lnTo>
                  <a:lnTo>
                    <a:pt x="1840" y="156"/>
                  </a:lnTo>
                  <a:lnTo>
                    <a:pt x="1870" y="158"/>
                  </a:lnTo>
                  <a:lnTo>
                    <a:pt x="1898" y="162"/>
                  </a:lnTo>
                  <a:lnTo>
                    <a:pt x="1926" y="168"/>
                  </a:lnTo>
                  <a:lnTo>
                    <a:pt x="1952" y="178"/>
                  </a:lnTo>
                  <a:lnTo>
                    <a:pt x="1978" y="190"/>
                  </a:lnTo>
                  <a:lnTo>
                    <a:pt x="2002" y="206"/>
                  </a:lnTo>
                  <a:lnTo>
                    <a:pt x="2024" y="222"/>
                  </a:lnTo>
                  <a:lnTo>
                    <a:pt x="2044" y="240"/>
                  </a:lnTo>
                  <a:lnTo>
                    <a:pt x="2064" y="260"/>
                  </a:lnTo>
                  <a:lnTo>
                    <a:pt x="2080" y="284"/>
                  </a:lnTo>
                  <a:lnTo>
                    <a:pt x="2094" y="306"/>
                  </a:lnTo>
                  <a:lnTo>
                    <a:pt x="2106" y="332"/>
                  </a:lnTo>
                  <a:lnTo>
                    <a:pt x="2116" y="358"/>
                  </a:lnTo>
                  <a:lnTo>
                    <a:pt x="2124" y="386"/>
                  </a:lnTo>
                  <a:lnTo>
                    <a:pt x="2128" y="414"/>
                  </a:lnTo>
                  <a:lnTo>
                    <a:pt x="2130" y="444"/>
                  </a:lnTo>
                  <a:lnTo>
                    <a:pt x="2130" y="444"/>
                  </a:lnTo>
                  <a:lnTo>
                    <a:pt x="2128" y="448"/>
                  </a:lnTo>
                  <a:lnTo>
                    <a:pt x="2510" y="448"/>
                  </a:lnTo>
                  <a:lnTo>
                    <a:pt x="2510" y="448"/>
                  </a:lnTo>
                  <a:lnTo>
                    <a:pt x="2530" y="448"/>
                  </a:lnTo>
                  <a:lnTo>
                    <a:pt x="2548" y="444"/>
                  </a:lnTo>
                  <a:lnTo>
                    <a:pt x="2566" y="440"/>
                  </a:lnTo>
                  <a:lnTo>
                    <a:pt x="2584" y="434"/>
                  </a:lnTo>
                  <a:lnTo>
                    <a:pt x="2602" y="426"/>
                  </a:lnTo>
                  <a:lnTo>
                    <a:pt x="2616" y="416"/>
                  </a:lnTo>
                  <a:lnTo>
                    <a:pt x="2632" y="404"/>
                  </a:lnTo>
                  <a:lnTo>
                    <a:pt x="2646" y="392"/>
                  </a:lnTo>
                  <a:lnTo>
                    <a:pt x="2658" y="378"/>
                  </a:lnTo>
                  <a:lnTo>
                    <a:pt x="2668" y="364"/>
                  </a:lnTo>
                  <a:lnTo>
                    <a:pt x="2678" y="348"/>
                  </a:lnTo>
                  <a:lnTo>
                    <a:pt x="2686" y="330"/>
                  </a:lnTo>
                  <a:lnTo>
                    <a:pt x="2694" y="314"/>
                  </a:lnTo>
                  <a:lnTo>
                    <a:pt x="2698" y="294"/>
                  </a:lnTo>
                  <a:lnTo>
                    <a:pt x="2700" y="276"/>
                  </a:lnTo>
                  <a:lnTo>
                    <a:pt x="2702" y="256"/>
                  </a:lnTo>
                  <a:lnTo>
                    <a:pt x="2702" y="0"/>
                  </a:lnTo>
                  <a:lnTo>
                    <a:pt x="68" y="0"/>
                  </a:lnTo>
                  <a:close/>
                </a:path>
              </a:pathLst>
            </a:custGeom>
            <a:solidFill>
              <a:srgbClr val="FAA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10"/>
            <p:cNvSpPr>
              <a:spLocks/>
            </p:cNvSpPr>
            <p:nvPr/>
          </p:nvSpPr>
          <p:spPr bwMode="auto">
            <a:xfrm>
              <a:off x="2501" y="2175"/>
              <a:ext cx="580" cy="352"/>
            </a:xfrm>
            <a:custGeom>
              <a:avLst/>
              <a:gdLst>
                <a:gd name="T0" fmla="*/ 292 w 580"/>
                <a:gd name="T1" fmla="*/ 0 h 352"/>
                <a:gd name="T2" fmla="*/ 230 w 580"/>
                <a:gd name="T3" fmla="*/ 4 h 352"/>
                <a:gd name="T4" fmla="*/ 178 w 580"/>
                <a:gd name="T5" fmla="*/ 12 h 352"/>
                <a:gd name="T6" fmla="*/ 134 w 580"/>
                <a:gd name="T7" fmla="*/ 26 h 352"/>
                <a:gd name="T8" fmla="*/ 98 w 580"/>
                <a:gd name="T9" fmla="*/ 44 h 352"/>
                <a:gd name="T10" fmla="*/ 68 w 580"/>
                <a:gd name="T11" fmla="*/ 66 h 352"/>
                <a:gd name="T12" fmla="*/ 46 w 580"/>
                <a:gd name="T13" fmla="*/ 90 h 352"/>
                <a:gd name="T14" fmla="*/ 28 w 580"/>
                <a:gd name="T15" fmla="*/ 116 h 352"/>
                <a:gd name="T16" fmla="*/ 8 w 580"/>
                <a:gd name="T17" fmla="*/ 168 h 352"/>
                <a:gd name="T18" fmla="*/ 0 w 580"/>
                <a:gd name="T19" fmla="*/ 218 h 352"/>
                <a:gd name="T20" fmla="*/ 2 w 580"/>
                <a:gd name="T21" fmla="*/ 270 h 352"/>
                <a:gd name="T22" fmla="*/ 4 w 580"/>
                <a:gd name="T23" fmla="*/ 282 h 352"/>
                <a:gd name="T24" fmla="*/ 20 w 580"/>
                <a:gd name="T25" fmla="*/ 236 h 352"/>
                <a:gd name="T26" fmla="*/ 42 w 580"/>
                <a:gd name="T27" fmla="*/ 196 h 352"/>
                <a:gd name="T28" fmla="*/ 72 w 580"/>
                <a:gd name="T29" fmla="*/ 158 h 352"/>
                <a:gd name="T30" fmla="*/ 106 w 580"/>
                <a:gd name="T31" fmla="*/ 126 h 352"/>
                <a:gd name="T32" fmla="*/ 144 w 580"/>
                <a:gd name="T33" fmla="*/ 100 h 352"/>
                <a:gd name="T34" fmla="*/ 188 w 580"/>
                <a:gd name="T35" fmla="*/ 80 h 352"/>
                <a:gd name="T36" fmla="*/ 234 w 580"/>
                <a:gd name="T37" fmla="*/ 68 h 352"/>
                <a:gd name="T38" fmla="*/ 284 w 580"/>
                <a:gd name="T39" fmla="*/ 64 h 352"/>
                <a:gd name="T40" fmla="*/ 314 w 580"/>
                <a:gd name="T41" fmla="*/ 64 h 352"/>
                <a:gd name="T42" fmla="*/ 370 w 580"/>
                <a:gd name="T43" fmla="*/ 76 h 352"/>
                <a:gd name="T44" fmla="*/ 422 w 580"/>
                <a:gd name="T45" fmla="*/ 98 h 352"/>
                <a:gd name="T46" fmla="*/ 468 w 580"/>
                <a:gd name="T47" fmla="*/ 130 h 352"/>
                <a:gd name="T48" fmla="*/ 506 w 580"/>
                <a:gd name="T49" fmla="*/ 168 h 352"/>
                <a:gd name="T50" fmla="*/ 538 w 580"/>
                <a:gd name="T51" fmla="*/ 214 h 352"/>
                <a:gd name="T52" fmla="*/ 560 w 580"/>
                <a:gd name="T53" fmla="*/ 266 h 352"/>
                <a:gd name="T54" fmla="*/ 572 w 580"/>
                <a:gd name="T55" fmla="*/ 322 h 352"/>
                <a:gd name="T56" fmla="*/ 572 w 580"/>
                <a:gd name="T57" fmla="*/ 352 h 352"/>
                <a:gd name="T58" fmla="*/ 578 w 580"/>
                <a:gd name="T59" fmla="*/ 296 h 352"/>
                <a:gd name="T60" fmla="*/ 578 w 580"/>
                <a:gd name="T61" fmla="*/ 240 h 352"/>
                <a:gd name="T62" fmla="*/ 566 w 580"/>
                <a:gd name="T63" fmla="*/ 176 h 352"/>
                <a:gd name="T64" fmla="*/ 546 w 580"/>
                <a:gd name="T65" fmla="*/ 128 h 352"/>
                <a:gd name="T66" fmla="*/ 526 w 580"/>
                <a:gd name="T67" fmla="*/ 96 h 352"/>
                <a:gd name="T68" fmla="*/ 500 w 580"/>
                <a:gd name="T69" fmla="*/ 68 h 352"/>
                <a:gd name="T70" fmla="*/ 468 w 580"/>
                <a:gd name="T71" fmla="*/ 44 h 352"/>
                <a:gd name="T72" fmla="*/ 430 w 580"/>
                <a:gd name="T73" fmla="*/ 24 h 352"/>
                <a:gd name="T74" fmla="*/ 382 w 580"/>
                <a:gd name="T75" fmla="*/ 10 h 352"/>
                <a:gd name="T76" fmla="*/ 324 w 580"/>
                <a:gd name="T77" fmla="*/ 2 h 352"/>
                <a:gd name="T78" fmla="*/ 292 w 580"/>
                <a:gd name="T79"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352">
                  <a:moveTo>
                    <a:pt x="292" y="0"/>
                  </a:moveTo>
                  <a:lnTo>
                    <a:pt x="292" y="0"/>
                  </a:lnTo>
                  <a:lnTo>
                    <a:pt x="260" y="2"/>
                  </a:lnTo>
                  <a:lnTo>
                    <a:pt x="230" y="4"/>
                  </a:lnTo>
                  <a:lnTo>
                    <a:pt x="204" y="8"/>
                  </a:lnTo>
                  <a:lnTo>
                    <a:pt x="178" y="12"/>
                  </a:lnTo>
                  <a:lnTo>
                    <a:pt x="156" y="20"/>
                  </a:lnTo>
                  <a:lnTo>
                    <a:pt x="134" y="26"/>
                  </a:lnTo>
                  <a:lnTo>
                    <a:pt x="116" y="36"/>
                  </a:lnTo>
                  <a:lnTo>
                    <a:pt x="98" y="44"/>
                  </a:lnTo>
                  <a:lnTo>
                    <a:pt x="82" y="54"/>
                  </a:lnTo>
                  <a:lnTo>
                    <a:pt x="68" y="66"/>
                  </a:lnTo>
                  <a:lnTo>
                    <a:pt x="56" y="78"/>
                  </a:lnTo>
                  <a:lnTo>
                    <a:pt x="46" y="90"/>
                  </a:lnTo>
                  <a:lnTo>
                    <a:pt x="36" y="102"/>
                  </a:lnTo>
                  <a:lnTo>
                    <a:pt x="28" y="116"/>
                  </a:lnTo>
                  <a:lnTo>
                    <a:pt x="16" y="142"/>
                  </a:lnTo>
                  <a:lnTo>
                    <a:pt x="8" y="168"/>
                  </a:lnTo>
                  <a:lnTo>
                    <a:pt x="2" y="194"/>
                  </a:lnTo>
                  <a:lnTo>
                    <a:pt x="0" y="218"/>
                  </a:lnTo>
                  <a:lnTo>
                    <a:pt x="0" y="238"/>
                  </a:lnTo>
                  <a:lnTo>
                    <a:pt x="2" y="270"/>
                  </a:lnTo>
                  <a:lnTo>
                    <a:pt x="4" y="282"/>
                  </a:lnTo>
                  <a:lnTo>
                    <a:pt x="4" y="282"/>
                  </a:lnTo>
                  <a:lnTo>
                    <a:pt x="12" y="260"/>
                  </a:lnTo>
                  <a:lnTo>
                    <a:pt x="20" y="236"/>
                  </a:lnTo>
                  <a:lnTo>
                    <a:pt x="30" y="216"/>
                  </a:lnTo>
                  <a:lnTo>
                    <a:pt x="42" y="196"/>
                  </a:lnTo>
                  <a:lnTo>
                    <a:pt x="56" y="176"/>
                  </a:lnTo>
                  <a:lnTo>
                    <a:pt x="72" y="158"/>
                  </a:lnTo>
                  <a:lnTo>
                    <a:pt x="88" y="142"/>
                  </a:lnTo>
                  <a:lnTo>
                    <a:pt x="106" y="126"/>
                  </a:lnTo>
                  <a:lnTo>
                    <a:pt x="124" y="112"/>
                  </a:lnTo>
                  <a:lnTo>
                    <a:pt x="144" y="100"/>
                  </a:lnTo>
                  <a:lnTo>
                    <a:pt x="166" y="88"/>
                  </a:lnTo>
                  <a:lnTo>
                    <a:pt x="188" y="80"/>
                  </a:lnTo>
                  <a:lnTo>
                    <a:pt x="210" y="72"/>
                  </a:lnTo>
                  <a:lnTo>
                    <a:pt x="234" y="68"/>
                  </a:lnTo>
                  <a:lnTo>
                    <a:pt x="260" y="64"/>
                  </a:lnTo>
                  <a:lnTo>
                    <a:pt x="284" y="64"/>
                  </a:lnTo>
                  <a:lnTo>
                    <a:pt x="284" y="64"/>
                  </a:lnTo>
                  <a:lnTo>
                    <a:pt x="314" y="64"/>
                  </a:lnTo>
                  <a:lnTo>
                    <a:pt x="342" y="70"/>
                  </a:lnTo>
                  <a:lnTo>
                    <a:pt x="370" y="76"/>
                  </a:lnTo>
                  <a:lnTo>
                    <a:pt x="396" y="86"/>
                  </a:lnTo>
                  <a:lnTo>
                    <a:pt x="422" y="98"/>
                  </a:lnTo>
                  <a:lnTo>
                    <a:pt x="446" y="112"/>
                  </a:lnTo>
                  <a:lnTo>
                    <a:pt x="468" y="130"/>
                  </a:lnTo>
                  <a:lnTo>
                    <a:pt x="488" y="148"/>
                  </a:lnTo>
                  <a:lnTo>
                    <a:pt x="506" y="168"/>
                  </a:lnTo>
                  <a:lnTo>
                    <a:pt x="524" y="190"/>
                  </a:lnTo>
                  <a:lnTo>
                    <a:pt x="538" y="214"/>
                  </a:lnTo>
                  <a:lnTo>
                    <a:pt x="550" y="240"/>
                  </a:lnTo>
                  <a:lnTo>
                    <a:pt x="560" y="266"/>
                  </a:lnTo>
                  <a:lnTo>
                    <a:pt x="566" y="294"/>
                  </a:lnTo>
                  <a:lnTo>
                    <a:pt x="572" y="322"/>
                  </a:lnTo>
                  <a:lnTo>
                    <a:pt x="572" y="352"/>
                  </a:lnTo>
                  <a:lnTo>
                    <a:pt x="572" y="352"/>
                  </a:lnTo>
                  <a:lnTo>
                    <a:pt x="576" y="336"/>
                  </a:lnTo>
                  <a:lnTo>
                    <a:pt x="578" y="296"/>
                  </a:lnTo>
                  <a:lnTo>
                    <a:pt x="580" y="270"/>
                  </a:lnTo>
                  <a:lnTo>
                    <a:pt x="578" y="240"/>
                  </a:lnTo>
                  <a:lnTo>
                    <a:pt x="574" y="208"/>
                  </a:lnTo>
                  <a:lnTo>
                    <a:pt x="566" y="176"/>
                  </a:lnTo>
                  <a:lnTo>
                    <a:pt x="554" y="144"/>
                  </a:lnTo>
                  <a:lnTo>
                    <a:pt x="546" y="128"/>
                  </a:lnTo>
                  <a:lnTo>
                    <a:pt x="536" y="112"/>
                  </a:lnTo>
                  <a:lnTo>
                    <a:pt x="526" y="96"/>
                  </a:lnTo>
                  <a:lnTo>
                    <a:pt x="514" y="82"/>
                  </a:lnTo>
                  <a:lnTo>
                    <a:pt x="500" y="68"/>
                  </a:lnTo>
                  <a:lnTo>
                    <a:pt x="486" y="56"/>
                  </a:lnTo>
                  <a:lnTo>
                    <a:pt x="468" y="44"/>
                  </a:lnTo>
                  <a:lnTo>
                    <a:pt x="450" y="32"/>
                  </a:lnTo>
                  <a:lnTo>
                    <a:pt x="430" y="24"/>
                  </a:lnTo>
                  <a:lnTo>
                    <a:pt x="406" y="16"/>
                  </a:lnTo>
                  <a:lnTo>
                    <a:pt x="382" y="10"/>
                  </a:lnTo>
                  <a:lnTo>
                    <a:pt x="354" y="4"/>
                  </a:lnTo>
                  <a:lnTo>
                    <a:pt x="324" y="2"/>
                  </a:lnTo>
                  <a:lnTo>
                    <a:pt x="292" y="0"/>
                  </a:lnTo>
                  <a:lnTo>
                    <a:pt x="292" y="0"/>
                  </a:lnTo>
                  <a:close/>
                </a:path>
              </a:pathLst>
            </a:custGeom>
            <a:solidFill>
              <a:srgbClr val="FFC7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11"/>
            <p:cNvSpPr>
              <a:spLocks/>
            </p:cNvSpPr>
            <p:nvPr/>
          </p:nvSpPr>
          <p:spPr bwMode="auto">
            <a:xfrm>
              <a:off x="2545" y="2279"/>
              <a:ext cx="488" cy="488"/>
            </a:xfrm>
            <a:custGeom>
              <a:avLst/>
              <a:gdLst>
                <a:gd name="T0" fmla="*/ 488 w 488"/>
                <a:gd name="T1" fmla="*/ 244 h 488"/>
                <a:gd name="T2" fmla="*/ 482 w 488"/>
                <a:gd name="T3" fmla="*/ 196 h 488"/>
                <a:gd name="T4" fmla="*/ 468 w 488"/>
                <a:gd name="T5" fmla="*/ 150 h 488"/>
                <a:gd name="T6" fmla="*/ 446 w 488"/>
                <a:gd name="T7" fmla="*/ 108 h 488"/>
                <a:gd name="T8" fmla="*/ 416 w 488"/>
                <a:gd name="T9" fmla="*/ 72 h 488"/>
                <a:gd name="T10" fmla="*/ 380 w 488"/>
                <a:gd name="T11" fmla="*/ 42 h 488"/>
                <a:gd name="T12" fmla="*/ 338 w 488"/>
                <a:gd name="T13" fmla="*/ 20 h 488"/>
                <a:gd name="T14" fmla="*/ 292 w 488"/>
                <a:gd name="T15" fmla="*/ 4 h 488"/>
                <a:gd name="T16" fmla="*/ 244 w 488"/>
                <a:gd name="T17" fmla="*/ 0 h 488"/>
                <a:gd name="T18" fmla="*/ 218 w 488"/>
                <a:gd name="T19" fmla="*/ 2 h 488"/>
                <a:gd name="T20" fmla="*/ 170 w 488"/>
                <a:gd name="T21" fmla="*/ 10 h 488"/>
                <a:gd name="T22" fmla="*/ 126 w 488"/>
                <a:gd name="T23" fmla="*/ 30 h 488"/>
                <a:gd name="T24" fmla="*/ 88 w 488"/>
                <a:gd name="T25" fmla="*/ 56 h 488"/>
                <a:gd name="T26" fmla="*/ 54 w 488"/>
                <a:gd name="T27" fmla="*/ 88 h 488"/>
                <a:gd name="T28" fmla="*/ 28 w 488"/>
                <a:gd name="T29" fmla="*/ 128 h 488"/>
                <a:gd name="T30" fmla="*/ 10 w 488"/>
                <a:gd name="T31" fmla="*/ 172 h 488"/>
                <a:gd name="T32" fmla="*/ 0 w 488"/>
                <a:gd name="T33" fmla="*/ 220 h 488"/>
                <a:gd name="T34" fmla="*/ 0 w 488"/>
                <a:gd name="T35" fmla="*/ 244 h 488"/>
                <a:gd name="T36" fmla="*/ 4 w 488"/>
                <a:gd name="T37" fmla="*/ 294 h 488"/>
                <a:gd name="T38" fmla="*/ 18 w 488"/>
                <a:gd name="T39" fmla="*/ 340 h 488"/>
                <a:gd name="T40" fmla="*/ 40 w 488"/>
                <a:gd name="T41" fmla="*/ 380 h 488"/>
                <a:gd name="T42" fmla="*/ 70 w 488"/>
                <a:gd name="T43" fmla="*/ 416 h 488"/>
                <a:gd name="T44" fmla="*/ 106 w 488"/>
                <a:gd name="T45" fmla="*/ 446 h 488"/>
                <a:gd name="T46" fmla="*/ 148 w 488"/>
                <a:gd name="T47" fmla="*/ 470 h 488"/>
                <a:gd name="T48" fmla="*/ 194 w 488"/>
                <a:gd name="T49" fmla="*/ 484 h 488"/>
                <a:gd name="T50" fmla="*/ 244 w 488"/>
                <a:gd name="T51" fmla="*/ 488 h 488"/>
                <a:gd name="T52" fmla="*/ 268 w 488"/>
                <a:gd name="T53" fmla="*/ 488 h 488"/>
                <a:gd name="T54" fmla="*/ 316 w 488"/>
                <a:gd name="T55" fmla="*/ 478 h 488"/>
                <a:gd name="T56" fmla="*/ 360 w 488"/>
                <a:gd name="T57" fmla="*/ 460 h 488"/>
                <a:gd name="T58" fmla="*/ 398 w 488"/>
                <a:gd name="T59" fmla="*/ 432 h 488"/>
                <a:gd name="T60" fmla="*/ 432 w 488"/>
                <a:gd name="T61" fmla="*/ 400 h 488"/>
                <a:gd name="T62" fmla="*/ 458 w 488"/>
                <a:gd name="T63" fmla="*/ 360 h 488"/>
                <a:gd name="T64" fmla="*/ 476 w 488"/>
                <a:gd name="T65" fmla="*/ 316 h 488"/>
                <a:gd name="T66" fmla="*/ 486 w 488"/>
                <a:gd name="T67" fmla="*/ 270 h 488"/>
                <a:gd name="T68" fmla="*/ 488 w 488"/>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8">
                  <a:moveTo>
                    <a:pt x="488" y="244"/>
                  </a:moveTo>
                  <a:lnTo>
                    <a:pt x="488" y="244"/>
                  </a:lnTo>
                  <a:lnTo>
                    <a:pt x="486" y="220"/>
                  </a:lnTo>
                  <a:lnTo>
                    <a:pt x="482" y="196"/>
                  </a:lnTo>
                  <a:lnTo>
                    <a:pt x="476" y="172"/>
                  </a:lnTo>
                  <a:lnTo>
                    <a:pt x="468" y="150"/>
                  </a:lnTo>
                  <a:lnTo>
                    <a:pt x="458" y="128"/>
                  </a:lnTo>
                  <a:lnTo>
                    <a:pt x="446" y="108"/>
                  </a:lnTo>
                  <a:lnTo>
                    <a:pt x="432" y="88"/>
                  </a:lnTo>
                  <a:lnTo>
                    <a:pt x="416" y="72"/>
                  </a:lnTo>
                  <a:lnTo>
                    <a:pt x="398" y="56"/>
                  </a:lnTo>
                  <a:lnTo>
                    <a:pt x="380" y="42"/>
                  </a:lnTo>
                  <a:lnTo>
                    <a:pt x="360" y="30"/>
                  </a:lnTo>
                  <a:lnTo>
                    <a:pt x="338" y="20"/>
                  </a:lnTo>
                  <a:lnTo>
                    <a:pt x="316" y="10"/>
                  </a:lnTo>
                  <a:lnTo>
                    <a:pt x="292" y="4"/>
                  </a:lnTo>
                  <a:lnTo>
                    <a:pt x="268" y="2"/>
                  </a:lnTo>
                  <a:lnTo>
                    <a:pt x="244" y="0"/>
                  </a:lnTo>
                  <a:lnTo>
                    <a:pt x="244" y="0"/>
                  </a:lnTo>
                  <a:lnTo>
                    <a:pt x="218" y="2"/>
                  </a:lnTo>
                  <a:lnTo>
                    <a:pt x="194" y="4"/>
                  </a:lnTo>
                  <a:lnTo>
                    <a:pt x="170" y="10"/>
                  </a:lnTo>
                  <a:lnTo>
                    <a:pt x="148" y="20"/>
                  </a:lnTo>
                  <a:lnTo>
                    <a:pt x="126" y="30"/>
                  </a:lnTo>
                  <a:lnTo>
                    <a:pt x="106" y="42"/>
                  </a:lnTo>
                  <a:lnTo>
                    <a:pt x="88" y="56"/>
                  </a:lnTo>
                  <a:lnTo>
                    <a:pt x="70" y="72"/>
                  </a:lnTo>
                  <a:lnTo>
                    <a:pt x="54" y="88"/>
                  </a:lnTo>
                  <a:lnTo>
                    <a:pt x="40" y="108"/>
                  </a:lnTo>
                  <a:lnTo>
                    <a:pt x="28" y="128"/>
                  </a:lnTo>
                  <a:lnTo>
                    <a:pt x="18" y="150"/>
                  </a:lnTo>
                  <a:lnTo>
                    <a:pt x="10" y="172"/>
                  </a:lnTo>
                  <a:lnTo>
                    <a:pt x="4" y="196"/>
                  </a:lnTo>
                  <a:lnTo>
                    <a:pt x="0" y="220"/>
                  </a:lnTo>
                  <a:lnTo>
                    <a:pt x="0" y="244"/>
                  </a:lnTo>
                  <a:lnTo>
                    <a:pt x="0" y="244"/>
                  </a:lnTo>
                  <a:lnTo>
                    <a:pt x="0" y="270"/>
                  </a:lnTo>
                  <a:lnTo>
                    <a:pt x="4" y="294"/>
                  </a:lnTo>
                  <a:lnTo>
                    <a:pt x="10" y="316"/>
                  </a:lnTo>
                  <a:lnTo>
                    <a:pt x="18" y="340"/>
                  </a:lnTo>
                  <a:lnTo>
                    <a:pt x="28" y="360"/>
                  </a:lnTo>
                  <a:lnTo>
                    <a:pt x="40" y="380"/>
                  </a:lnTo>
                  <a:lnTo>
                    <a:pt x="54" y="400"/>
                  </a:lnTo>
                  <a:lnTo>
                    <a:pt x="70" y="416"/>
                  </a:lnTo>
                  <a:lnTo>
                    <a:pt x="88" y="432"/>
                  </a:lnTo>
                  <a:lnTo>
                    <a:pt x="106" y="446"/>
                  </a:lnTo>
                  <a:lnTo>
                    <a:pt x="126" y="460"/>
                  </a:lnTo>
                  <a:lnTo>
                    <a:pt x="148" y="470"/>
                  </a:lnTo>
                  <a:lnTo>
                    <a:pt x="170" y="478"/>
                  </a:lnTo>
                  <a:lnTo>
                    <a:pt x="194" y="484"/>
                  </a:lnTo>
                  <a:lnTo>
                    <a:pt x="218" y="488"/>
                  </a:lnTo>
                  <a:lnTo>
                    <a:pt x="244" y="488"/>
                  </a:lnTo>
                  <a:lnTo>
                    <a:pt x="244" y="488"/>
                  </a:lnTo>
                  <a:lnTo>
                    <a:pt x="268" y="488"/>
                  </a:lnTo>
                  <a:lnTo>
                    <a:pt x="292" y="484"/>
                  </a:lnTo>
                  <a:lnTo>
                    <a:pt x="316" y="478"/>
                  </a:lnTo>
                  <a:lnTo>
                    <a:pt x="338" y="470"/>
                  </a:lnTo>
                  <a:lnTo>
                    <a:pt x="360" y="460"/>
                  </a:lnTo>
                  <a:lnTo>
                    <a:pt x="380" y="446"/>
                  </a:lnTo>
                  <a:lnTo>
                    <a:pt x="398" y="432"/>
                  </a:lnTo>
                  <a:lnTo>
                    <a:pt x="416" y="416"/>
                  </a:lnTo>
                  <a:lnTo>
                    <a:pt x="432" y="400"/>
                  </a:lnTo>
                  <a:lnTo>
                    <a:pt x="446" y="380"/>
                  </a:lnTo>
                  <a:lnTo>
                    <a:pt x="458" y="360"/>
                  </a:lnTo>
                  <a:lnTo>
                    <a:pt x="468" y="340"/>
                  </a:lnTo>
                  <a:lnTo>
                    <a:pt x="476" y="316"/>
                  </a:lnTo>
                  <a:lnTo>
                    <a:pt x="482" y="294"/>
                  </a:lnTo>
                  <a:lnTo>
                    <a:pt x="486" y="270"/>
                  </a:lnTo>
                  <a:lnTo>
                    <a:pt x="488" y="244"/>
                  </a:lnTo>
                  <a:lnTo>
                    <a:pt x="488"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12"/>
            <p:cNvSpPr>
              <a:spLocks/>
            </p:cNvSpPr>
            <p:nvPr/>
          </p:nvSpPr>
          <p:spPr bwMode="auto">
            <a:xfrm>
              <a:off x="2669" y="2403"/>
              <a:ext cx="240" cy="240"/>
            </a:xfrm>
            <a:custGeom>
              <a:avLst/>
              <a:gdLst>
                <a:gd name="T0" fmla="*/ 240 w 240"/>
                <a:gd name="T1" fmla="*/ 120 h 240"/>
                <a:gd name="T2" fmla="*/ 240 w 240"/>
                <a:gd name="T3" fmla="*/ 120 h 240"/>
                <a:gd name="T4" fmla="*/ 238 w 240"/>
                <a:gd name="T5" fmla="*/ 108 h 240"/>
                <a:gd name="T6" fmla="*/ 236 w 240"/>
                <a:gd name="T7" fmla="*/ 96 h 240"/>
                <a:gd name="T8" fmla="*/ 230 w 240"/>
                <a:gd name="T9" fmla="*/ 74 h 240"/>
                <a:gd name="T10" fmla="*/ 218 w 240"/>
                <a:gd name="T11" fmla="*/ 54 h 240"/>
                <a:gd name="T12" fmla="*/ 204 w 240"/>
                <a:gd name="T13" fmla="*/ 36 h 240"/>
                <a:gd name="T14" fmla="*/ 186 w 240"/>
                <a:gd name="T15" fmla="*/ 20 h 240"/>
                <a:gd name="T16" fmla="*/ 166 w 240"/>
                <a:gd name="T17" fmla="*/ 10 h 240"/>
                <a:gd name="T18" fmla="*/ 144 w 240"/>
                <a:gd name="T19" fmla="*/ 2 h 240"/>
                <a:gd name="T20" fmla="*/ 132 w 240"/>
                <a:gd name="T21" fmla="*/ 2 h 240"/>
                <a:gd name="T22" fmla="*/ 120 w 240"/>
                <a:gd name="T23" fmla="*/ 0 h 240"/>
                <a:gd name="T24" fmla="*/ 120 w 240"/>
                <a:gd name="T25" fmla="*/ 0 h 240"/>
                <a:gd name="T26" fmla="*/ 108 w 240"/>
                <a:gd name="T27" fmla="*/ 2 h 240"/>
                <a:gd name="T28" fmla="*/ 96 w 240"/>
                <a:gd name="T29" fmla="*/ 2 h 240"/>
                <a:gd name="T30" fmla="*/ 72 w 240"/>
                <a:gd name="T31" fmla="*/ 10 h 240"/>
                <a:gd name="T32" fmla="*/ 52 w 240"/>
                <a:gd name="T33" fmla="*/ 20 h 240"/>
                <a:gd name="T34" fmla="*/ 34 w 240"/>
                <a:gd name="T35" fmla="*/ 36 h 240"/>
                <a:gd name="T36" fmla="*/ 20 w 240"/>
                <a:gd name="T37" fmla="*/ 54 h 240"/>
                <a:gd name="T38" fmla="*/ 10 w 240"/>
                <a:gd name="T39" fmla="*/ 74 h 240"/>
                <a:gd name="T40" fmla="*/ 2 w 240"/>
                <a:gd name="T41" fmla="*/ 96 h 240"/>
                <a:gd name="T42" fmla="*/ 0 w 240"/>
                <a:gd name="T43" fmla="*/ 108 h 240"/>
                <a:gd name="T44" fmla="*/ 0 w 240"/>
                <a:gd name="T45" fmla="*/ 120 h 240"/>
                <a:gd name="T46" fmla="*/ 0 w 240"/>
                <a:gd name="T47" fmla="*/ 120 h 240"/>
                <a:gd name="T48" fmla="*/ 0 w 240"/>
                <a:gd name="T49" fmla="*/ 132 h 240"/>
                <a:gd name="T50" fmla="*/ 2 w 240"/>
                <a:gd name="T51" fmla="*/ 144 h 240"/>
                <a:gd name="T52" fmla="*/ 10 w 240"/>
                <a:gd name="T53" fmla="*/ 166 h 240"/>
                <a:gd name="T54" fmla="*/ 20 w 240"/>
                <a:gd name="T55" fmla="*/ 188 h 240"/>
                <a:gd name="T56" fmla="*/ 34 w 240"/>
                <a:gd name="T57" fmla="*/ 204 h 240"/>
                <a:gd name="T58" fmla="*/ 52 w 240"/>
                <a:gd name="T59" fmla="*/ 220 h 240"/>
                <a:gd name="T60" fmla="*/ 72 w 240"/>
                <a:gd name="T61" fmla="*/ 230 h 240"/>
                <a:gd name="T62" fmla="*/ 96 w 240"/>
                <a:gd name="T63" fmla="*/ 238 h 240"/>
                <a:gd name="T64" fmla="*/ 108 w 240"/>
                <a:gd name="T65" fmla="*/ 240 h 240"/>
                <a:gd name="T66" fmla="*/ 120 w 240"/>
                <a:gd name="T67" fmla="*/ 240 h 240"/>
                <a:gd name="T68" fmla="*/ 120 w 240"/>
                <a:gd name="T69" fmla="*/ 240 h 240"/>
                <a:gd name="T70" fmla="*/ 132 w 240"/>
                <a:gd name="T71" fmla="*/ 240 h 240"/>
                <a:gd name="T72" fmla="*/ 144 w 240"/>
                <a:gd name="T73" fmla="*/ 238 h 240"/>
                <a:gd name="T74" fmla="*/ 166 w 240"/>
                <a:gd name="T75" fmla="*/ 230 h 240"/>
                <a:gd name="T76" fmla="*/ 186 w 240"/>
                <a:gd name="T77" fmla="*/ 220 h 240"/>
                <a:gd name="T78" fmla="*/ 204 w 240"/>
                <a:gd name="T79" fmla="*/ 204 h 240"/>
                <a:gd name="T80" fmla="*/ 218 w 240"/>
                <a:gd name="T81" fmla="*/ 188 h 240"/>
                <a:gd name="T82" fmla="*/ 230 w 240"/>
                <a:gd name="T83" fmla="*/ 166 h 240"/>
                <a:gd name="T84" fmla="*/ 236 w 240"/>
                <a:gd name="T85" fmla="*/ 144 h 240"/>
                <a:gd name="T86" fmla="*/ 238 w 240"/>
                <a:gd name="T87" fmla="*/ 132 h 240"/>
                <a:gd name="T88" fmla="*/ 240 w 240"/>
                <a:gd name="T89" fmla="*/ 120 h 240"/>
                <a:gd name="T90" fmla="*/ 240 w 240"/>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240">
                  <a:moveTo>
                    <a:pt x="240" y="120"/>
                  </a:moveTo>
                  <a:lnTo>
                    <a:pt x="240" y="120"/>
                  </a:lnTo>
                  <a:lnTo>
                    <a:pt x="238" y="108"/>
                  </a:lnTo>
                  <a:lnTo>
                    <a:pt x="236" y="96"/>
                  </a:lnTo>
                  <a:lnTo>
                    <a:pt x="230" y="74"/>
                  </a:lnTo>
                  <a:lnTo>
                    <a:pt x="218" y="54"/>
                  </a:lnTo>
                  <a:lnTo>
                    <a:pt x="204" y="36"/>
                  </a:lnTo>
                  <a:lnTo>
                    <a:pt x="186" y="20"/>
                  </a:lnTo>
                  <a:lnTo>
                    <a:pt x="166" y="10"/>
                  </a:lnTo>
                  <a:lnTo>
                    <a:pt x="144" y="2"/>
                  </a:lnTo>
                  <a:lnTo>
                    <a:pt x="132" y="2"/>
                  </a:lnTo>
                  <a:lnTo>
                    <a:pt x="120" y="0"/>
                  </a:lnTo>
                  <a:lnTo>
                    <a:pt x="120" y="0"/>
                  </a:lnTo>
                  <a:lnTo>
                    <a:pt x="108" y="2"/>
                  </a:lnTo>
                  <a:lnTo>
                    <a:pt x="96" y="2"/>
                  </a:lnTo>
                  <a:lnTo>
                    <a:pt x="72" y="10"/>
                  </a:lnTo>
                  <a:lnTo>
                    <a:pt x="52" y="20"/>
                  </a:lnTo>
                  <a:lnTo>
                    <a:pt x="34" y="36"/>
                  </a:lnTo>
                  <a:lnTo>
                    <a:pt x="20" y="54"/>
                  </a:lnTo>
                  <a:lnTo>
                    <a:pt x="10" y="74"/>
                  </a:lnTo>
                  <a:lnTo>
                    <a:pt x="2" y="96"/>
                  </a:lnTo>
                  <a:lnTo>
                    <a:pt x="0" y="108"/>
                  </a:lnTo>
                  <a:lnTo>
                    <a:pt x="0" y="120"/>
                  </a:lnTo>
                  <a:lnTo>
                    <a:pt x="0" y="120"/>
                  </a:lnTo>
                  <a:lnTo>
                    <a:pt x="0" y="132"/>
                  </a:lnTo>
                  <a:lnTo>
                    <a:pt x="2" y="144"/>
                  </a:lnTo>
                  <a:lnTo>
                    <a:pt x="10" y="166"/>
                  </a:lnTo>
                  <a:lnTo>
                    <a:pt x="20" y="188"/>
                  </a:lnTo>
                  <a:lnTo>
                    <a:pt x="34" y="204"/>
                  </a:lnTo>
                  <a:lnTo>
                    <a:pt x="52" y="220"/>
                  </a:lnTo>
                  <a:lnTo>
                    <a:pt x="72" y="230"/>
                  </a:lnTo>
                  <a:lnTo>
                    <a:pt x="96" y="238"/>
                  </a:lnTo>
                  <a:lnTo>
                    <a:pt x="108" y="240"/>
                  </a:lnTo>
                  <a:lnTo>
                    <a:pt x="120" y="240"/>
                  </a:lnTo>
                  <a:lnTo>
                    <a:pt x="120" y="240"/>
                  </a:lnTo>
                  <a:lnTo>
                    <a:pt x="132" y="240"/>
                  </a:lnTo>
                  <a:lnTo>
                    <a:pt x="144" y="238"/>
                  </a:lnTo>
                  <a:lnTo>
                    <a:pt x="166" y="230"/>
                  </a:lnTo>
                  <a:lnTo>
                    <a:pt x="186" y="220"/>
                  </a:lnTo>
                  <a:lnTo>
                    <a:pt x="204" y="204"/>
                  </a:lnTo>
                  <a:lnTo>
                    <a:pt x="218" y="188"/>
                  </a:lnTo>
                  <a:lnTo>
                    <a:pt x="230" y="166"/>
                  </a:lnTo>
                  <a:lnTo>
                    <a:pt x="236" y="144"/>
                  </a:lnTo>
                  <a:lnTo>
                    <a:pt x="238" y="132"/>
                  </a:lnTo>
                  <a:lnTo>
                    <a:pt x="240" y="120"/>
                  </a:lnTo>
                  <a:lnTo>
                    <a:pt x="240"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13"/>
            <p:cNvSpPr>
              <a:spLocks/>
            </p:cNvSpPr>
            <p:nvPr/>
          </p:nvSpPr>
          <p:spPr bwMode="auto">
            <a:xfrm>
              <a:off x="2705" y="2439"/>
              <a:ext cx="168" cy="168"/>
            </a:xfrm>
            <a:custGeom>
              <a:avLst/>
              <a:gdLst>
                <a:gd name="T0" fmla="*/ 168 w 168"/>
                <a:gd name="T1" fmla="*/ 84 h 168"/>
                <a:gd name="T2" fmla="*/ 168 w 168"/>
                <a:gd name="T3" fmla="*/ 84 h 168"/>
                <a:gd name="T4" fmla="*/ 166 w 168"/>
                <a:gd name="T5" fmla="*/ 68 h 168"/>
                <a:gd name="T6" fmla="*/ 160 w 168"/>
                <a:gd name="T7" fmla="*/ 52 h 168"/>
                <a:gd name="T8" fmla="*/ 152 w 168"/>
                <a:gd name="T9" fmla="*/ 38 h 168"/>
                <a:gd name="T10" fmla="*/ 142 w 168"/>
                <a:gd name="T11" fmla="*/ 26 h 168"/>
                <a:gd name="T12" fmla="*/ 130 w 168"/>
                <a:gd name="T13" fmla="*/ 14 h 168"/>
                <a:gd name="T14" fmla="*/ 116 w 168"/>
                <a:gd name="T15" fmla="*/ 8 h 168"/>
                <a:gd name="T16" fmla="*/ 100 w 168"/>
                <a:gd name="T17" fmla="*/ 2 h 168"/>
                <a:gd name="T18" fmla="*/ 84 w 168"/>
                <a:gd name="T19" fmla="*/ 0 h 168"/>
                <a:gd name="T20" fmla="*/ 84 w 168"/>
                <a:gd name="T21" fmla="*/ 0 h 168"/>
                <a:gd name="T22" fmla="*/ 66 w 168"/>
                <a:gd name="T23" fmla="*/ 2 h 168"/>
                <a:gd name="T24" fmla="*/ 50 w 168"/>
                <a:gd name="T25" fmla="*/ 8 h 168"/>
                <a:gd name="T26" fmla="*/ 36 w 168"/>
                <a:gd name="T27" fmla="*/ 14 h 168"/>
                <a:gd name="T28" fmla="*/ 24 w 168"/>
                <a:gd name="T29" fmla="*/ 26 h 168"/>
                <a:gd name="T30" fmla="*/ 14 w 168"/>
                <a:gd name="T31" fmla="*/ 38 h 168"/>
                <a:gd name="T32" fmla="*/ 6 w 168"/>
                <a:gd name="T33" fmla="*/ 52 h 168"/>
                <a:gd name="T34" fmla="*/ 2 w 168"/>
                <a:gd name="T35" fmla="*/ 68 h 168"/>
                <a:gd name="T36" fmla="*/ 0 w 168"/>
                <a:gd name="T37" fmla="*/ 84 h 168"/>
                <a:gd name="T38" fmla="*/ 0 w 168"/>
                <a:gd name="T39" fmla="*/ 84 h 168"/>
                <a:gd name="T40" fmla="*/ 2 w 168"/>
                <a:gd name="T41" fmla="*/ 102 h 168"/>
                <a:gd name="T42" fmla="*/ 6 w 168"/>
                <a:gd name="T43" fmla="*/ 116 h 168"/>
                <a:gd name="T44" fmla="*/ 14 w 168"/>
                <a:gd name="T45" fmla="*/ 132 h 168"/>
                <a:gd name="T46" fmla="*/ 24 w 168"/>
                <a:gd name="T47" fmla="*/ 144 h 168"/>
                <a:gd name="T48" fmla="*/ 36 w 168"/>
                <a:gd name="T49" fmla="*/ 154 h 168"/>
                <a:gd name="T50" fmla="*/ 50 w 168"/>
                <a:gd name="T51" fmla="*/ 162 h 168"/>
                <a:gd name="T52" fmla="*/ 66 w 168"/>
                <a:gd name="T53" fmla="*/ 166 h 168"/>
                <a:gd name="T54" fmla="*/ 84 w 168"/>
                <a:gd name="T55" fmla="*/ 168 h 168"/>
                <a:gd name="T56" fmla="*/ 84 w 168"/>
                <a:gd name="T57" fmla="*/ 168 h 168"/>
                <a:gd name="T58" fmla="*/ 100 w 168"/>
                <a:gd name="T59" fmla="*/ 166 h 168"/>
                <a:gd name="T60" fmla="*/ 116 w 168"/>
                <a:gd name="T61" fmla="*/ 162 h 168"/>
                <a:gd name="T62" fmla="*/ 130 w 168"/>
                <a:gd name="T63" fmla="*/ 154 h 168"/>
                <a:gd name="T64" fmla="*/ 142 w 168"/>
                <a:gd name="T65" fmla="*/ 144 h 168"/>
                <a:gd name="T66" fmla="*/ 152 w 168"/>
                <a:gd name="T67" fmla="*/ 132 h 168"/>
                <a:gd name="T68" fmla="*/ 160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0" y="52"/>
                  </a:lnTo>
                  <a:lnTo>
                    <a:pt x="152" y="38"/>
                  </a:lnTo>
                  <a:lnTo>
                    <a:pt x="142" y="26"/>
                  </a:lnTo>
                  <a:lnTo>
                    <a:pt x="130" y="14"/>
                  </a:lnTo>
                  <a:lnTo>
                    <a:pt x="116" y="8"/>
                  </a:lnTo>
                  <a:lnTo>
                    <a:pt x="100" y="2"/>
                  </a:lnTo>
                  <a:lnTo>
                    <a:pt x="84" y="0"/>
                  </a:lnTo>
                  <a:lnTo>
                    <a:pt x="84" y="0"/>
                  </a:lnTo>
                  <a:lnTo>
                    <a:pt x="66" y="2"/>
                  </a:lnTo>
                  <a:lnTo>
                    <a:pt x="50" y="8"/>
                  </a:lnTo>
                  <a:lnTo>
                    <a:pt x="36" y="14"/>
                  </a:lnTo>
                  <a:lnTo>
                    <a:pt x="24" y="26"/>
                  </a:lnTo>
                  <a:lnTo>
                    <a:pt x="14" y="38"/>
                  </a:lnTo>
                  <a:lnTo>
                    <a:pt x="6" y="52"/>
                  </a:lnTo>
                  <a:lnTo>
                    <a:pt x="2" y="68"/>
                  </a:lnTo>
                  <a:lnTo>
                    <a:pt x="0" y="84"/>
                  </a:lnTo>
                  <a:lnTo>
                    <a:pt x="0" y="84"/>
                  </a:lnTo>
                  <a:lnTo>
                    <a:pt x="2" y="102"/>
                  </a:lnTo>
                  <a:lnTo>
                    <a:pt x="6" y="116"/>
                  </a:lnTo>
                  <a:lnTo>
                    <a:pt x="14" y="132"/>
                  </a:lnTo>
                  <a:lnTo>
                    <a:pt x="24" y="144"/>
                  </a:lnTo>
                  <a:lnTo>
                    <a:pt x="36" y="154"/>
                  </a:lnTo>
                  <a:lnTo>
                    <a:pt x="50" y="162"/>
                  </a:lnTo>
                  <a:lnTo>
                    <a:pt x="66" y="166"/>
                  </a:lnTo>
                  <a:lnTo>
                    <a:pt x="84" y="168"/>
                  </a:lnTo>
                  <a:lnTo>
                    <a:pt x="84" y="168"/>
                  </a:lnTo>
                  <a:lnTo>
                    <a:pt x="100" y="166"/>
                  </a:lnTo>
                  <a:lnTo>
                    <a:pt x="116" y="162"/>
                  </a:lnTo>
                  <a:lnTo>
                    <a:pt x="130" y="154"/>
                  </a:lnTo>
                  <a:lnTo>
                    <a:pt x="142" y="144"/>
                  </a:lnTo>
                  <a:lnTo>
                    <a:pt x="152" y="132"/>
                  </a:lnTo>
                  <a:lnTo>
                    <a:pt x="160"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14"/>
            <p:cNvSpPr>
              <a:spLocks/>
            </p:cNvSpPr>
            <p:nvPr/>
          </p:nvSpPr>
          <p:spPr bwMode="auto">
            <a:xfrm>
              <a:off x="2729" y="2465"/>
              <a:ext cx="118" cy="116"/>
            </a:xfrm>
            <a:custGeom>
              <a:avLst/>
              <a:gdLst>
                <a:gd name="T0" fmla="*/ 118 w 118"/>
                <a:gd name="T1" fmla="*/ 58 h 116"/>
                <a:gd name="T2" fmla="*/ 118 w 118"/>
                <a:gd name="T3" fmla="*/ 58 h 116"/>
                <a:gd name="T4" fmla="*/ 116 w 118"/>
                <a:gd name="T5" fmla="*/ 46 h 116"/>
                <a:gd name="T6" fmla="*/ 114 w 118"/>
                <a:gd name="T7" fmla="*/ 36 h 116"/>
                <a:gd name="T8" fmla="*/ 108 w 118"/>
                <a:gd name="T9" fmla="*/ 26 h 116"/>
                <a:gd name="T10" fmla="*/ 100 w 118"/>
                <a:gd name="T11" fmla="*/ 16 h 116"/>
                <a:gd name="T12" fmla="*/ 92 w 118"/>
                <a:gd name="T13" fmla="*/ 10 h 116"/>
                <a:gd name="T14" fmla="*/ 82 w 118"/>
                <a:gd name="T15" fmla="*/ 4 h 116"/>
                <a:gd name="T16" fmla="*/ 72 w 118"/>
                <a:gd name="T17" fmla="*/ 0 h 116"/>
                <a:gd name="T18" fmla="*/ 60 w 118"/>
                <a:gd name="T19" fmla="*/ 0 h 116"/>
                <a:gd name="T20" fmla="*/ 60 w 118"/>
                <a:gd name="T21" fmla="*/ 0 h 116"/>
                <a:gd name="T22" fmla="*/ 48 w 118"/>
                <a:gd name="T23" fmla="*/ 0 h 116"/>
                <a:gd name="T24" fmla="*/ 36 w 118"/>
                <a:gd name="T25" fmla="*/ 4 h 116"/>
                <a:gd name="T26" fmla="*/ 26 w 118"/>
                <a:gd name="T27" fmla="*/ 10 h 116"/>
                <a:gd name="T28" fmla="*/ 18 w 118"/>
                <a:gd name="T29" fmla="*/ 16 h 116"/>
                <a:gd name="T30" fmla="*/ 10 w 118"/>
                <a:gd name="T31" fmla="*/ 26 h 116"/>
                <a:gd name="T32" fmla="*/ 6 w 118"/>
                <a:gd name="T33" fmla="*/ 36 h 116"/>
                <a:gd name="T34" fmla="*/ 2 w 118"/>
                <a:gd name="T35" fmla="*/ 46 h 116"/>
                <a:gd name="T36" fmla="*/ 0 w 118"/>
                <a:gd name="T37" fmla="*/ 58 h 116"/>
                <a:gd name="T38" fmla="*/ 0 w 118"/>
                <a:gd name="T39" fmla="*/ 58 h 116"/>
                <a:gd name="T40" fmla="*/ 2 w 118"/>
                <a:gd name="T41" fmla="*/ 70 h 116"/>
                <a:gd name="T42" fmla="*/ 6 w 118"/>
                <a:gd name="T43" fmla="*/ 82 h 116"/>
                <a:gd name="T44" fmla="*/ 10 w 118"/>
                <a:gd name="T45" fmla="*/ 92 h 116"/>
                <a:gd name="T46" fmla="*/ 18 w 118"/>
                <a:gd name="T47" fmla="*/ 100 h 116"/>
                <a:gd name="T48" fmla="*/ 26 w 118"/>
                <a:gd name="T49" fmla="*/ 106 h 116"/>
                <a:gd name="T50" fmla="*/ 36 w 118"/>
                <a:gd name="T51" fmla="*/ 112 h 116"/>
                <a:gd name="T52" fmla="*/ 48 w 118"/>
                <a:gd name="T53" fmla="*/ 116 h 116"/>
                <a:gd name="T54" fmla="*/ 60 w 118"/>
                <a:gd name="T55" fmla="*/ 116 h 116"/>
                <a:gd name="T56" fmla="*/ 60 w 118"/>
                <a:gd name="T57" fmla="*/ 116 h 116"/>
                <a:gd name="T58" fmla="*/ 72 w 118"/>
                <a:gd name="T59" fmla="*/ 116 h 116"/>
                <a:gd name="T60" fmla="*/ 82 w 118"/>
                <a:gd name="T61" fmla="*/ 112 h 116"/>
                <a:gd name="T62" fmla="*/ 92 w 118"/>
                <a:gd name="T63" fmla="*/ 106 h 116"/>
                <a:gd name="T64" fmla="*/ 100 w 118"/>
                <a:gd name="T65" fmla="*/ 100 h 116"/>
                <a:gd name="T66" fmla="*/ 108 w 118"/>
                <a:gd name="T67" fmla="*/ 92 h 116"/>
                <a:gd name="T68" fmla="*/ 114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4" y="36"/>
                  </a:lnTo>
                  <a:lnTo>
                    <a:pt x="108" y="26"/>
                  </a:lnTo>
                  <a:lnTo>
                    <a:pt x="100" y="16"/>
                  </a:lnTo>
                  <a:lnTo>
                    <a:pt x="92" y="10"/>
                  </a:lnTo>
                  <a:lnTo>
                    <a:pt x="82" y="4"/>
                  </a:lnTo>
                  <a:lnTo>
                    <a:pt x="72" y="0"/>
                  </a:lnTo>
                  <a:lnTo>
                    <a:pt x="60" y="0"/>
                  </a:lnTo>
                  <a:lnTo>
                    <a:pt x="60" y="0"/>
                  </a:lnTo>
                  <a:lnTo>
                    <a:pt x="48" y="0"/>
                  </a:lnTo>
                  <a:lnTo>
                    <a:pt x="36" y="4"/>
                  </a:lnTo>
                  <a:lnTo>
                    <a:pt x="26" y="10"/>
                  </a:lnTo>
                  <a:lnTo>
                    <a:pt x="18" y="16"/>
                  </a:lnTo>
                  <a:lnTo>
                    <a:pt x="10" y="26"/>
                  </a:lnTo>
                  <a:lnTo>
                    <a:pt x="6" y="36"/>
                  </a:lnTo>
                  <a:lnTo>
                    <a:pt x="2" y="46"/>
                  </a:lnTo>
                  <a:lnTo>
                    <a:pt x="0" y="58"/>
                  </a:lnTo>
                  <a:lnTo>
                    <a:pt x="0" y="58"/>
                  </a:lnTo>
                  <a:lnTo>
                    <a:pt x="2" y="70"/>
                  </a:lnTo>
                  <a:lnTo>
                    <a:pt x="6" y="82"/>
                  </a:lnTo>
                  <a:lnTo>
                    <a:pt x="10" y="92"/>
                  </a:lnTo>
                  <a:lnTo>
                    <a:pt x="18" y="100"/>
                  </a:lnTo>
                  <a:lnTo>
                    <a:pt x="26" y="106"/>
                  </a:lnTo>
                  <a:lnTo>
                    <a:pt x="36" y="112"/>
                  </a:lnTo>
                  <a:lnTo>
                    <a:pt x="48" y="116"/>
                  </a:lnTo>
                  <a:lnTo>
                    <a:pt x="60" y="116"/>
                  </a:lnTo>
                  <a:lnTo>
                    <a:pt x="60" y="116"/>
                  </a:lnTo>
                  <a:lnTo>
                    <a:pt x="72" y="116"/>
                  </a:lnTo>
                  <a:lnTo>
                    <a:pt x="82" y="112"/>
                  </a:lnTo>
                  <a:lnTo>
                    <a:pt x="92" y="106"/>
                  </a:lnTo>
                  <a:lnTo>
                    <a:pt x="100" y="100"/>
                  </a:lnTo>
                  <a:lnTo>
                    <a:pt x="108" y="92"/>
                  </a:lnTo>
                  <a:lnTo>
                    <a:pt x="114"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15"/>
            <p:cNvSpPr>
              <a:spLocks/>
            </p:cNvSpPr>
            <p:nvPr/>
          </p:nvSpPr>
          <p:spPr bwMode="auto">
            <a:xfrm>
              <a:off x="4057" y="2279"/>
              <a:ext cx="490" cy="488"/>
            </a:xfrm>
            <a:custGeom>
              <a:avLst/>
              <a:gdLst>
                <a:gd name="T0" fmla="*/ 490 w 490"/>
                <a:gd name="T1" fmla="*/ 244 h 488"/>
                <a:gd name="T2" fmla="*/ 484 w 490"/>
                <a:gd name="T3" fmla="*/ 196 h 488"/>
                <a:gd name="T4" fmla="*/ 470 w 490"/>
                <a:gd name="T5" fmla="*/ 150 h 488"/>
                <a:gd name="T6" fmla="*/ 448 w 490"/>
                <a:gd name="T7" fmla="*/ 108 h 488"/>
                <a:gd name="T8" fmla="*/ 418 w 490"/>
                <a:gd name="T9" fmla="*/ 72 h 488"/>
                <a:gd name="T10" fmla="*/ 382 w 490"/>
                <a:gd name="T11" fmla="*/ 42 h 488"/>
                <a:gd name="T12" fmla="*/ 340 w 490"/>
                <a:gd name="T13" fmla="*/ 20 h 488"/>
                <a:gd name="T14" fmla="*/ 294 w 490"/>
                <a:gd name="T15" fmla="*/ 4 h 488"/>
                <a:gd name="T16" fmla="*/ 244 w 490"/>
                <a:gd name="T17" fmla="*/ 0 h 488"/>
                <a:gd name="T18" fmla="*/ 220 w 490"/>
                <a:gd name="T19" fmla="*/ 2 h 488"/>
                <a:gd name="T20" fmla="*/ 172 w 490"/>
                <a:gd name="T21" fmla="*/ 10 h 488"/>
                <a:gd name="T22" fmla="*/ 128 w 490"/>
                <a:gd name="T23" fmla="*/ 30 h 488"/>
                <a:gd name="T24" fmla="*/ 90 w 490"/>
                <a:gd name="T25" fmla="*/ 56 h 488"/>
                <a:gd name="T26" fmla="*/ 56 w 490"/>
                <a:gd name="T27" fmla="*/ 88 h 488"/>
                <a:gd name="T28" fmla="*/ 30 w 490"/>
                <a:gd name="T29" fmla="*/ 128 h 488"/>
                <a:gd name="T30" fmla="*/ 12 w 490"/>
                <a:gd name="T31" fmla="*/ 172 h 488"/>
                <a:gd name="T32" fmla="*/ 2 w 490"/>
                <a:gd name="T33" fmla="*/ 220 h 488"/>
                <a:gd name="T34" fmla="*/ 0 w 490"/>
                <a:gd name="T35" fmla="*/ 244 h 488"/>
                <a:gd name="T36" fmla="*/ 6 w 490"/>
                <a:gd name="T37" fmla="*/ 294 h 488"/>
                <a:gd name="T38" fmla="*/ 20 w 490"/>
                <a:gd name="T39" fmla="*/ 340 h 488"/>
                <a:gd name="T40" fmla="*/ 42 w 490"/>
                <a:gd name="T41" fmla="*/ 380 h 488"/>
                <a:gd name="T42" fmla="*/ 72 w 490"/>
                <a:gd name="T43" fmla="*/ 416 h 488"/>
                <a:gd name="T44" fmla="*/ 108 w 490"/>
                <a:gd name="T45" fmla="*/ 446 h 488"/>
                <a:gd name="T46" fmla="*/ 150 w 490"/>
                <a:gd name="T47" fmla="*/ 470 h 488"/>
                <a:gd name="T48" fmla="*/ 196 w 490"/>
                <a:gd name="T49" fmla="*/ 484 h 488"/>
                <a:gd name="T50" fmla="*/ 244 w 490"/>
                <a:gd name="T51" fmla="*/ 488 h 488"/>
                <a:gd name="T52" fmla="*/ 270 w 490"/>
                <a:gd name="T53" fmla="*/ 488 h 488"/>
                <a:gd name="T54" fmla="*/ 318 w 490"/>
                <a:gd name="T55" fmla="*/ 478 h 488"/>
                <a:gd name="T56" fmla="*/ 362 w 490"/>
                <a:gd name="T57" fmla="*/ 460 h 488"/>
                <a:gd name="T58" fmla="*/ 400 w 490"/>
                <a:gd name="T59" fmla="*/ 432 h 488"/>
                <a:gd name="T60" fmla="*/ 434 w 490"/>
                <a:gd name="T61" fmla="*/ 400 h 488"/>
                <a:gd name="T62" fmla="*/ 460 w 490"/>
                <a:gd name="T63" fmla="*/ 360 h 488"/>
                <a:gd name="T64" fmla="*/ 478 w 490"/>
                <a:gd name="T65" fmla="*/ 316 h 488"/>
                <a:gd name="T66" fmla="*/ 488 w 490"/>
                <a:gd name="T67" fmla="*/ 270 h 488"/>
                <a:gd name="T68" fmla="*/ 490 w 490"/>
                <a:gd name="T69" fmla="*/ 2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88">
                  <a:moveTo>
                    <a:pt x="490" y="244"/>
                  </a:moveTo>
                  <a:lnTo>
                    <a:pt x="490" y="244"/>
                  </a:lnTo>
                  <a:lnTo>
                    <a:pt x="488" y="220"/>
                  </a:lnTo>
                  <a:lnTo>
                    <a:pt x="484" y="196"/>
                  </a:lnTo>
                  <a:lnTo>
                    <a:pt x="478" y="172"/>
                  </a:lnTo>
                  <a:lnTo>
                    <a:pt x="470" y="150"/>
                  </a:lnTo>
                  <a:lnTo>
                    <a:pt x="460" y="128"/>
                  </a:lnTo>
                  <a:lnTo>
                    <a:pt x="448" y="108"/>
                  </a:lnTo>
                  <a:lnTo>
                    <a:pt x="434" y="88"/>
                  </a:lnTo>
                  <a:lnTo>
                    <a:pt x="418" y="72"/>
                  </a:lnTo>
                  <a:lnTo>
                    <a:pt x="400" y="56"/>
                  </a:lnTo>
                  <a:lnTo>
                    <a:pt x="382" y="42"/>
                  </a:lnTo>
                  <a:lnTo>
                    <a:pt x="362" y="30"/>
                  </a:lnTo>
                  <a:lnTo>
                    <a:pt x="340" y="20"/>
                  </a:lnTo>
                  <a:lnTo>
                    <a:pt x="318" y="10"/>
                  </a:lnTo>
                  <a:lnTo>
                    <a:pt x="294" y="4"/>
                  </a:lnTo>
                  <a:lnTo>
                    <a:pt x="270" y="2"/>
                  </a:lnTo>
                  <a:lnTo>
                    <a:pt x="244" y="0"/>
                  </a:lnTo>
                  <a:lnTo>
                    <a:pt x="244" y="0"/>
                  </a:lnTo>
                  <a:lnTo>
                    <a:pt x="220" y="2"/>
                  </a:lnTo>
                  <a:lnTo>
                    <a:pt x="196" y="4"/>
                  </a:lnTo>
                  <a:lnTo>
                    <a:pt x="172" y="10"/>
                  </a:lnTo>
                  <a:lnTo>
                    <a:pt x="150" y="20"/>
                  </a:lnTo>
                  <a:lnTo>
                    <a:pt x="128" y="30"/>
                  </a:lnTo>
                  <a:lnTo>
                    <a:pt x="108" y="42"/>
                  </a:lnTo>
                  <a:lnTo>
                    <a:pt x="90" y="56"/>
                  </a:lnTo>
                  <a:lnTo>
                    <a:pt x="72" y="72"/>
                  </a:lnTo>
                  <a:lnTo>
                    <a:pt x="56" y="88"/>
                  </a:lnTo>
                  <a:lnTo>
                    <a:pt x="42" y="108"/>
                  </a:lnTo>
                  <a:lnTo>
                    <a:pt x="30" y="128"/>
                  </a:lnTo>
                  <a:lnTo>
                    <a:pt x="20" y="150"/>
                  </a:lnTo>
                  <a:lnTo>
                    <a:pt x="12" y="172"/>
                  </a:lnTo>
                  <a:lnTo>
                    <a:pt x="6" y="196"/>
                  </a:lnTo>
                  <a:lnTo>
                    <a:pt x="2" y="220"/>
                  </a:lnTo>
                  <a:lnTo>
                    <a:pt x="0" y="244"/>
                  </a:lnTo>
                  <a:lnTo>
                    <a:pt x="0" y="244"/>
                  </a:lnTo>
                  <a:lnTo>
                    <a:pt x="2" y="270"/>
                  </a:lnTo>
                  <a:lnTo>
                    <a:pt x="6" y="294"/>
                  </a:lnTo>
                  <a:lnTo>
                    <a:pt x="12" y="316"/>
                  </a:lnTo>
                  <a:lnTo>
                    <a:pt x="20" y="340"/>
                  </a:lnTo>
                  <a:lnTo>
                    <a:pt x="30" y="360"/>
                  </a:lnTo>
                  <a:lnTo>
                    <a:pt x="42" y="380"/>
                  </a:lnTo>
                  <a:lnTo>
                    <a:pt x="56" y="400"/>
                  </a:lnTo>
                  <a:lnTo>
                    <a:pt x="72" y="416"/>
                  </a:lnTo>
                  <a:lnTo>
                    <a:pt x="90" y="432"/>
                  </a:lnTo>
                  <a:lnTo>
                    <a:pt x="108" y="446"/>
                  </a:lnTo>
                  <a:lnTo>
                    <a:pt x="128" y="460"/>
                  </a:lnTo>
                  <a:lnTo>
                    <a:pt x="150" y="470"/>
                  </a:lnTo>
                  <a:lnTo>
                    <a:pt x="172" y="478"/>
                  </a:lnTo>
                  <a:lnTo>
                    <a:pt x="196" y="484"/>
                  </a:lnTo>
                  <a:lnTo>
                    <a:pt x="220" y="488"/>
                  </a:lnTo>
                  <a:lnTo>
                    <a:pt x="244" y="488"/>
                  </a:lnTo>
                  <a:lnTo>
                    <a:pt x="244" y="488"/>
                  </a:lnTo>
                  <a:lnTo>
                    <a:pt x="270" y="488"/>
                  </a:lnTo>
                  <a:lnTo>
                    <a:pt x="294" y="484"/>
                  </a:lnTo>
                  <a:lnTo>
                    <a:pt x="318" y="478"/>
                  </a:lnTo>
                  <a:lnTo>
                    <a:pt x="340" y="470"/>
                  </a:lnTo>
                  <a:lnTo>
                    <a:pt x="362" y="460"/>
                  </a:lnTo>
                  <a:lnTo>
                    <a:pt x="382" y="446"/>
                  </a:lnTo>
                  <a:lnTo>
                    <a:pt x="400" y="432"/>
                  </a:lnTo>
                  <a:lnTo>
                    <a:pt x="418" y="416"/>
                  </a:lnTo>
                  <a:lnTo>
                    <a:pt x="434" y="400"/>
                  </a:lnTo>
                  <a:lnTo>
                    <a:pt x="448" y="380"/>
                  </a:lnTo>
                  <a:lnTo>
                    <a:pt x="460" y="360"/>
                  </a:lnTo>
                  <a:lnTo>
                    <a:pt x="470" y="340"/>
                  </a:lnTo>
                  <a:lnTo>
                    <a:pt x="478" y="316"/>
                  </a:lnTo>
                  <a:lnTo>
                    <a:pt x="484" y="294"/>
                  </a:lnTo>
                  <a:lnTo>
                    <a:pt x="488" y="270"/>
                  </a:lnTo>
                  <a:lnTo>
                    <a:pt x="490" y="244"/>
                  </a:lnTo>
                  <a:lnTo>
                    <a:pt x="49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16"/>
            <p:cNvSpPr>
              <a:spLocks/>
            </p:cNvSpPr>
            <p:nvPr/>
          </p:nvSpPr>
          <p:spPr bwMode="auto">
            <a:xfrm>
              <a:off x="4183" y="2403"/>
              <a:ext cx="238" cy="240"/>
            </a:xfrm>
            <a:custGeom>
              <a:avLst/>
              <a:gdLst>
                <a:gd name="T0" fmla="*/ 238 w 238"/>
                <a:gd name="T1" fmla="*/ 120 h 240"/>
                <a:gd name="T2" fmla="*/ 238 w 238"/>
                <a:gd name="T3" fmla="*/ 120 h 240"/>
                <a:gd name="T4" fmla="*/ 238 w 238"/>
                <a:gd name="T5" fmla="*/ 108 h 240"/>
                <a:gd name="T6" fmla="*/ 236 w 238"/>
                <a:gd name="T7" fmla="*/ 96 h 240"/>
                <a:gd name="T8" fmla="*/ 230 w 238"/>
                <a:gd name="T9" fmla="*/ 74 h 240"/>
                <a:gd name="T10" fmla="*/ 218 w 238"/>
                <a:gd name="T11" fmla="*/ 54 h 240"/>
                <a:gd name="T12" fmla="*/ 204 w 238"/>
                <a:gd name="T13" fmla="*/ 36 h 240"/>
                <a:gd name="T14" fmla="*/ 186 w 238"/>
                <a:gd name="T15" fmla="*/ 20 h 240"/>
                <a:gd name="T16" fmla="*/ 166 w 238"/>
                <a:gd name="T17" fmla="*/ 10 h 240"/>
                <a:gd name="T18" fmla="*/ 142 w 238"/>
                <a:gd name="T19" fmla="*/ 2 h 240"/>
                <a:gd name="T20" fmla="*/ 130 w 238"/>
                <a:gd name="T21" fmla="*/ 2 h 240"/>
                <a:gd name="T22" fmla="*/ 118 w 238"/>
                <a:gd name="T23" fmla="*/ 0 h 240"/>
                <a:gd name="T24" fmla="*/ 118 w 238"/>
                <a:gd name="T25" fmla="*/ 0 h 240"/>
                <a:gd name="T26" fmla="*/ 106 w 238"/>
                <a:gd name="T27" fmla="*/ 2 h 240"/>
                <a:gd name="T28" fmla="*/ 94 w 238"/>
                <a:gd name="T29" fmla="*/ 2 h 240"/>
                <a:gd name="T30" fmla="*/ 72 w 238"/>
                <a:gd name="T31" fmla="*/ 10 h 240"/>
                <a:gd name="T32" fmla="*/ 52 w 238"/>
                <a:gd name="T33" fmla="*/ 20 h 240"/>
                <a:gd name="T34" fmla="*/ 34 w 238"/>
                <a:gd name="T35" fmla="*/ 36 h 240"/>
                <a:gd name="T36" fmla="*/ 20 w 238"/>
                <a:gd name="T37" fmla="*/ 54 h 240"/>
                <a:gd name="T38" fmla="*/ 8 w 238"/>
                <a:gd name="T39" fmla="*/ 74 h 240"/>
                <a:gd name="T40" fmla="*/ 2 w 238"/>
                <a:gd name="T41" fmla="*/ 96 h 240"/>
                <a:gd name="T42" fmla="*/ 0 w 238"/>
                <a:gd name="T43" fmla="*/ 108 h 240"/>
                <a:gd name="T44" fmla="*/ 0 w 238"/>
                <a:gd name="T45" fmla="*/ 120 h 240"/>
                <a:gd name="T46" fmla="*/ 0 w 238"/>
                <a:gd name="T47" fmla="*/ 120 h 240"/>
                <a:gd name="T48" fmla="*/ 0 w 238"/>
                <a:gd name="T49" fmla="*/ 132 h 240"/>
                <a:gd name="T50" fmla="*/ 2 w 238"/>
                <a:gd name="T51" fmla="*/ 144 h 240"/>
                <a:gd name="T52" fmla="*/ 8 w 238"/>
                <a:gd name="T53" fmla="*/ 166 h 240"/>
                <a:gd name="T54" fmla="*/ 20 w 238"/>
                <a:gd name="T55" fmla="*/ 188 h 240"/>
                <a:gd name="T56" fmla="*/ 34 w 238"/>
                <a:gd name="T57" fmla="*/ 204 h 240"/>
                <a:gd name="T58" fmla="*/ 52 w 238"/>
                <a:gd name="T59" fmla="*/ 220 h 240"/>
                <a:gd name="T60" fmla="*/ 72 w 238"/>
                <a:gd name="T61" fmla="*/ 230 h 240"/>
                <a:gd name="T62" fmla="*/ 94 w 238"/>
                <a:gd name="T63" fmla="*/ 238 h 240"/>
                <a:gd name="T64" fmla="*/ 106 w 238"/>
                <a:gd name="T65" fmla="*/ 240 h 240"/>
                <a:gd name="T66" fmla="*/ 118 w 238"/>
                <a:gd name="T67" fmla="*/ 240 h 240"/>
                <a:gd name="T68" fmla="*/ 118 w 238"/>
                <a:gd name="T69" fmla="*/ 240 h 240"/>
                <a:gd name="T70" fmla="*/ 130 w 238"/>
                <a:gd name="T71" fmla="*/ 240 h 240"/>
                <a:gd name="T72" fmla="*/ 142 w 238"/>
                <a:gd name="T73" fmla="*/ 238 h 240"/>
                <a:gd name="T74" fmla="*/ 166 w 238"/>
                <a:gd name="T75" fmla="*/ 230 h 240"/>
                <a:gd name="T76" fmla="*/ 186 w 238"/>
                <a:gd name="T77" fmla="*/ 220 h 240"/>
                <a:gd name="T78" fmla="*/ 204 w 238"/>
                <a:gd name="T79" fmla="*/ 204 h 240"/>
                <a:gd name="T80" fmla="*/ 218 w 238"/>
                <a:gd name="T81" fmla="*/ 188 h 240"/>
                <a:gd name="T82" fmla="*/ 230 w 238"/>
                <a:gd name="T83" fmla="*/ 166 h 240"/>
                <a:gd name="T84" fmla="*/ 236 w 238"/>
                <a:gd name="T85" fmla="*/ 144 h 240"/>
                <a:gd name="T86" fmla="*/ 238 w 238"/>
                <a:gd name="T87" fmla="*/ 132 h 240"/>
                <a:gd name="T88" fmla="*/ 238 w 238"/>
                <a:gd name="T89" fmla="*/ 120 h 240"/>
                <a:gd name="T90" fmla="*/ 238 w 238"/>
                <a:gd name="T91"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240">
                  <a:moveTo>
                    <a:pt x="238" y="120"/>
                  </a:moveTo>
                  <a:lnTo>
                    <a:pt x="238" y="120"/>
                  </a:lnTo>
                  <a:lnTo>
                    <a:pt x="238" y="108"/>
                  </a:lnTo>
                  <a:lnTo>
                    <a:pt x="236" y="96"/>
                  </a:lnTo>
                  <a:lnTo>
                    <a:pt x="230" y="74"/>
                  </a:lnTo>
                  <a:lnTo>
                    <a:pt x="218" y="54"/>
                  </a:lnTo>
                  <a:lnTo>
                    <a:pt x="204" y="36"/>
                  </a:lnTo>
                  <a:lnTo>
                    <a:pt x="186" y="20"/>
                  </a:lnTo>
                  <a:lnTo>
                    <a:pt x="166" y="10"/>
                  </a:lnTo>
                  <a:lnTo>
                    <a:pt x="142" y="2"/>
                  </a:lnTo>
                  <a:lnTo>
                    <a:pt x="130" y="2"/>
                  </a:lnTo>
                  <a:lnTo>
                    <a:pt x="118" y="0"/>
                  </a:lnTo>
                  <a:lnTo>
                    <a:pt x="118" y="0"/>
                  </a:lnTo>
                  <a:lnTo>
                    <a:pt x="106" y="2"/>
                  </a:lnTo>
                  <a:lnTo>
                    <a:pt x="94" y="2"/>
                  </a:lnTo>
                  <a:lnTo>
                    <a:pt x="72" y="10"/>
                  </a:lnTo>
                  <a:lnTo>
                    <a:pt x="52" y="20"/>
                  </a:lnTo>
                  <a:lnTo>
                    <a:pt x="34" y="36"/>
                  </a:lnTo>
                  <a:lnTo>
                    <a:pt x="20" y="54"/>
                  </a:lnTo>
                  <a:lnTo>
                    <a:pt x="8" y="74"/>
                  </a:lnTo>
                  <a:lnTo>
                    <a:pt x="2" y="96"/>
                  </a:lnTo>
                  <a:lnTo>
                    <a:pt x="0" y="108"/>
                  </a:lnTo>
                  <a:lnTo>
                    <a:pt x="0" y="120"/>
                  </a:lnTo>
                  <a:lnTo>
                    <a:pt x="0" y="120"/>
                  </a:lnTo>
                  <a:lnTo>
                    <a:pt x="0" y="132"/>
                  </a:lnTo>
                  <a:lnTo>
                    <a:pt x="2" y="144"/>
                  </a:lnTo>
                  <a:lnTo>
                    <a:pt x="8" y="166"/>
                  </a:lnTo>
                  <a:lnTo>
                    <a:pt x="20" y="188"/>
                  </a:lnTo>
                  <a:lnTo>
                    <a:pt x="34" y="204"/>
                  </a:lnTo>
                  <a:lnTo>
                    <a:pt x="52" y="220"/>
                  </a:lnTo>
                  <a:lnTo>
                    <a:pt x="72" y="230"/>
                  </a:lnTo>
                  <a:lnTo>
                    <a:pt x="94" y="238"/>
                  </a:lnTo>
                  <a:lnTo>
                    <a:pt x="106" y="240"/>
                  </a:lnTo>
                  <a:lnTo>
                    <a:pt x="118" y="240"/>
                  </a:lnTo>
                  <a:lnTo>
                    <a:pt x="118" y="240"/>
                  </a:lnTo>
                  <a:lnTo>
                    <a:pt x="130" y="240"/>
                  </a:lnTo>
                  <a:lnTo>
                    <a:pt x="142" y="238"/>
                  </a:lnTo>
                  <a:lnTo>
                    <a:pt x="166" y="230"/>
                  </a:lnTo>
                  <a:lnTo>
                    <a:pt x="186" y="220"/>
                  </a:lnTo>
                  <a:lnTo>
                    <a:pt x="204" y="204"/>
                  </a:lnTo>
                  <a:lnTo>
                    <a:pt x="218" y="188"/>
                  </a:lnTo>
                  <a:lnTo>
                    <a:pt x="230" y="166"/>
                  </a:lnTo>
                  <a:lnTo>
                    <a:pt x="236" y="144"/>
                  </a:lnTo>
                  <a:lnTo>
                    <a:pt x="238" y="132"/>
                  </a:lnTo>
                  <a:lnTo>
                    <a:pt x="238" y="120"/>
                  </a:lnTo>
                  <a:lnTo>
                    <a:pt x="238" y="120"/>
                  </a:lnTo>
                  <a:close/>
                </a:path>
              </a:pathLst>
            </a:custGeom>
            <a:solidFill>
              <a:srgbClr val="E0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17"/>
            <p:cNvSpPr>
              <a:spLocks/>
            </p:cNvSpPr>
            <p:nvPr/>
          </p:nvSpPr>
          <p:spPr bwMode="auto">
            <a:xfrm>
              <a:off x="4217" y="2439"/>
              <a:ext cx="168" cy="168"/>
            </a:xfrm>
            <a:custGeom>
              <a:avLst/>
              <a:gdLst>
                <a:gd name="T0" fmla="*/ 168 w 168"/>
                <a:gd name="T1" fmla="*/ 84 h 168"/>
                <a:gd name="T2" fmla="*/ 168 w 168"/>
                <a:gd name="T3" fmla="*/ 84 h 168"/>
                <a:gd name="T4" fmla="*/ 166 w 168"/>
                <a:gd name="T5" fmla="*/ 68 h 168"/>
                <a:gd name="T6" fmla="*/ 162 w 168"/>
                <a:gd name="T7" fmla="*/ 52 h 168"/>
                <a:gd name="T8" fmla="*/ 154 w 168"/>
                <a:gd name="T9" fmla="*/ 38 h 168"/>
                <a:gd name="T10" fmla="*/ 144 w 168"/>
                <a:gd name="T11" fmla="*/ 26 h 168"/>
                <a:gd name="T12" fmla="*/ 132 w 168"/>
                <a:gd name="T13" fmla="*/ 14 h 168"/>
                <a:gd name="T14" fmla="*/ 118 w 168"/>
                <a:gd name="T15" fmla="*/ 8 h 168"/>
                <a:gd name="T16" fmla="*/ 102 w 168"/>
                <a:gd name="T17" fmla="*/ 2 h 168"/>
                <a:gd name="T18" fmla="*/ 84 w 168"/>
                <a:gd name="T19" fmla="*/ 0 h 168"/>
                <a:gd name="T20" fmla="*/ 84 w 168"/>
                <a:gd name="T21" fmla="*/ 0 h 168"/>
                <a:gd name="T22" fmla="*/ 68 w 168"/>
                <a:gd name="T23" fmla="*/ 2 h 168"/>
                <a:gd name="T24" fmla="*/ 52 w 168"/>
                <a:gd name="T25" fmla="*/ 8 h 168"/>
                <a:gd name="T26" fmla="*/ 38 w 168"/>
                <a:gd name="T27" fmla="*/ 14 h 168"/>
                <a:gd name="T28" fmla="*/ 26 w 168"/>
                <a:gd name="T29" fmla="*/ 26 h 168"/>
                <a:gd name="T30" fmla="*/ 16 w 168"/>
                <a:gd name="T31" fmla="*/ 38 h 168"/>
                <a:gd name="T32" fmla="*/ 8 w 168"/>
                <a:gd name="T33" fmla="*/ 52 h 168"/>
                <a:gd name="T34" fmla="*/ 2 w 168"/>
                <a:gd name="T35" fmla="*/ 68 h 168"/>
                <a:gd name="T36" fmla="*/ 0 w 168"/>
                <a:gd name="T37" fmla="*/ 84 h 168"/>
                <a:gd name="T38" fmla="*/ 0 w 168"/>
                <a:gd name="T39" fmla="*/ 84 h 168"/>
                <a:gd name="T40" fmla="*/ 2 w 168"/>
                <a:gd name="T41" fmla="*/ 102 h 168"/>
                <a:gd name="T42" fmla="*/ 8 w 168"/>
                <a:gd name="T43" fmla="*/ 116 h 168"/>
                <a:gd name="T44" fmla="*/ 16 w 168"/>
                <a:gd name="T45" fmla="*/ 132 h 168"/>
                <a:gd name="T46" fmla="*/ 26 w 168"/>
                <a:gd name="T47" fmla="*/ 144 h 168"/>
                <a:gd name="T48" fmla="*/ 38 w 168"/>
                <a:gd name="T49" fmla="*/ 154 h 168"/>
                <a:gd name="T50" fmla="*/ 52 w 168"/>
                <a:gd name="T51" fmla="*/ 162 h 168"/>
                <a:gd name="T52" fmla="*/ 68 w 168"/>
                <a:gd name="T53" fmla="*/ 166 h 168"/>
                <a:gd name="T54" fmla="*/ 84 w 168"/>
                <a:gd name="T55" fmla="*/ 168 h 168"/>
                <a:gd name="T56" fmla="*/ 84 w 168"/>
                <a:gd name="T57" fmla="*/ 168 h 168"/>
                <a:gd name="T58" fmla="*/ 102 w 168"/>
                <a:gd name="T59" fmla="*/ 166 h 168"/>
                <a:gd name="T60" fmla="*/ 118 w 168"/>
                <a:gd name="T61" fmla="*/ 162 h 168"/>
                <a:gd name="T62" fmla="*/ 132 w 168"/>
                <a:gd name="T63" fmla="*/ 154 h 168"/>
                <a:gd name="T64" fmla="*/ 144 w 168"/>
                <a:gd name="T65" fmla="*/ 144 h 168"/>
                <a:gd name="T66" fmla="*/ 154 w 168"/>
                <a:gd name="T67" fmla="*/ 132 h 168"/>
                <a:gd name="T68" fmla="*/ 162 w 168"/>
                <a:gd name="T69" fmla="*/ 116 h 168"/>
                <a:gd name="T70" fmla="*/ 166 w 168"/>
                <a:gd name="T71" fmla="*/ 102 h 168"/>
                <a:gd name="T72" fmla="*/ 168 w 168"/>
                <a:gd name="T73" fmla="*/ 84 h 168"/>
                <a:gd name="T74" fmla="*/ 168 w 168"/>
                <a:gd name="T75" fmla="*/ 8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84"/>
                  </a:moveTo>
                  <a:lnTo>
                    <a:pt x="168" y="84"/>
                  </a:lnTo>
                  <a:lnTo>
                    <a:pt x="166" y="68"/>
                  </a:lnTo>
                  <a:lnTo>
                    <a:pt x="162" y="52"/>
                  </a:lnTo>
                  <a:lnTo>
                    <a:pt x="154" y="38"/>
                  </a:lnTo>
                  <a:lnTo>
                    <a:pt x="144" y="26"/>
                  </a:lnTo>
                  <a:lnTo>
                    <a:pt x="132" y="14"/>
                  </a:lnTo>
                  <a:lnTo>
                    <a:pt x="118" y="8"/>
                  </a:lnTo>
                  <a:lnTo>
                    <a:pt x="102" y="2"/>
                  </a:lnTo>
                  <a:lnTo>
                    <a:pt x="84" y="0"/>
                  </a:lnTo>
                  <a:lnTo>
                    <a:pt x="84" y="0"/>
                  </a:lnTo>
                  <a:lnTo>
                    <a:pt x="68" y="2"/>
                  </a:lnTo>
                  <a:lnTo>
                    <a:pt x="52" y="8"/>
                  </a:lnTo>
                  <a:lnTo>
                    <a:pt x="38" y="14"/>
                  </a:lnTo>
                  <a:lnTo>
                    <a:pt x="26" y="26"/>
                  </a:lnTo>
                  <a:lnTo>
                    <a:pt x="16" y="38"/>
                  </a:lnTo>
                  <a:lnTo>
                    <a:pt x="8" y="52"/>
                  </a:lnTo>
                  <a:lnTo>
                    <a:pt x="2" y="68"/>
                  </a:lnTo>
                  <a:lnTo>
                    <a:pt x="0" y="84"/>
                  </a:lnTo>
                  <a:lnTo>
                    <a:pt x="0" y="84"/>
                  </a:lnTo>
                  <a:lnTo>
                    <a:pt x="2" y="102"/>
                  </a:lnTo>
                  <a:lnTo>
                    <a:pt x="8" y="116"/>
                  </a:lnTo>
                  <a:lnTo>
                    <a:pt x="16" y="132"/>
                  </a:lnTo>
                  <a:lnTo>
                    <a:pt x="26" y="144"/>
                  </a:lnTo>
                  <a:lnTo>
                    <a:pt x="38" y="154"/>
                  </a:lnTo>
                  <a:lnTo>
                    <a:pt x="52" y="162"/>
                  </a:lnTo>
                  <a:lnTo>
                    <a:pt x="68" y="166"/>
                  </a:lnTo>
                  <a:lnTo>
                    <a:pt x="84" y="168"/>
                  </a:lnTo>
                  <a:lnTo>
                    <a:pt x="84" y="168"/>
                  </a:lnTo>
                  <a:lnTo>
                    <a:pt x="102" y="166"/>
                  </a:lnTo>
                  <a:lnTo>
                    <a:pt x="118" y="162"/>
                  </a:lnTo>
                  <a:lnTo>
                    <a:pt x="132" y="154"/>
                  </a:lnTo>
                  <a:lnTo>
                    <a:pt x="144" y="144"/>
                  </a:lnTo>
                  <a:lnTo>
                    <a:pt x="154" y="132"/>
                  </a:lnTo>
                  <a:lnTo>
                    <a:pt x="162" y="116"/>
                  </a:lnTo>
                  <a:lnTo>
                    <a:pt x="166" y="102"/>
                  </a:lnTo>
                  <a:lnTo>
                    <a:pt x="168" y="84"/>
                  </a:lnTo>
                  <a:lnTo>
                    <a:pt x="168" y="84"/>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18"/>
            <p:cNvSpPr>
              <a:spLocks/>
            </p:cNvSpPr>
            <p:nvPr/>
          </p:nvSpPr>
          <p:spPr bwMode="auto">
            <a:xfrm>
              <a:off x="4243" y="2465"/>
              <a:ext cx="118" cy="116"/>
            </a:xfrm>
            <a:custGeom>
              <a:avLst/>
              <a:gdLst>
                <a:gd name="T0" fmla="*/ 118 w 118"/>
                <a:gd name="T1" fmla="*/ 58 h 116"/>
                <a:gd name="T2" fmla="*/ 118 w 118"/>
                <a:gd name="T3" fmla="*/ 58 h 116"/>
                <a:gd name="T4" fmla="*/ 116 w 118"/>
                <a:gd name="T5" fmla="*/ 46 h 116"/>
                <a:gd name="T6" fmla="*/ 112 w 118"/>
                <a:gd name="T7" fmla="*/ 36 h 116"/>
                <a:gd name="T8" fmla="*/ 108 w 118"/>
                <a:gd name="T9" fmla="*/ 26 h 116"/>
                <a:gd name="T10" fmla="*/ 100 w 118"/>
                <a:gd name="T11" fmla="*/ 16 h 116"/>
                <a:gd name="T12" fmla="*/ 92 w 118"/>
                <a:gd name="T13" fmla="*/ 10 h 116"/>
                <a:gd name="T14" fmla="*/ 82 w 118"/>
                <a:gd name="T15" fmla="*/ 4 h 116"/>
                <a:gd name="T16" fmla="*/ 70 w 118"/>
                <a:gd name="T17" fmla="*/ 0 h 116"/>
                <a:gd name="T18" fmla="*/ 58 w 118"/>
                <a:gd name="T19" fmla="*/ 0 h 116"/>
                <a:gd name="T20" fmla="*/ 58 w 118"/>
                <a:gd name="T21" fmla="*/ 0 h 116"/>
                <a:gd name="T22" fmla="*/ 46 w 118"/>
                <a:gd name="T23" fmla="*/ 0 h 116"/>
                <a:gd name="T24" fmla="*/ 36 w 118"/>
                <a:gd name="T25" fmla="*/ 4 h 116"/>
                <a:gd name="T26" fmla="*/ 26 w 118"/>
                <a:gd name="T27" fmla="*/ 10 h 116"/>
                <a:gd name="T28" fmla="*/ 18 w 118"/>
                <a:gd name="T29" fmla="*/ 16 h 116"/>
                <a:gd name="T30" fmla="*/ 10 w 118"/>
                <a:gd name="T31" fmla="*/ 26 h 116"/>
                <a:gd name="T32" fmla="*/ 4 w 118"/>
                <a:gd name="T33" fmla="*/ 36 h 116"/>
                <a:gd name="T34" fmla="*/ 2 w 118"/>
                <a:gd name="T35" fmla="*/ 46 h 116"/>
                <a:gd name="T36" fmla="*/ 0 w 118"/>
                <a:gd name="T37" fmla="*/ 58 h 116"/>
                <a:gd name="T38" fmla="*/ 0 w 118"/>
                <a:gd name="T39" fmla="*/ 58 h 116"/>
                <a:gd name="T40" fmla="*/ 2 w 118"/>
                <a:gd name="T41" fmla="*/ 70 h 116"/>
                <a:gd name="T42" fmla="*/ 4 w 118"/>
                <a:gd name="T43" fmla="*/ 82 h 116"/>
                <a:gd name="T44" fmla="*/ 10 w 118"/>
                <a:gd name="T45" fmla="*/ 92 h 116"/>
                <a:gd name="T46" fmla="*/ 18 w 118"/>
                <a:gd name="T47" fmla="*/ 100 h 116"/>
                <a:gd name="T48" fmla="*/ 26 w 118"/>
                <a:gd name="T49" fmla="*/ 106 h 116"/>
                <a:gd name="T50" fmla="*/ 36 w 118"/>
                <a:gd name="T51" fmla="*/ 112 h 116"/>
                <a:gd name="T52" fmla="*/ 46 w 118"/>
                <a:gd name="T53" fmla="*/ 116 h 116"/>
                <a:gd name="T54" fmla="*/ 58 w 118"/>
                <a:gd name="T55" fmla="*/ 116 h 116"/>
                <a:gd name="T56" fmla="*/ 58 w 118"/>
                <a:gd name="T57" fmla="*/ 116 h 116"/>
                <a:gd name="T58" fmla="*/ 70 w 118"/>
                <a:gd name="T59" fmla="*/ 116 h 116"/>
                <a:gd name="T60" fmla="*/ 82 w 118"/>
                <a:gd name="T61" fmla="*/ 112 h 116"/>
                <a:gd name="T62" fmla="*/ 92 w 118"/>
                <a:gd name="T63" fmla="*/ 106 h 116"/>
                <a:gd name="T64" fmla="*/ 100 w 118"/>
                <a:gd name="T65" fmla="*/ 100 h 116"/>
                <a:gd name="T66" fmla="*/ 108 w 118"/>
                <a:gd name="T67" fmla="*/ 92 h 116"/>
                <a:gd name="T68" fmla="*/ 112 w 118"/>
                <a:gd name="T69" fmla="*/ 82 h 116"/>
                <a:gd name="T70" fmla="*/ 116 w 118"/>
                <a:gd name="T71" fmla="*/ 70 h 116"/>
                <a:gd name="T72" fmla="*/ 118 w 118"/>
                <a:gd name="T73" fmla="*/ 58 h 116"/>
                <a:gd name="T74" fmla="*/ 118 w 118"/>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118" y="58"/>
                  </a:moveTo>
                  <a:lnTo>
                    <a:pt x="118" y="58"/>
                  </a:lnTo>
                  <a:lnTo>
                    <a:pt x="116" y="46"/>
                  </a:lnTo>
                  <a:lnTo>
                    <a:pt x="112" y="36"/>
                  </a:lnTo>
                  <a:lnTo>
                    <a:pt x="108" y="26"/>
                  </a:lnTo>
                  <a:lnTo>
                    <a:pt x="100" y="16"/>
                  </a:lnTo>
                  <a:lnTo>
                    <a:pt x="92" y="10"/>
                  </a:lnTo>
                  <a:lnTo>
                    <a:pt x="82" y="4"/>
                  </a:lnTo>
                  <a:lnTo>
                    <a:pt x="70" y="0"/>
                  </a:lnTo>
                  <a:lnTo>
                    <a:pt x="58" y="0"/>
                  </a:lnTo>
                  <a:lnTo>
                    <a:pt x="58" y="0"/>
                  </a:lnTo>
                  <a:lnTo>
                    <a:pt x="46" y="0"/>
                  </a:lnTo>
                  <a:lnTo>
                    <a:pt x="36" y="4"/>
                  </a:lnTo>
                  <a:lnTo>
                    <a:pt x="26" y="10"/>
                  </a:lnTo>
                  <a:lnTo>
                    <a:pt x="18" y="16"/>
                  </a:lnTo>
                  <a:lnTo>
                    <a:pt x="10" y="26"/>
                  </a:lnTo>
                  <a:lnTo>
                    <a:pt x="4" y="36"/>
                  </a:lnTo>
                  <a:lnTo>
                    <a:pt x="2" y="46"/>
                  </a:lnTo>
                  <a:lnTo>
                    <a:pt x="0" y="58"/>
                  </a:lnTo>
                  <a:lnTo>
                    <a:pt x="0" y="58"/>
                  </a:lnTo>
                  <a:lnTo>
                    <a:pt x="2" y="70"/>
                  </a:lnTo>
                  <a:lnTo>
                    <a:pt x="4" y="82"/>
                  </a:lnTo>
                  <a:lnTo>
                    <a:pt x="10" y="92"/>
                  </a:lnTo>
                  <a:lnTo>
                    <a:pt x="18" y="100"/>
                  </a:lnTo>
                  <a:lnTo>
                    <a:pt x="26" y="106"/>
                  </a:lnTo>
                  <a:lnTo>
                    <a:pt x="36" y="112"/>
                  </a:lnTo>
                  <a:lnTo>
                    <a:pt x="46" y="116"/>
                  </a:lnTo>
                  <a:lnTo>
                    <a:pt x="58" y="116"/>
                  </a:lnTo>
                  <a:lnTo>
                    <a:pt x="58" y="116"/>
                  </a:lnTo>
                  <a:lnTo>
                    <a:pt x="70" y="116"/>
                  </a:lnTo>
                  <a:lnTo>
                    <a:pt x="82" y="112"/>
                  </a:lnTo>
                  <a:lnTo>
                    <a:pt x="92" y="106"/>
                  </a:lnTo>
                  <a:lnTo>
                    <a:pt x="100" y="100"/>
                  </a:lnTo>
                  <a:lnTo>
                    <a:pt x="108" y="92"/>
                  </a:lnTo>
                  <a:lnTo>
                    <a:pt x="112" y="82"/>
                  </a:lnTo>
                  <a:lnTo>
                    <a:pt x="116" y="70"/>
                  </a:lnTo>
                  <a:lnTo>
                    <a:pt x="118" y="58"/>
                  </a:lnTo>
                  <a:lnTo>
                    <a:pt x="11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Rectangle 19"/>
            <p:cNvSpPr>
              <a:spLocks noChangeArrowheads="1"/>
            </p:cNvSpPr>
            <p:nvPr/>
          </p:nvSpPr>
          <p:spPr bwMode="auto">
            <a:xfrm>
              <a:off x="3281" y="216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Rectangle 20"/>
            <p:cNvSpPr>
              <a:spLocks noChangeArrowheads="1"/>
            </p:cNvSpPr>
            <p:nvPr/>
          </p:nvSpPr>
          <p:spPr bwMode="auto">
            <a:xfrm>
              <a:off x="4655" y="2327"/>
              <a:ext cx="304"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Rectangle 21"/>
            <p:cNvSpPr>
              <a:spLocks noChangeArrowheads="1"/>
            </p:cNvSpPr>
            <p:nvPr/>
          </p:nvSpPr>
          <p:spPr bwMode="auto">
            <a:xfrm>
              <a:off x="3317" y="2327"/>
              <a:ext cx="64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22"/>
            <p:cNvSpPr>
              <a:spLocks/>
            </p:cNvSpPr>
            <p:nvPr/>
          </p:nvSpPr>
          <p:spPr bwMode="auto">
            <a:xfrm>
              <a:off x="3317" y="2327"/>
              <a:ext cx="648" cy="48"/>
            </a:xfrm>
            <a:custGeom>
              <a:avLst/>
              <a:gdLst>
                <a:gd name="T0" fmla="*/ 0 w 648"/>
                <a:gd name="T1" fmla="*/ 48 h 48"/>
                <a:gd name="T2" fmla="*/ 648 w 648"/>
                <a:gd name="T3" fmla="*/ 48 h 48"/>
                <a:gd name="T4" fmla="*/ 648 w 648"/>
                <a:gd name="T5" fmla="*/ 0 h 48"/>
                <a:gd name="T6" fmla="*/ 0 w 648"/>
                <a:gd name="T7" fmla="*/ 0 h 48"/>
              </a:gdLst>
              <a:ahLst/>
              <a:cxnLst>
                <a:cxn ang="0">
                  <a:pos x="T0" y="T1"/>
                </a:cxn>
                <a:cxn ang="0">
                  <a:pos x="T2" y="T3"/>
                </a:cxn>
                <a:cxn ang="0">
                  <a:pos x="T4" y="T5"/>
                </a:cxn>
                <a:cxn ang="0">
                  <a:pos x="T6" y="T7"/>
                </a:cxn>
              </a:cxnLst>
              <a:rect l="0" t="0" r="r" b="b"/>
              <a:pathLst>
                <a:path w="648" h="48">
                  <a:moveTo>
                    <a:pt x="0" y="48"/>
                  </a:moveTo>
                  <a:lnTo>
                    <a:pt x="648" y="48"/>
                  </a:lnTo>
                  <a:lnTo>
                    <a:pt x="64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Rectangle 23"/>
            <p:cNvSpPr>
              <a:spLocks noChangeArrowheads="1"/>
            </p:cNvSpPr>
            <p:nvPr/>
          </p:nvSpPr>
          <p:spPr bwMode="auto">
            <a:xfrm>
              <a:off x="3281" y="1955"/>
              <a:ext cx="1678" cy="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24"/>
            <p:cNvSpPr>
              <a:spLocks/>
            </p:cNvSpPr>
            <p:nvPr/>
          </p:nvSpPr>
          <p:spPr bwMode="auto">
            <a:xfrm>
              <a:off x="4723"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25"/>
            <p:cNvSpPr>
              <a:spLocks/>
            </p:cNvSpPr>
            <p:nvPr/>
          </p:nvSpPr>
          <p:spPr bwMode="auto">
            <a:xfrm>
              <a:off x="4723"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26"/>
            <p:cNvSpPr>
              <a:spLocks/>
            </p:cNvSpPr>
            <p:nvPr/>
          </p:nvSpPr>
          <p:spPr bwMode="auto">
            <a:xfrm>
              <a:off x="4381" y="1615"/>
              <a:ext cx="282" cy="132"/>
            </a:xfrm>
            <a:custGeom>
              <a:avLst/>
              <a:gdLst>
                <a:gd name="T0" fmla="*/ 282 w 282"/>
                <a:gd name="T1" fmla="*/ 32 h 132"/>
                <a:gd name="T2" fmla="*/ 282 w 282"/>
                <a:gd name="T3" fmla="*/ 32 h 132"/>
                <a:gd name="T4" fmla="*/ 280 w 282"/>
                <a:gd name="T5" fmla="*/ 24 h 132"/>
                <a:gd name="T6" fmla="*/ 278 w 282"/>
                <a:gd name="T7" fmla="*/ 18 h 132"/>
                <a:gd name="T8" fmla="*/ 272 w 282"/>
                <a:gd name="T9" fmla="*/ 8 h 132"/>
                <a:gd name="T10" fmla="*/ 262 w 282"/>
                <a:gd name="T11" fmla="*/ 2 h 132"/>
                <a:gd name="T12" fmla="*/ 256 w 282"/>
                <a:gd name="T13" fmla="*/ 0 h 132"/>
                <a:gd name="T14" fmla="*/ 250 w 282"/>
                <a:gd name="T15" fmla="*/ 0 h 132"/>
                <a:gd name="T16" fmla="*/ 32 w 282"/>
                <a:gd name="T17" fmla="*/ 0 h 132"/>
                <a:gd name="T18" fmla="*/ 32 w 282"/>
                <a:gd name="T19" fmla="*/ 0 h 132"/>
                <a:gd name="T20" fmla="*/ 26 w 282"/>
                <a:gd name="T21" fmla="*/ 0 h 132"/>
                <a:gd name="T22" fmla="*/ 20 w 282"/>
                <a:gd name="T23" fmla="*/ 2 h 132"/>
                <a:gd name="T24" fmla="*/ 10 w 282"/>
                <a:gd name="T25" fmla="*/ 8 h 132"/>
                <a:gd name="T26" fmla="*/ 4 w 282"/>
                <a:gd name="T27" fmla="*/ 18 h 132"/>
                <a:gd name="T28" fmla="*/ 2 w 282"/>
                <a:gd name="T29" fmla="*/ 24 h 132"/>
                <a:gd name="T30" fmla="*/ 0 w 282"/>
                <a:gd name="T31" fmla="*/ 32 h 132"/>
                <a:gd name="T32" fmla="*/ 0 w 282"/>
                <a:gd name="T33" fmla="*/ 132 h 132"/>
                <a:gd name="T34" fmla="*/ 282 w 282"/>
                <a:gd name="T35" fmla="*/ 132 h 132"/>
                <a:gd name="T36" fmla="*/ 282 w 282"/>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282" y="32"/>
                  </a:moveTo>
                  <a:lnTo>
                    <a:pt x="282" y="32"/>
                  </a:lnTo>
                  <a:lnTo>
                    <a:pt x="280" y="24"/>
                  </a:lnTo>
                  <a:lnTo>
                    <a:pt x="278" y="18"/>
                  </a:lnTo>
                  <a:lnTo>
                    <a:pt x="272" y="8"/>
                  </a:lnTo>
                  <a:lnTo>
                    <a:pt x="262" y="2"/>
                  </a:lnTo>
                  <a:lnTo>
                    <a:pt x="256" y="0"/>
                  </a:lnTo>
                  <a:lnTo>
                    <a:pt x="250" y="0"/>
                  </a:lnTo>
                  <a:lnTo>
                    <a:pt x="32" y="0"/>
                  </a:lnTo>
                  <a:lnTo>
                    <a:pt x="32" y="0"/>
                  </a:lnTo>
                  <a:lnTo>
                    <a:pt x="26" y="0"/>
                  </a:lnTo>
                  <a:lnTo>
                    <a:pt x="20" y="2"/>
                  </a:lnTo>
                  <a:lnTo>
                    <a:pt x="10" y="8"/>
                  </a:lnTo>
                  <a:lnTo>
                    <a:pt x="4" y="18"/>
                  </a:lnTo>
                  <a:lnTo>
                    <a:pt x="2" y="24"/>
                  </a:lnTo>
                  <a:lnTo>
                    <a:pt x="0" y="32"/>
                  </a:lnTo>
                  <a:lnTo>
                    <a:pt x="0" y="132"/>
                  </a:lnTo>
                  <a:lnTo>
                    <a:pt x="282" y="132"/>
                  </a:lnTo>
                  <a:lnTo>
                    <a:pt x="28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27"/>
            <p:cNvSpPr>
              <a:spLocks/>
            </p:cNvSpPr>
            <p:nvPr/>
          </p:nvSpPr>
          <p:spPr bwMode="auto">
            <a:xfrm>
              <a:off x="4381" y="1787"/>
              <a:ext cx="282" cy="132"/>
            </a:xfrm>
            <a:custGeom>
              <a:avLst/>
              <a:gdLst>
                <a:gd name="T0" fmla="*/ 0 w 282"/>
                <a:gd name="T1" fmla="*/ 100 h 132"/>
                <a:gd name="T2" fmla="*/ 0 w 282"/>
                <a:gd name="T3" fmla="*/ 100 h 132"/>
                <a:gd name="T4" fmla="*/ 2 w 282"/>
                <a:gd name="T5" fmla="*/ 106 h 132"/>
                <a:gd name="T6" fmla="*/ 4 w 282"/>
                <a:gd name="T7" fmla="*/ 112 h 132"/>
                <a:gd name="T8" fmla="*/ 10 w 282"/>
                <a:gd name="T9" fmla="*/ 122 h 132"/>
                <a:gd name="T10" fmla="*/ 20 w 282"/>
                <a:gd name="T11" fmla="*/ 130 h 132"/>
                <a:gd name="T12" fmla="*/ 26 w 282"/>
                <a:gd name="T13" fmla="*/ 130 h 132"/>
                <a:gd name="T14" fmla="*/ 32 w 282"/>
                <a:gd name="T15" fmla="*/ 132 h 132"/>
                <a:gd name="T16" fmla="*/ 250 w 282"/>
                <a:gd name="T17" fmla="*/ 132 h 132"/>
                <a:gd name="T18" fmla="*/ 250 w 282"/>
                <a:gd name="T19" fmla="*/ 132 h 132"/>
                <a:gd name="T20" fmla="*/ 256 w 282"/>
                <a:gd name="T21" fmla="*/ 130 h 132"/>
                <a:gd name="T22" fmla="*/ 262 w 282"/>
                <a:gd name="T23" fmla="*/ 130 h 132"/>
                <a:gd name="T24" fmla="*/ 272 w 282"/>
                <a:gd name="T25" fmla="*/ 122 h 132"/>
                <a:gd name="T26" fmla="*/ 278 w 282"/>
                <a:gd name="T27" fmla="*/ 112 h 132"/>
                <a:gd name="T28" fmla="*/ 280 w 282"/>
                <a:gd name="T29" fmla="*/ 106 h 132"/>
                <a:gd name="T30" fmla="*/ 282 w 282"/>
                <a:gd name="T31" fmla="*/ 100 h 132"/>
                <a:gd name="T32" fmla="*/ 282 w 282"/>
                <a:gd name="T33" fmla="*/ 0 h 132"/>
                <a:gd name="T34" fmla="*/ 0 w 282"/>
                <a:gd name="T35" fmla="*/ 0 h 132"/>
                <a:gd name="T36" fmla="*/ 0 w 282"/>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32">
                  <a:moveTo>
                    <a:pt x="0" y="100"/>
                  </a:moveTo>
                  <a:lnTo>
                    <a:pt x="0" y="100"/>
                  </a:lnTo>
                  <a:lnTo>
                    <a:pt x="2" y="106"/>
                  </a:lnTo>
                  <a:lnTo>
                    <a:pt x="4" y="112"/>
                  </a:lnTo>
                  <a:lnTo>
                    <a:pt x="10" y="122"/>
                  </a:lnTo>
                  <a:lnTo>
                    <a:pt x="20" y="130"/>
                  </a:lnTo>
                  <a:lnTo>
                    <a:pt x="26" y="130"/>
                  </a:lnTo>
                  <a:lnTo>
                    <a:pt x="32" y="132"/>
                  </a:lnTo>
                  <a:lnTo>
                    <a:pt x="250" y="132"/>
                  </a:lnTo>
                  <a:lnTo>
                    <a:pt x="250" y="132"/>
                  </a:lnTo>
                  <a:lnTo>
                    <a:pt x="256" y="130"/>
                  </a:lnTo>
                  <a:lnTo>
                    <a:pt x="262" y="130"/>
                  </a:lnTo>
                  <a:lnTo>
                    <a:pt x="272" y="122"/>
                  </a:lnTo>
                  <a:lnTo>
                    <a:pt x="278" y="112"/>
                  </a:lnTo>
                  <a:lnTo>
                    <a:pt x="280" y="106"/>
                  </a:lnTo>
                  <a:lnTo>
                    <a:pt x="282" y="100"/>
                  </a:lnTo>
                  <a:lnTo>
                    <a:pt x="282"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28"/>
            <p:cNvSpPr>
              <a:spLocks/>
            </p:cNvSpPr>
            <p:nvPr/>
          </p:nvSpPr>
          <p:spPr bwMode="auto">
            <a:xfrm>
              <a:off x="4041" y="1615"/>
              <a:ext cx="280" cy="132"/>
            </a:xfrm>
            <a:custGeom>
              <a:avLst/>
              <a:gdLst>
                <a:gd name="T0" fmla="*/ 280 w 280"/>
                <a:gd name="T1" fmla="*/ 32 h 132"/>
                <a:gd name="T2" fmla="*/ 280 w 280"/>
                <a:gd name="T3" fmla="*/ 32 h 132"/>
                <a:gd name="T4" fmla="*/ 280 w 280"/>
                <a:gd name="T5" fmla="*/ 24 h 132"/>
                <a:gd name="T6" fmla="*/ 278 w 280"/>
                <a:gd name="T7" fmla="*/ 18 h 132"/>
                <a:gd name="T8" fmla="*/ 272 w 280"/>
                <a:gd name="T9" fmla="*/ 8 h 132"/>
                <a:gd name="T10" fmla="*/ 262 w 280"/>
                <a:gd name="T11" fmla="*/ 2 h 132"/>
                <a:gd name="T12" fmla="*/ 256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2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2" y="8"/>
                  </a:lnTo>
                  <a:lnTo>
                    <a:pt x="262" y="2"/>
                  </a:lnTo>
                  <a:lnTo>
                    <a:pt x="256" y="0"/>
                  </a:lnTo>
                  <a:lnTo>
                    <a:pt x="248" y="0"/>
                  </a:lnTo>
                  <a:lnTo>
                    <a:pt x="32" y="0"/>
                  </a:lnTo>
                  <a:lnTo>
                    <a:pt x="32" y="0"/>
                  </a:lnTo>
                  <a:lnTo>
                    <a:pt x="26" y="0"/>
                  </a:lnTo>
                  <a:lnTo>
                    <a:pt x="20" y="2"/>
                  </a:lnTo>
                  <a:lnTo>
                    <a:pt x="10" y="8"/>
                  </a:lnTo>
                  <a:lnTo>
                    <a:pt x="2" y="18"/>
                  </a:lnTo>
                  <a:lnTo>
                    <a:pt x="2"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29"/>
            <p:cNvSpPr>
              <a:spLocks/>
            </p:cNvSpPr>
            <p:nvPr/>
          </p:nvSpPr>
          <p:spPr bwMode="auto">
            <a:xfrm>
              <a:off x="4041" y="1787"/>
              <a:ext cx="280" cy="132"/>
            </a:xfrm>
            <a:custGeom>
              <a:avLst/>
              <a:gdLst>
                <a:gd name="T0" fmla="*/ 0 w 280"/>
                <a:gd name="T1" fmla="*/ 100 h 132"/>
                <a:gd name="T2" fmla="*/ 0 w 280"/>
                <a:gd name="T3" fmla="*/ 100 h 132"/>
                <a:gd name="T4" fmla="*/ 2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6 w 280"/>
                <a:gd name="T21" fmla="*/ 130 h 132"/>
                <a:gd name="T22" fmla="*/ 262 w 280"/>
                <a:gd name="T23" fmla="*/ 130 h 132"/>
                <a:gd name="T24" fmla="*/ 272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2" y="106"/>
                  </a:lnTo>
                  <a:lnTo>
                    <a:pt x="2" y="112"/>
                  </a:lnTo>
                  <a:lnTo>
                    <a:pt x="10" y="122"/>
                  </a:lnTo>
                  <a:lnTo>
                    <a:pt x="20" y="130"/>
                  </a:lnTo>
                  <a:lnTo>
                    <a:pt x="26" y="130"/>
                  </a:lnTo>
                  <a:lnTo>
                    <a:pt x="32" y="132"/>
                  </a:lnTo>
                  <a:lnTo>
                    <a:pt x="248" y="132"/>
                  </a:lnTo>
                  <a:lnTo>
                    <a:pt x="248" y="132"/>
                  </a:lnTo>
                  <a:lnTo>
                    <a:pt x="256" y="130"/>
                  </a:lnTo>
                  <a:lnTo>
                    <a:pt x="262" y="130"/>
                  </a:lnTo>
                  <a:lnTo>
                    <a:pt x="272"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30"/>
            <p:cNvSpPr>
              <a:spLocks/>
            </p:cNvSpPr>
            <p:nvPr/>
          </p:nvSpPr>
          <p:spPr bwMode="auto">
            <a:xfrm>
              <a:off x="370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31"/>
            <p:cNvSpPr>
              <a:spLocks/>
            </p:cNvSpPr>
            <p:nvPr/>
          </p:nvSpPr>
          <p:spPr bwMode="auto">
            <a:xfrm>
              <a:off x="370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32"/>
            <p:cNvSpPr>
              <a:spLocks/>
            </p:cNvSpPr>
            <p:nvPr/>
          </p:nvSpPr>
          <p:spPr bwMode="auto">
            <a:xfrm>
              <a:off x="3361" y="1615"/>
              <a:ext cx="280" cy="132"/>
            </a:xfrm>
            <a:custGeom>
              <a:avLst/>
              <a:gdLst>
                <a:gd name="T0" fmla="*/ 280 w 280"/>
                <a:gd name="T1" fmla="*/ 32 h 132"/>
                <a:gd name="T2" fmla="*/ 280 w 280"/>
                <a:gd name="T3" fmla="*/ 32 h 132"/>
                <a:gd name="T4" fmla="*/ 280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6 w 280"/>
                <a:gd name="T21" fmla="*/ 0 h 132"/>
                <a:gd name="T22" fmla="*/ 20 w 280"/>
                <a:gd name="T23" fmla="*/ 2 h 132"/>
                <a:gd name="T24" fmla="*/ 10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80" y="24"/>
                  </a:lnTo>
                  <a:lnTo>
                    <a:pt x="278" y="18"/>
                  </a:lnTo>
                  <a:lnTo>
                    <a:pt x="270" y="8"/>
                  </a:lnTo>
                  <a:lnTo>
                    <a:pt x="260" y="2"/>
                  </a:lnTo>
                  <a:lnTo>
                    <a:pt x="254" y="0"/>
                  </a:lnTo>
                  <a:lnTo>
                    <a:pt x="248" y="0"/>
                  </a:lnTo>
                  <a:lnTo>
                    <a:pt x="32" y="0"/>
                  </a:lnTo>
                  <a:lnTo>
                    <a:pt x="32" y="0"/>
                  </a:lnTo>
                  <a:lnTo>
                    <a:pt x="26" y="0"/>
                  </a:lnTo>
                  <a:lnTo>
                    <a:pt x="20" y="2"/>
                  </a:lnTo>
                  <a:lnTo>
                    <a:pt x="10"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33"/>
            <p:cNvSpPr>
              <a:spLocks/>
            </p:cNvSpPr>
            <p:nvPr/>
          </p:nvSpPr>
          <p:spPr bwMode="auto">
            <a:xfrm>
              <a:off x="3361" y="1787"/>
              <a:ext cx="280" cy="132"/>
            </a:xfrm>
            <a:custGeom>
              <a:avLst/>
              <a:gdLst>
                <a:gd name="T0" fmla="*/ 0 w 280"/>
                <a:gd name="T1" fmla="*/ 100 h 132"/>
                <a:gd name="T2" fmla="*/ 0 w 280"/>
                <a:gd name="T3" fmla="*/ 100 h 132"/>
                <a:gd name="T4" fmla="*/ 0 w 280"/>
                <a:gd name="T5" fmla="*/ 106 h 132"/>
                <a:gd name="T6" fmla="*/ 2 w 280"/>
                <a:gd name="T7" fmla="*/ 112 h 132"/>
                <a:gd name="T8" fmla="*/ 10 w 280"/>
                <a:gd name="T9" fmla="*/ 122 h 132"/>
                <a:gd name="T10" fmla="*/ 20 w 280"/>
                <a:gd name="T11" fmla="*/ 130 h 132"/>
                <a:gd name="T12" fmla="*/ 26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80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10" y="122"/>
                  </a:lnTo>
                  <a:lnTo>
                    <a:pt x="20" y="130"/>
                  </a:lnTo>
                  <a:lnTo>
                    <a:pt x="26" y="130"/>
                  </a:lnTo>
                  <a:lnTo>
                    <a:pt x="32" y="132"/>
                  </a:lnTo>
                  <a:lnTo>
                    <a:pt x="248" y="132"/>
                  </a:lnTo>
                  <a:lnTo>
                    <a:pt x="248" y="132"/>
                  </a:lnTo>
                  <a:lnTo>
                    <a:pt x="254" y="130"/>
                  </a:lnTo>
                  <a:lnTo>
                    <a:pt x="260" y="130"/>
                  </a:lnTo>
                  <a:lnTo>
                    <a:pt x="270" y="122"/>
                  </a:lnTo>
                  <a:lnTo>
                    <a:pt x="278" y="112"/>
                  </a:lnTo>
                  <a:lnTo>
                    <a:pt x="280"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34"/>
            <p:cNvSpPr>
              <a:spLocks/>
            </p:cNvSpPr>
            <p:nvPr/>
          </p:nvSpPr>
          <p:spPr bwMode="auto">
            <a:xfrm>
              <a:off x="3021" y="1615"/>
              <a:ext cx="280" cy="132"/>
            </a:xfrm>
            <a:custGeom>
              <a:avLst/>
              <a:gdLst>
                <a:gd name="T0" fmla="*/ 280 w 280"/>
                <a:gd name="T1" fmla="*/ 32 h 132"/>
                <a:gd name="T2" fmla="*/ 280 w 280"/>
                <a:gd name="T3" fmla="*/ 32 h 132"/>
                <a:gd name="T4" fmla="*/ 278 w 280"/>
                <a:gd name="T5" fmla="*/ 24 h 132"/>
                <a:gd name="T6" fmla="*/ 278 w 280"/>
                <a:gd name="T7" fmla="*/ 18 h 132"/>
                <a:gd name="T8" fmla="*/ 270 w 280"/>
                <a:gd name="T9" fmla="*/ 8 h 132"/>
                <a:gd name="T10" fmla="*/ 260 w 280"/>
                <a:gd name="T11" fmla="*/ 2 h 132"/>
                <a:gd name="T12" fmla="*/ 254 w 280"/>
                <a:gd name="T13" fmla="*/ 0 h 132"/>
                <a:gd name="T14" fmla="*/ 248 w 280"/>
                <a:gd name="T15" fmla="*/ 0 h 132"/>
                <a:gd name="T16" fmla="*/ 32 w 280"/>
                <a:gd name="T17" fmla="*/ 0 h 132"/>
                <a:gd name="T18" fmla="*/ 32 w 280"/>
                <a:gd name="T19" fmla="*/ 0 h 132"/>
                <a:gd name="T20" fmla="*/ 24 w 280"/>
                <a:gd name="T21" fmla="*/ 0 h 132"/>
                <a:gd name="T22" fmla="*/ 18 w 280"/>
                <a:gd name="T23" fmla="*/ 2 h 132"/>
                <a:gd name="T24" fmla="*/ 8 w 280"/>
                <a:gd name="T25" fmla="*/ 8 h 132"/>
                <a:gd name="T26" fmla="*/ 2 w 280"/>
                <a:gd name="T27" fmla="*/ 18 h 132"/>
                <a:gd name="T28" fmla="*/ 0 w 280"/>
                <a:gd name="T29" fmla="*/ 24 h 132"/>
                <a:gd name="T30" fmla="*/ 0 w 280"/>
                <a:gd name="T31" fmla="*/ 32 h 132"/>
                <a:gd name="T32" fmla="*/ 0 w 280"/>
                <a:gd name="T33" fmla="*/ 132 h 132"/>
                <a:gd name="T34" fmla="*/ 280 w 280"/>
                <a:gd name="T35" fmla="*/ 132 h 132"/>
                <a:gd name="T36" fmla="*/ 280 w 280"/>
                <a:gd name="T37"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280" y="32"/>
                  </a:moveTo>
                  <a:lnTo>
                    <a:pt x="280" y="32"/>
                  </a:lnTo>
                  <a:lnTo>
                    <a:pt x="278" y="24"/>
                  </a:lnTo>
                  <a:lnTo>
                    <a:pt x="278" y="18"/>
                  </a:lnTo>
                  <a:lnTo>
                    <a:pt x="270" y="8"/>
                  </a:lnTo>
                  <a:lnTo>
                    <a:pt x="260" y="2"/>
                  </a:lnTo>
                  <a:lnTo>
                    <a:pt x="254" y="0"/>
                  </a:lnTo>
                  <a:lnTo>
                    <a:pt x="248" y="0"/>
                  </a:lnTo>
                  <a:lnTo>
                    <a:pt x="32" y="0"/>
                  </a:lnTo>
                  <a:lnTo>
                    <a:pt x="32" y="0"/>
                  </a:lnTo>
                  <a:lnTo>
                    <a:pt x="24" y="0"/>
                  </a:lnTo>
                  <a:lnTo>
                    <a:pt x="18" y="2"/>
                  </a:lnTo>
                  <a:lnTo>
                    <a:pt x="8" y="8"/>
                  </a:lnTo>
                  <a:lnTo>
                    <a:pt x="2" y="18"/>
                  </a:lnTo>
                  <a:lnTo>
                    <a:pt x="0" y="24"/>
                  </a:lnTo>
                  <a:lnTo>
                    <a:pt x="0" y="32"/>
                  </a:lnTo>
                  <a:lnTo>
                    <a:pt x="0" y="132"/>
                  </a:lnTo>
                  <a:lnTo>
                    <a:pt x="280" y="132"/>
                  </a:lnTo>
                  <a:lnTo>
                    <a:pt x="28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35"/>
            <p:cNvSpPr>
              <a:spLocks/>
            </p:cNvSpPr>
            <p:nvPr/>
          </p:nvSpPr>
          <p:spPr bwMode="auto">
            <a:xfrm>
              <a:off x="3021" y="1787"/>
              <a:ext cx="280" cy="132"/>
            </a:xfrm>
            <a:custGeom>
              <a:avLst/>
              <a:gdLst>
                <a:gd name="T0" fmla="*/ 0 w 280"/>
                <a:gd name="T1" fmla="*/ 100 h 132"/>
                <a:gd name="T2" fmla="*/ 0 w 280"/>
                <a:gd name="T3" fmla="*/ 100 h 132"/>
                <a:gd name="T4" fmla="*/ 0 w 280"/>
                <a:gd name="T5" fmla="*/ 106 h 132"/>
                <a:gd name="T6" fmla="*/ 2 w 280"/>
                <a:gd name="T7" fmla="*/ 112 h 132"/>
                <a:gd name="T8" fmla="*/ 8 w 280"/>
                <a:gd name="T9" fmla="*/ 122 h 132"/>
                <a:gd name="T10" fmla="*/ 18 w 280"/>
                <a:gd name="T11" fmla="*/ 130 h 132"/>
                <a:gd name="T12" fmla="*/ 24 w 280"/>
                <a:gd name="T13" fmla="*/ 130 h 132"/>
                <a:gd name="T14" fmla="*/ 32 w 280"/>
                <a:gd name="T15" fmla="*/ 132 h 132"/>
                <a:gd name="T16" fmla="*/ 248 w 280"/>
                <a:gd name="T17" fmla="*/ 132 h 132"/>
                <a:gd name="T18" fmla="*/ 248 w 280"/>
                <a:gd name="T19" fmla="*/ 132 h 132"/>
                <a:gd name="T20" fmla="*/ 254 w 280"/>
                <a:gd name="T21" fmla="*/ 130 h 132"/>
                <a:gd name="T22" fmla="*/ 260 w 280"/>
                <a:gd name="T23" fmla="*/ 130 h 132"/>
                <a:gd name="T24" fmla="*/ 270 w 280"/>
                <a:gd name="T25" fmla="*/ 122 h 132"/>
                <a:gd name="T26" fmla="*/ 278 w 280"/>
                <a:gd name="T27" fmla="*/ 112 h 132"/>
                <a:gd name="T28" fmla="*/ 278 w 280"/>
                <a:gd name="T29" fmla="*/ 106 h 132"/>
                <a:gd name="T30" fmla="*/ 280 w 280"/>
                <a:gd name="T31" fmla="*/ 100 h 132"/>
                <a:gd name="T32" fmla="*/ 280 w 280"/>
                <a:gd name="T33" fmla="*/ 0 h 132"/>
                <a:gd name="T34" fmla="*/ 0 w 280"/>
                <a:gd name="T35" fmla="*/ 0 h 132"/>
                <a:gd name="T36" fmla="*/ 0 w 280"/>
                <a:gd name="T37"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32">
                  <a:moveTo>
                    <a:pt x="0" y="100"/>
                  </a:moveTo>
                  <a:lnTo>
                    <a:pt x="0" y="100"/>
                  </a:lnTo>
                  <a:lnTo>
                    <a:pt x="0" y="106"/>
                  </a:lnTo>
                  <a:lnTo>
                    <a:pt x="2" y="112"/>
                  </a:lnTo>
                  <a:lnTo>
                    <a:pt x="8" y="122"/>
                  </a:lnTo>
                  <a:lnTo>
                    <a:pt x="18" y="130"/>
                  </a:lnTo>
                  <a:lnTo>
                    <a:pt x="24" y="130"/>
                  </a:lnTo>
                  <a:lnTo>
                    <a:pt x="32" y="132"/>
                  </a:lnTo>
                  <a:lnTo>
                    <a:pt x="248" y="132"/>
                  </a:lnTo>
                  <a:lnTo>
                    <a:pt x="248" y="132"/>
                  </a:lnTo>
                  <a:lnTo>
                    <a:pt x="254" y="130"/>
                  </a:lnTo>
                  <a:lnTo>
                    <a:pt x="260" y="130"/>
                  </a:lnTo>
                  <a:lnTo>
                    <a:pt x="270" y="122"/>
                  </a:lnTo>
                  <a:lnTo>
                    <a:pt x="278" y="112"/>
                  </a:lnTo>
                  <a:lnTo>
                    <a:pt x="278" y="106"/>
                  </a:lnTo>
                  <a:lnTo>
                    <a:pt x="280" y="100"/>
                  </a:lnTo>
                  <a:lnTo>
                    <a:pt x="280" y="0"/>
                  </a:lnTo>
                  <a:lnTo>
                    <a:pt x="0" y="0"/>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36"/>
            <p:cNvSpPr>
              <a:spLocks/>
            </p:cNvSpPr>
            <p:nvPr/>
          </p:nvSpPr>
          <p:spPr bwMode="auto">
            <a:xfrm>
              <a:off x="2741" y="1615"/>
              <a:ext cx="222" cy="304"/>
            </a:xfrm>
            <a:custGeom>
              <a:avLst/>
              <a:gdLst>
                <a:gd name="T0" fmla="*/ 222 w 222"/>
                <a:gd name="T1" fmla="*/ 272 h 304"/>
                <a:gd name="T2" fmla="*/ 222 w 222"/>
                <a:gd name="T3" fmla="*/ 132 h 304"/>
                <a:gd name="T4" fmla="*/ 222 w 222"/>
                <a:gd name="T5" fmla="*/ 126 h 304"/>
                <a:gd name="T6" fmla="*/ 222 w 222"/>
                <a:gd name="T7" fmla="*/ 32 h 304"/>
                <a:gd name="T8" fmla="*/ 222 w 222"/>
                <a:gd name="T9" fmla="*/ 32 h 304"/>
                <a:gd name="T10" fmla="*/ 222 w 222"/>
                <a:gd name="T11" fmla="*/ 24 h 304"/>
                <a:gd name="T12" fmla="*/ 220 w 222"/>
                <a:gd name="T13" fmla="*/ 18 h 304"/>
                <a:gd name="T14" fmla="*/ 212 w 222"/>
                <a:gd name="T15" fmla="*/ 8 h 304"/>
                <a:gd name="T16" fmla="*/ 202 w 222"/>
                <a:gd name="T17" fmla="*/ 2 h 304"/>
                <a:gd name="T18" fmla="*/ 196 w 222"/>
                <a:gd name="T19" fmla="*/ 0 h 304"/>
                <a:gd name="T20" fmla="*/ 190 w 222"/>
                <a:gd name="T21" fmla="*/ 0 h 304"/>
                <a:gd name="T22" fmla="*/ 16 w 222"/>
                <a:gd name="T23" fmla="*/ 0 h 304"/>
                <a:gd name="T24" fmla="*/ 16 w 222"/>
                <a:gd name="T25" fmla="*/ 0 h 304"/>
                <a:gd name="T26" fmla="*/ 10 w 222"/>
                <a:gd name="T27" fmla="*/ 8 h 304"/>
                <a:gd name="T28" fmla="*/ 6 w 222"/>
                <a:gd name="T29" fmla="*/ 20 h 304"/>
                <a:gd name="T30" fmla="*/ 4 w 222"/>
                <a:gd name="T31" fmla="*/ 36 h 304"/>
                <a:gd name="T32" fmla="*/ 2 w 222"/>
                <a:gd name="T33" fmla="*/ 52 h 304"/>
                <a:gd name="T34" fmla="*/ 2 w 222"/>
                <a:gd name="T35" fmla="*/ 90 h 304"/>
                <a:gd name="T36" fmla="*/ 0 w 222"/>
                <a:gd name="T37" fmla="*/ 128 h 304"/>
                <a:gd name="T38" fmla="*/ 0 w 222"/>
                <a:gd name="T39" fmla="*/ 302 h 304"/>
                <a:gd name="T40" fmla="*/ 190 w 222"/>
                <a:gd name="T41" fmla="*/ 304 h 304"/>
                <a:gd name="T42" fmla="*/ 190 w 222"/>
                <a:gd name="T43" fmla="*/ 304 h 304"/>
                <a:gd name="T44" fmla="*/ 196 w 222"/>
                <a:gd name="T45" fmla="*/ 302 h 304"/>
                <a:gd name="T46" fmla="*/ 202 w 222"/>
                <a:gd name="T47" fmla="*/ 302 h 304"/>
                <a:gd name="T48" fmla="*/ 212 w 222"/>
                <a:gd name="T49" fmla="*/ 294 h 304"/>
                <a:gd name="T50" fmla="*/ 220 w 222"/>
                <a:gd name="T51" fmla="*/ 284 h 304"/>
                <a:gd name="T52" fmla="*/ 222 w 222"/>
                <a:gd name="T53" fmla="*/ 278 h 304"/>
                <a:gd name="T54" fmla="*/ 222 w 222"/>
                <a:gd name="T55" fmla="*/ 272 h 304"/>
                <a:gd name="T56" fmla="*/ 222 w 222"/>
                <a:gd name="T57" fmla="*/ 27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2" h="304">
                  <a:moveTo>
                    <a:pt x="222" y="272"/>
                  </a:moveTo>
                  <a:lnTo>
                    <a:pt x="222" y="132"/>
                  </a:lnTo>
                  <a:lnTo>
                    <a:pt x="222" y="126"/>
                  </a:lnTo>
                  <a:lnTo>
                    <a:pt x="222" y="32"/>
                  </a:lnTo>
                  <a:lnTo>
                    <a:pt x="222" y="32"/>
                  </a:lnTo>
                  <a:lnTo>
                    <a:pt x="222" y="24"/>
                  </a:lnTo>
                  <a:lnTo>
                    <a:pt x="220" y="18"/>
                  </a:lnTo>
                  <a:lnTo>
                    <a:pt x="212" y="8"/>
                  </a:lnTo>
                  <a:lnTo>
                    <a:pt x="202" y="2"/>
                  </a:lnTo>
                  <a:lnTo>
                    <a:pt x="196" y="0"/>
                  </a:lnTo>
                  <a:lnTo>
                    <a:pt x="190" y="0"/>
                  </a:lnTo>
                  <a:lnTo>
                    <a:pt x="16" y="0"/>
                  </a:lnTo>
                  <a:lnTo>
                    <a:pt x="16" y="0"/>
                  </a:lnTo>
                  <a:lnTo>
                    <a:pt x="10" y="8"/>
                  </a:lnTo>
                  <a:lnTo>
                    <a:pt x="6" y="20"/>
                  </a:lnTo>
                  <a:lnTo>
                    <a:pt x="4" y="36"/>
                  </a:lnTo>
                  <a:lnTo>
                    <a:pt x="2" y="52"/>
                  </a:lnTo>
                  <a:lnTo>
                    <a:pt x="2" y="90"/>
                  </a:lnTo>
                  <a:lnTo>
                    <a:pt x="0" y="128"/>
                  </a:lnTo>
                  <a:lnTo>
                    <a:pt x="0" y="302"/>
                  </a:lnTo>
                  <a:lnTo>
                    <a:pt x="190" y="304"/>
                  </a:lnTo>
                  <a:lnTo>
                    <a:pt x="190" y="304"/>
                  </a:lnTo>
                  <a:lnTo>
                    <a:pt x="196" y="302"/>
                  </a:lnTo>
                  <a:lnTo>
                    <a:pt x="202" y="302"/>
                  </a:lnTo>
                  <a:lnTo>
                    <a:pt x="212" y="294"/>
                  </a:lnTo>
                  <a:lnTo>
                    <a:pt x="220" y="284"/>
                  </a:lnTo>
                  <a:lnTo>
                    <a:pt x="222" y="278"/>
                  </a:lnTo>
                  <a:lnTo>
                    <a:pt x="222" y="272"/>
                  </a:lnTo>
                  <a:lnTo>
                    <a:pt x="222" y="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37"/>
            <p:cNvSpPr>
              <a:spLocks/>
            </p:cNvSpPr>
            <p:nvPr/>
          </p:nvSpPr>
          <p:spPr bwMode="auto">
            <a:xfrm>
              <a:off x="2917" y="1857"/>
              <a:ext cx="328" cy="328"/>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38"/>
            <p:cNvSpPr>
              <a:spLocks noEditPoints="1"/>
            </p:cNvSpPr>
            <p:nvPr/>
          </p:nvSpPr>
          <p:spPr bwMode="auto">
            <a:xfrm>
              <a:off x="2941" y="1881"/>
              <a:ext cx="280" cy="28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39"/>
            <p:cNvSpPr>
              <a:spLocks/>
            </p:cNvSpPr>
            <p:nvPr/>
          </p:nvSpPr>
          <p:spPr bwMode="auto">
            <a:xfrm>
              <a:off x="2905" y="1925"/>
              <a:ext cx="24" cy="196"/>
            </a:xfrm>
            <a:custGeom>
              <a:avLst/>
              <a:gdLst>
                <a:gd name="T0" fmla="*/ 24 w 24"/>
                <a:gd name="T1" fmla="*/ 12 h 196"/>
                <a:gd name="T2" fmla="*/ 24 w 24"/>
                <a:gd name="T3" fmla="*/ 12 h 196"/>
                <a:gd name="T4" fmla="*/ 22 w 24"/>
                <a:gd name="T5" fmla="*/ 8 h 196"/>
                <a:gd name="T6" fmla="*/ 20 w 24"/>
                <a:gd name="T7" fmla="*/ 4 h 196"/>
                <a:gd name="T8" fmla="*/ 16 w 24"/>
                <a:gd name="T9" fmla="*/ 2 h 196"/>
                <a:gd name="T10" fmla="*/ 12 w 24"/>
                <a:gd name="T11" fmla="*/ 0 h 196"/>
                <a:gd name="T12" fmla="*/ 12 w 24"/>
                <a:gd name="T13" fmla="*/ 0 h 196"/>
                <a:gd name="T14" fmla="*/ 12 w 24"/>
                <a:gd name="T15" fmla="*/ 0 h 196"/>
                <a:gd name="T16" fmla="*/ 6 w 24"/>
                <a:gd name="T17" fmla="*/ 2 h 196"/>
                <a:gd name="T18" fmla="*/ 2 w 24"/>
                <a:gd name="T19" fmla="*/ 4 h 196"/>
                <a:gd name="T20" fmla="*/ 0 w 24"/>
                <a:gd name="T21" fmla="*/ 8 h 196"/>
                <a:gd name="T22" fmla="*/ 0 w 24"/>
                <a:gd name="T23" fmla="*/ 12 h 196"/>
                <a:gd name="T24" fmla="*/ 0 w 24"/>
                <a:gd name="T25" fmla="*/ 184 h 196"/>
                <a:gd name="T26" fmla="*/ 0 w 24"/>
                <a:gd name="T27" fmla="*/ 184 h 196"/>
                <a:gd name="T28" fmla="*/ 0 w 24"/>
                <a:gd name="T29" fmla="*/ 190 h 196"/>
                <a:gd name="T30" fmla="*/ 2 w 24"/>
                <a:gd name="T31" fmla="*/ 194 h 196"/>
                <a:gd name="T32" fmla="*/ 6 w 24"/>
                <a:gd name="T33" fmla="*/ 196 h 196"/>
                <a:gd name="T34" fmla="*/ 12 w 24"/>
                <a:gd name="T35" fmla="*/ 196 h 196"/>
                <a:gd name="T36" fmla="*/ 12 w 24"/>
                <a:gd name="T37" fmla="*/ 196 h 196"/>
                <a:gd name="T38" fmla="*/ 12 w 24"/>
                <a:gd name="T39" fmla="*/ 196 h 196"/>
                <a:gd name="T40" fmla="*/ 16 w 24"/>
                <a:gd name="T41" fmla="*/ 196 h 196"/>
                <a:gd name="T42" fmla="*/ 20 w 24"/>
                <a:gd name="T43" fmla="*/ 194 h 196"/>
                <a:gd name="T44" fmla="*/ 22 w 24"/>
                <a:gd name="T45" fmla="*/ 190 h 196"/>
                <a:gd name="T46" fmla="*/ 24 w 24"/>
                <a:gd name="T47" fmla="*/ 184 h 196"/>
                <a:gd name="T48" fmla="*/ 24 w 24"/>
                <a:gd name="T49"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96">
                  <a:moveTo>
                    <a:pt x="24" y="12"/>
                  </a:moveTo>
                  <a:lnTo>
                    <a:pt x="24" y="12"/>
                  </a:lnTo>
                  <a:lnTo>
                    <a:pt x="22" y="8"/>
                  </a:lnTo>
                  <a:lnTo>
                    <a:pt x="20" y="4"/>
                  </a:lnTo>
                  <a:lnTo>
                    <a:pt x="16" y="2"/>
                  </a:lnTo>
                  <a:lnTo>
                    <a:pt x="12" y="0"/>
                  </a:lnTo>
                  <a:lnTo>
                    <a:pt x="12" y="0"/>
                  </a:lnTo>
                  <a:lnTo>
                    <a:pt x="12" y="0"/>
                  </a:lnTo>
                  <a:lnTo>
                    <a:pt x="6" y="2"/>
                  </a:lnTo>
                  <a:lnTo>
                    <a:pt x="2" y="4"/>
                  </a:lnTo>
                  <a:lnTo>
                    <a:pt x="0" y="8"/>
                  </a:lnTo>
                  <a:lnTo>
                    <a:pt x="0" y="12"/>
                  </a:lnTo>
                  <a:lnTo>
                    <a:pt x="0" y="184"/>
                  </a:lnTo>
                  <a:lnTo>
                    <a:pt x="0" y="184"/>
                  </a:lnTo>
                  <a:lnTo>
                    <a:pt x="0" y="190"/>
                  </a:lnTo>
                  <a:lnTo>
                    <a:pt x="2" y="194"/>
                  </a:lnTo>
                  <a:lnTo>
                    <a:pt x="6" y="196"/>
                  </a:lnTo>
                  <a:lnTo>
                    <a:pt x="12" y="196"/>
                  </a:lnTo>
                  <a:lnTo>
                    <a:pt x="12" y="196"/>
                  </a:lnTo>
                  <a:lnTo>
                    <a:pt x="12" y="196"/>
                  </a:lnTo>
                  <a:lnTo>
                    <a:pt x="16" y="196"/>
                  </a:lnTo>
                  <a:lnTo>
                    <a:pt x="20" y="194"/>
                  </a:lnTo>
                  <a:lnTo>
                    <a:pt x="22" y="190"/>
                  </a:lnTo>
                  <a:lnTo>
                    <a:pt x="24" y="184"/>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40"/>
            <p:cNvSpPr>
              <a:spLocks/>
            </p:cNvSpPr>
            <p:nvPr/>
          </p:nvSpPr>
          <p:spPr bwMode="auto">
            <a:xfrm>
              <a:off x="2461" y="2061"/>
              <a:ext cx="100" cy="138"/>
            </a:xfrm>
            <a:custGeom>
              <a:avLst/>
              <a:gdLst>
                <a:gd name="T0" fmla="*/ 100 w 100"/>
                <a:gd name="T1" fmla="*/ 68 h 138"/>
                <a:gd name="T2" fmla="*/ 100 w 100"/>
                <a:gd name="T3" fmla="*/ 68 h 138"/>
                <a:gd name="T4" fmla="*/ 98 w 100"/>
                <a:gd name="T5" fmla="*/ 56 h 138"/>
                <a:gd name="T6" fmla="*/ 94 w 100"/>
                <a:gd name="T7" fmla="*/ 44 h 138"/>
                <a:gd name="T8" fmla="*/ 86 w 100"/>
                <a:gd name="T9" fmla="*/ 32 h 138"/>
                <a:gd name="T10" fmla="*/ 74 w 100"/>
                <a:gd name="T11" fmla="*/ 22 h 138"/>
                <a:gd name="T12" fmla="*/ 62 w 100"/>
                <a:gd name="T13" fmla="*/ 14 h 138"/>
                <a:gd name="T14" fmla="*/ 46 w 100"/>
                <a:gd name="T15" fmla="*/ 6 h 138"/>
                <a:gd name="T16" fmla="*/ 28 w 100"/>
                <a:gd name="T17" fmla="*/ 2 h 138"/>
                <a:gd name="T18" fmla="*/ 10 w 100"/>
                <a:gd name="T19" fmla="*/ 0 h 138"/>
                <a:gd name="T20" fmla="*/ 10 w 100"/>
                <a:gd name="T21" fmla="*/ 0 h 138"/>
                <a:gd name="T22" fmla="*/ 2 w 100"/>
                <a:gd name="T23" fmla="*/ 28 h 138"/>
                <a:gd name="T24" fmla="*/ 0 w 100"/>
                <a:gd name="T25" fmla="*/ 58 h 138"/>
                <a:gd name="T26" fmla="*/ 0 w 100"/>
                <a:gd name="T27" fmla="*/ 138 h 138"/>
                <a:gd name="T28" fmla="*/ 0 w 100"/>
                <a:gd name="T29" fmla="*/ 138 h 138"/>
                <a:gd name="T30" fmla="*/ 20 w 100"/>
                <a:gd name="T31" fmla="*/ 136 h 138"/>
                <a:gd name="T32" fmla="*/ 40 w 100"/>
                <a:gd name="T33" fmla="*/ 132 h 138"/>
                <a:gd name="T34" fmla="*/ 56 w 100"/>
                <a:gd name="T35" fmla="*/ 126 h 138"/>
                <a:gd name="T36" fmla="*/ 72 w 100"/>
                <a:gd name="T37" fmla="*/ 118 h 138"/>
                <a:gd name="T38" fmla="*/ 84 w 100"/>
                <a:gd name="T39" fmla="*/ 108 h 138"/>
                <a:gd name="T40" fmla="*/ 92 w 100"/>
                <a:gd name="T41" fmla="*/ 96 h 138"/>
                <a:gd name="T42" fmla="*/ 98 w 100"/>
                <a:gd name="T43" fmla="*/ 82 h 138"/>
                <a:gd name="T44" fmla="*/ 100 w 100"/>
                <a:gd name="T45" fmla="*/ 68 h 138"/>
                <a:gd name="T46" fmla="*/ 100 w 100"/>
                <a:gd name="T4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138">
                  <a:moveTo>
                    <a:pt x="100" y="68"/>
                  </a:moveTo>
                  <a:lnTo>
                    <a:pt x="100" y="68"/>
                  </a:lnTo>
                  <a:lnTo>
                    <a:pt x="98" y="56"/>
                  </a:lnTo>
                  <a:lnTo>
                    <a:pt x="94" y="44"/>
                  </a:lnTo>
                  <a:lnTo>
                    <a:pt x="86" y="32"/>
                  </a:lnTo>
                  <a:lnTo>
                    <a:pt x="74" y="22"/>
                  </a:lnTo>
                  <a:lnTo>
                    <a:pt x="62" y="14"/>
                  </a:lnTo>
                  <a:lnTo>
                    <a:pt x="46" y="6"/>
                  </a:lnTo>
                  <a:lnTo>
                    <a:pt x="28" y="2"/>
                  </a:lnTo>
                  <a:lnTo>
                    <a:pt x="10" y="0"/>
                  </a:lnTo>
                  <a:lnTo>
                    <a:pt x="10" y="0"/>
                  </a:lnTo>
                  <a:lnTo>
                    <a:pt x="2" y="28"/>
                  </a:lnTo>
                  <a:lnTo>
                    <a:pt x="0" y="58"/>
                  </a:lnTo>
                  <a:lnTo>
                    <a:pt x="0" y="138"/>
                  </a:lnTo>
                  <a:lnTo>
                    <a:pt x="0" y="138"/>
                  </a:lnTo>
                  <a:lnTo>
                    <a:pt x="20" y="136"/>
                  </a:lnTo>
                  <a:lnTo>
                    <a:pt x="40" y="132"/>
                  </a:lnTo>
                  <a:lnTo>
                    <a:pt x="56" y="126"/>
                  </a:lnTo>
                  <a:lnTo>
                    <a:pt x="72" y="118"/>
                  </a:lnTo>
                  <a:lnTo>
                    <a:pt x="84" y="108"/>
                  </a:lnTo>
                  <a:lnTo>
                    <a:pt x="92" y="96"/>
                  </a:lnTo>
                  <a:lnTo>
                    <a:pt x="98" y="82"/>
                  </a:lnTo>
                  <a:lnTo>
                    <a:pt x="100" y="68"/>
                  </a:lnTo>
                  <a:lnTo>
                    <a:pt x="10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41"/>
            <p:cNvSpPr>
              <a:spLocks/>
            </p:cNvSpPr>
            <p:nvPr/>
          </p:nvSpPr>
          <p:spPr bwMode="auto">
            <a:xfrm>
              <a:off x="4251" y="2301"/>
              <a:ext cx="100" cy="32"/>
            </a:xfrm>
            <a:custGeom>
              <a:avLst/>
              <a:gdLst>
                <a:gd name="T0" fmla="*/ 100 w 100"/>
                <a:gd name="T1" fmla="*/ 16 h 32"/>
                <a:gd name="T2" fmla="*/ 100 w 100"/>
                <a:gd name="T3" fmla="*/ 16 h 32"/>
                <a:gd name="T4" fmla="*/ 100 w 100"/>
                <a:gd name="T5" fmla="*/ 10 h 32"/>
                <a:gd name="T6" fmla="*/ 96 w 100"/>
                <a:gd name="T7" fmla="*/ 4 h 32"/>
                <a:gd name="T8" fmla="*/ 92 w 100"/>
                <a:gd name="T9" fmla="*/ 2 h 32"/>
                <a:gd name="T10" fmla="*/ 84 w 100"/>
                <a:gd name="T11" fmla="*/ 0 h 32"/>
                <a:gd name="T12" fmla="*/ 16 w 100"/>
                <a:gd name="T13" fmla="*/ 0 h 32"/>
                <a:gd name="T14" fmla="*/ 16 w 100"/>
                <a:gd name="T15" fmla="*/ 0 h 32"/>
                <a:gd name="T16" fmla="*/ 10 w 100"/>
                <a:gd name="T17" fmla="*/ 2 h 32"/>
                <a:gd name="T18" fmla="*/ 6 w 100"/>
                <a:gd name="T19" fmla="*/ 4 h 32"/>
                <a:gd name="T20" fmla="*/ 2 w 100"/>
                <a:gd name="T21" fmla="*/ 10 h 32"/>
                <a:gd name="T22" fmla="*/ 0 w 100"/>
                <a:gd name="T23" fmla="*/ 16 h 32"/>
                <a:gd name="T24" fmla="*/ 0 w 100"/>
                <a:gd name="T25" fmla="*/ 16 h 32"/>
                <a:gd name="T26" fmla="*/ 0 w 100"/>
                <a:gd name="T27" fmla="*/ 16 h 32"/>
                <a:gd name="T28" fmla="*/ 2 w 100"/>
                <a:gd name="T29" fmla="*/ 22 h 32"/>
                <a:gd name="T30" fmla="*/ 6 w 100"/>
                <a:gd name="T31" fmla="*/ 28 h 32"/>
                <a:gd name="T32" fmla="*/ 10 w 100"/>
                <a:gd name="T33" fmla="*/ 30 h 32"/>
                <a:gd name="T34" fmla="*/ 16 w 100"/>
                <a:gd name="T35" fmla="*/ 32 h 32"/>
                <a:gd name="T36" fmla="*/ 84 w 100"/>
                <a:gd name="T37" fmla="*/ 32 h 32"/>
                <a:gd name="T38" fmla="*/ 84 w 100"/>
                <a:gd name="T39" fmla="*/ 32 h 32"/>
                <a:gd name="T40" fmla="*/ 92 w 100"/>
                <a:gd name="T41" fmla="*/ 30 h 32"/>
                <a:gd name="T42" fmla="*/ 96 w 100"/>
                <a:gd name="T43" fmla="*/ 28 h 32"/>
                <a:gd name="T44" fmla="*/ 100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100" y="10"/>
                  </a:lnTo>
                  <a:lnTo>
                    <a:pt x="96" y="4"/>
                  </a:lnTo>
                  <a:lnTo>
                    <a:pt x="92" y="2"/>
                  </a:lnTo>
                  <a:lnTo>
                    <a:pt x="84" y="0"/>
                  </a:lnTo>
                  <a:lnTo>
                    <a:pt x="16" y="0"/>
                  </a:lnTo>
                  <a:lnTo>
                    <a:pt x="16" y="0"/>
                  </a:lnTo>
                  <a:lnTo>
                    <a:pt x="10" y="2"/>
                  </a:lnTo>
                  <a:lnTo>
                    <a:pt x="6" y="4"/>
                  </a:lnTo>
                  <a:lnTo>
                    <a:pt x="2" y="10"/>
                  </a:lnTo>
                  <a:lnTo>
                    <a:pt x="0" y="16"/>
                  </a:lnTo>
                  <a:lnTo>
                    <a:pt x="0" y="16"/>
                  </a:lnTo>
                  <a:lnTo>
                    <a:pt x="0" y="16"/>
                  </a:lnTo>
                  <a:lnTo>
                    <a:pt x="2" y="22"/>
                  </a:lnTo>
                  <a:lnTo>
                    <a:pt x="6" y="28"/>
                  </a:lnTo>
                  <a:lnTo>
                    <a:pt x="10" y="30"/>
                  </a:lnTo>
                  <a:lnTo>
                    <a:pt x="16" y="32"/>
                  </a:lnTo>
                  <a:lnTo>
                    <a:pt x="84" y="32"/>
                  </a:lnTo>
                  <a:lnTo>
                    <a:pt x="84" y="32"/>
                  </a:lnTo>
                  <a:lnTo>
                    <a:pt x="92" y="30"/>
                  </a:lnTo>
                  <a:lnTo>
                    <a:pt x="96" y="28"/>
                  </a:lnTo>
                  <a:lnTo>
                    <a:pt x="100"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42"/>
            <p:cNvSpPr>
              <a:spLocks/>
            </p:cNvSpPr>
            <p:nvPr/>
          </p:nvSpPr>
          <p:spPr bwMode="auto">
            <a:xfrm>
              <a:off x="2739" y="2301"/>
              <a:ext cx="100" cy="32"/>
            </a:xfrm>
            <a:custGeom>
              <a:avLst/>
              <a:gdLst>
                <a:gd name="T0" fmla="*/ 100 w 100"/>
                <a:gd name="T1" fmla="*/ 16 h 32"/>
                <a:gd name="T2" fmla="*/ 100 w 100"/>
                <a:gd name="T3" fmla="*/ 16 h 32"/>
                <a:gd name="T4" fmla="*/ 98 w 100"/>
                <a:gd name="T5" fmla="*/ 10 h 32"/>
                <a:gd name="T6" fmla="*/ 94 w 100"/>
                <a:gd name="T7" fmla="*/ 4 h 32"/>
                <a:gd name="T8" fmla="*/ 90 w 100"/>
                <a:gd name="T9" fmla="*/ 2 h 32"/>
                <a:gd name="T10" fmla="*/ 84 w 100"/>
                <a:gd name="T11" fmla="*/ 0 h 32"/>
                <a:gd name="T12" fmla="*/ 16 w 100"/>
                <a:gd name="T13" fmla="*/ 0 h 32"/>
                <a:gd name="T14" fmla="*/ 16 w 100"/>
                <a:gd name="T15" fmla="*/ 0 h 32"/>
                <a:gd name="T16" fmla="*/ 10 w 100"/>
                <a:gd name="T17" fmla="*/ 2 h 32"/>
                <a:gd name="T18" fmla="*/ 4 w 100"/>
                <a:gd name="T19" fmla="*/ 4 h 32"/>
                <a:gd name="T20" fmla="*/ 0 w 100"/>
                <a:gd name="T21" fmla="*/ 10 h 32"/>
                <a:gd name="T22" fmla="*/ 0 w 100"/>
                <a:gd name="T23" fmla="*/ 16 h 32"/>
                <a:gd name="T24" fmla="*/ 0 w 100"/>
                <a:gd name="T25" fmla="*/ 16 h 32"/>
                <a:gd name="T26" fmla="*/ 0 w 100"/>
                <a:gd name="T27" fmla="*/ 16 h 32"/>
                <a:gd name="T28" fmla="*/ 0 w 100"/>
                <a:gd name="T29" fmla="*/ 22 h 32"/>
                <a:gd name="T30" fmla="*/ 4 w 100"/>
                <a:gd name="T31" fmla="*/ 28 h 32"/>
                <a:gd name="T32" fmla="*/ 10 w 100"/>
                <a:gd name="T33" fmla="*/ 30 h 32"/>
                <a:gd name="T34" fmla="*/ 16 w 100"/>
                <a:gd name="T35" fmla="*/ 32 h 32"/>
                <a:gd name="T36" fmla="*/ 84 w 100"/>
                <a:gd name="T37" fmla="*/ 32 h 32"/>
                <a:gd name="T38" fmla="*/ 84 w 100"/>
                <a:gd name="T39" fmla="*/ 32 h 32"/>
                <a:gd name="T40" fmla="*/ 90 w 100"/>
                <a:gd name="T41" fmla="*/ 30 h 32"/>
                <a:gd name="T42" fmla="*/ 94 w 100"/>
                <a:gd name="T43" fmla="*/ 28 h 32"/>
                <a:gd name="T44" fmla="*/ 98 w 100"/>
                <a:gd name="T45" fmla="*/ 22 h 32"/>
                <a:gd name="T46" fmla="*/ 100 w 100"/>
                <a:gd name="T47" fmla="*/ 16 h 32"/>
                <a:gd name="T48" fmla="*/ 100 w 100"/>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32">
                  <a:moveTo>
                    <a:pt x="100" y="16"/>
                  </a:moveTo>
                  <a:lnTo>
                    <a:pt x="100" y="16"/>
                  </a:lnTo>
                  <a:lnTo>
                    <a:pt x="98" y="10"/>
                  </a:lnTo>
                  <a:lnTo>
                    <a:pt x="94" y="4"/>
                  </a:lnTo>
                  <a:lnTo>
                    <a:pt x="90" y="2"/>
                  </a:lnTo>
                  <a:lnTo>
                    <a:pt x="84" y="0"/>
                  </a:lnTo>
                  <a:lnTo>
                    <a:pt x="16" y="0"/>
                  </a:lnTo>
                  <a:lnTo>
                    <a:pt x="16" y="0"/>
                  </a:lnTo>
                  <a:lnTo>
                    <a:pt x="10" y="2"/>
                  </a:lnTo>
                  <a:lnTo>
                    <a:pt x="4" y="4"/>
                  </a:lnTo>
                  <a:lnTo>
                    <a:pt x="0" y="10"/>
                  </a:lnTo>
                  <a:lnTo>
                    <a:pt x="0" y="16"/>
                  </a:lnTo>
                  <a:lnTo>
                    <a:pt x="0" y="16"/>
                  </a:lnTo>
                  <a:lnTo>
                    <a:pt x="0" y="16"/>
                  </a:lnTo>
                  <a:lnTo>
                    <a:pt x="0" y="22"/>
                  </a:lnTo>
                  <a:lnTo>
                    <a:pt x="4" y="28"/>
                  </a:lnTo>
                  <a:lnTo>
                    <a:pt x="10" y="30"/>
                  </a:lnTo>
                  <a:lnTo>
                    <a:pt x="16" y="32"/>
                  </a:lnTo>
                  <a:lnTo>
                    <a:pt x="84" y="32"/>
                  </a:lnTo>
                  <a:lnTo>
                    <a:pt x="84" y="32"/>
                  </a:lnTo>
                  <a:lnTo>
                    <a:pt x="90" y="30"/>
                  </a:lnTo>
                  <a:lnTo>
                    <a:pt x="94" y="28"/>
                  </a:lnTo>
                  <a:lnTo>
                    <a:pt x="98" y="22"/>
                  </a:lnTo>
                  <a:lnTo>
                    <a:pt x="100" y="16"/>
                  </a:lnTo>
                  <a:lnTo>
                    <a:pt x="100" y="16"/>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43"/>
            <p:cNvSpPr>
              <a:spLocks/>
            </p:cNvSpPr>
            <p:nvPr/>
          </p:nvSpPr>
          <p:spPr bwMode="auto">
            <a:xfrm>
              <a:off x="2443" y="2349"/>
              <a:ext cx="88" cy="128"/>
            </a:xfrm>
            <a:custGeom>
              <a:avLst/>
              <a:gdLst>
                <a:gd name="T0" fmla="*/ 88 w 88"/>
                <a:gd name="T1" fmla="*/ 32 h 128"/>
                <a:gd name="T2" fmla="*/ 88 w 88"/>
                <a:gd name="T3" fmla="*/ 32 h 128"/>
                <a:gd name="T4" fmla="*/ 86 w 88"/>
                <a:gd name="T5" fmla="*/ 24 h 128"/>
                <a:gd name="T6" fmla="*/ 84 w 88"/>
                <a:gd name="T7" fmla="*/ 18 h 128"/>
                <a:gd name="T8" fmla="*/ 78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4 w 88"/>
                <a:gd name="T21" fmla="*/ 0 h 128"/>
                <a:gd name="T22" fmla="*/ 18 w 88"/>
                <a:gd name="T23" fmla="*/ 2 h 128"/>
                <a:gd name="T24" fmla="*/ 8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8 w 88"/>
                <a:gd name="T41" fmla="*/ 118 h 128"/>
                <a:gd name="T42" fmla="*/ 18 w 88"/>
                <a:gd name="T43" fmla="*/ 126 h 128"/>
                <a:gd name="T44" fmla="*/ 24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78 w 88"/>
                <a:gd name="T57" fmla="*/ 118 h 128"/>
                <a:gd name="T58" fmla="*/ 84 w 88"/>
                <a:gd name="T59" fmla="*/ 108 h 128"/>
                <a:gd name="T60" fmla="*/ 86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6" y="24"/>
                  </a:lnTo>
                  <a:lnTo>
                    <a:pt x="84" y="18"/>
                  </a:lnTo>
                  <a:lnTo>
                    <a:pt x="78" y="8"/>
                  </a:lnTo>
                  <a:lnTo>
                    <a:pt x="68" y="2"/>
                  </a:lnTo>
                  <a:lnTo>
                    <a:pt x="62" y="0"/>
                  </a:lnTo>
                  <a:lnTo>
                    <a:pt x="56" y="0"/>
                  </a:lnTo>
                  <a:lnTo>
                    <a:pt x="32" y="0"/>
                  </a:lnTo>
                  <a:lnTo>
                    <a:pt x="32" y="0"/>
                  </a:lnTo>
                  <a:lnTo>
                    <a:pt x="24" y="0"/>
                  </a:lnTo>
                  <a:lnTo>
                    <a:pt x="18" y="2"/>
                  </a:lnTo>
                  <a:lnTo>
                    <a:pt x="8" y="8"/>
                  </a:lnTo>
                  <a:lnTo>
                    <a:pt x="2" y="18"/>
                  </a:lnTo>
                  <a:lnTo>
                    <a:pt x="0" y="24"/>
                  </a:lnTo>
                  <a:lnTo>
                    <a:pt x="0" y="32"/>
                  </a:lnTo>
                  <a:lnTo>
                    <a:pt x="0" y="96"/>
                  </a:lnTo>
                  <a:lnTo>
                    <a:pt x="0" y="96"/>
                  </a:lnTo>
                  <a:lnTo>
                    <a:pt x="0" y="102"/>
                  </a:lnTo>
                  <a:lnTo>
                    <a:pt x="2" y="108"/>
                  </a:lnTo>
                  <a:lnTo>
                    <a:pt x="8" y="118"/>
                  </a:lnTo>
                  <a:lnTo>
                    <a:pt x="18" y="126"/>
                  </a:lnTo>
                  <a:lnTo>
                    <a:pt x="24" y="126"/>
                  </a:lnTo>
                  <a:lnTo>
                    <a:pt x="32" y="128"/>
                  </a:lnTo>
                  <a:lnTo>
                    <a:pt x="56" y="128"/>
                  </a:lnTo>
                  <a:lnTo>
                    <a:pt x="56" y="128"/>
                  </a:lnTo>
                  <a:lnTo>
                    <a:pt x="62" y="126"/>
                  </a:lnTo>
                  <a:lnTo>
                    <a:pt x="68" y="126"/>
                  </a:lnTo>
                  <a:lnTo>
                    <a:pt x="78" y="118"/>
                  </a:lnTo>
                  <a:lnTo>
                    <a:pt x="84" y="108"/>
                  </a:lnTo>
                  <a:lnTo>
                    <a:pt x="86"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Freeform 44"/>
            <p:cNvSpPr>
              <a:spLocks/>
            </p:cNvSpPr>
            <p:nvPr/>
          </p:nvSpPr>
          <p:spPr bwMode="auto">
            <a:xfrm>
              <a:off x="2451" y="2375"/>
              <a:ext cx="16" cy="40"/>
            </a:xfrm>
            <a:custGeom>
              <a:avLst/>
              <a:gdLst>
                <a:gd name="T0" fmla="*/ 16 w 16"/>
                <a:gd name="T1" fmla="*/ 8 h 40"/>
                <a:gd name="T2" fmla="*/ 16 w 16"/>
                <a:gd name="T3" fmla="*/ 8 h 40"/>
                <a:gd name="T4" fmla="*/ 16 w 16"/>
                <a:gd name="T5" fmla="*/ 4 h 40"/>
                <a:gd name="T6" fmla="*/ 14 w 16"/>
                <a:gd name="T7" fmla="*/ 2 h 40"/>
                <a:gd name="T8" fmla="*/ 12 w 16"/>
                <a:gd name="T9" fmla="*/ 0 h 40"/>
                <a:gd name="T10" fmla="*/ 8 w 16"/>
                <a:gd name="T11" fmla="*/ 0 h 40"/>
                <a:gd name="T12" fmla="*/ 8 w 16"/>
                <a:gd name="T13" fmla="*/ 0 h 40"/>
                <a:gd name="T14" fmla="*/ 8 w 16"/>
                <a:gd name="T15" fmla="*/ 0 h 40"/>
                <a:gd name="T16" fmla="*/ 6 w 16"/>
                <a:gd name="T17" fmla="*/ 0 h 40"/>
                <a:gd name="T18" fmla="*/ 2 w 16"/>
                <a:gd name="T19" fmla="*/ 2 h 40"/>
                <a:gd name="T20" fmla="*/ 2 w 16"/>
                <a:gd name="T21" fmla="*/ 4 h 40"/>
                <a:gd name="T22" fmla="*/ 0 w 16"/>
                <a:gd name="T23" fmla="*/ 8 h 40"/>
                <a:gd name="T24" fmla="*/ 0 w 16"/>
                <a:gd name="T25" fmla="*/ 32 h 40"/>
                <a:gd name="T26" fmla="*/ 0 w 16"/>
                <a:gd name="T27" fmla="*/ 32 h 40"/>
                <a:gd name="T28" fmla="*/ 2 w 16"/>
                <a:gd name="T29" fmla="*/ 36 h 40"/>
                <a:gd name="T30" fmla="*/ 2 w 16"/>
                <a:gd name="T31" fmla="*/ 38 h 40"/>
                <a:gd name="T32" fmla="*/ 6 w 16"/>
                <a:gd name="T33" fmla="*/ 40 h 40"/>
                <a:gd name="T34" fmla="*/ 8 w 16"/>
                <a:gd name="T35" fmla="*/ 40 h 40"/>
                <a:gd name="T36" fmla="*/ 8 w 16"/>
                <a:gd name="T37" fmla="*/ 40 h 40"/>
                <a:gd name="T38" fmla="*/ 8 w 16"/>
                <a:gd name="T39" fmla="*/ 40 h 40"/>
                <a:gd name="T40" fmla="*/ 12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2" y="0"/>
                  </a:lnTo>
                  <a:lnTo>
                    <a:pt x="8" y="0"/>
                  </a:lnTo>
                  <a:lnTo>
                    <a:pt x="8" y="0"/>
                  </a:lnTo>
                  <a:lnTo>
                    <a:pt x="8" y="0"/>
                  </a:lnTo>
                  <a:lnTo>
                    <a:pt x="6" y="0"/>
                  </a:lnTo>
                  <a:lnTo>
                    <a:pt x="2" y="2"/>
                  </a:lnTo>
                  <a:lnTo>
                    <a:pt x="2" y="4"/>
                  </a:lnTo>
                  <a:lnTo>
                    <a:pt x="0" y="8"/>
                  </a:lnTo>
                  <a:lnTo>
                    <a:pt x="0" y="32"/>
                  </a:lnTo>
                  <a:lnTo>
                    <a:pt x="0" y="32"/>
                  </a:lnTo>
                  <a:lnTo>
                    <a:pt x="2" y="36"/>
                  </a:lnTo>
                  <a:lnTo>
                    <a:pt x="2" y="38"/>
                  </a:lnTo>
                  <a:lnTo>
                    <a:pt x="6" y="40"/>
                  </a:lnTo>
                  <a:lnTo>
                    <a:pt x="8" y="40"/>
                  </a:lnTo>
                  <a:lnTo>
                    <a:pt x="8" y="40"/>
                  </a:lnTo>
                  <a:lnTo>
                    <a:pt x="8" y="40"/>
                  </a:lnTo>
                  <a:lnTo>
                    <a:pt x="12"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45"/>
            <p:cNvSpPr>
              <a:spLocks/>
            </p:cNvSpPr>
            <p:nvPr/>
          </p:nvSpPr>
          <p:spPr bwMode="auto">
            <a:xfrm>
              <a:off x="5105" y="2349"/>
              <a:ext cx="88" cy="128"/>
            </a:xfrm>
            <a:custGeom>
              <a:avLst/>
              <a:gdLst>
                <a:gd name="T0" fmla="*/ 88 w 88"/>
                <a:gd name="T1" fmla="*/ 32 h 128"/>
                <a:gd name="T2" fmla="*/ 88 w 88"/>
                <a:gd name="T3" fmla="*/ 32 h 128"/>
                <a:gd name="T4" fmla="*/ 88 w 88"/>
                <a:gd name="T5" fmla="*/ 24 h 128"/>
                <a:gd name="T6" fmla="*/ 86 w 88"/>
                <a:gd name="T7" fmla="*/ 18 h 128"/>
                <a:gd name="T8" fmla="*/ 80 w 88"/>
                <a:gd name="T9" fmla="*/ 8 h 128"/>
                <a:gd name="T10" fmla="*/ 68 w 88"/>
                <a:gd name="T11" fmla="*/ 2 h 128"/>
                <a:gd name="T12" fmla="*/ 62 w 88"/>
                <a:gd name="T13" fmla="*/ 0 h 128"/>
                <a:gd name="T14" fmla="*/ 56 w 88"/>
                <a:gd name="T15" fmla="*/ 0 h 128"/>
                <a:gd name="T16" fmla="*/ 32 w 88"/>
                <a:gd name="T17" fmla="*/ 0 h 128"/>
                <a:gd name="T18" fmla="*/ 32 w 88"/>
                <a:gd name="T19" fmla="*/ 0 h 128"/>
                <a:gd name="T20" fmla="*/ 26 w 88"/>
                <a:gd name="T21" fmla="*/ 0 h 128"/>
                <a:gd name="T22" fmla="*/ 20 w 88"/>
                <a:gd name="T23" fmla="*/ 2 h 128"/>
                <a:gd name="T24" fmla="*/ 10 w 88"/>
                <a:gd name="T25" fmla="*/ 8 h 128"/>
                <a:gd name="T26" fmla="*/ 2 w 88"/>
                <a:gd name="T27" fmla="*/ 18 h 128"/>
                <a:gd name="T28" fmla="*/ 0 w 88"/>
                <a:gd name="T29" fmla="*/ 24 h 128"/>
                <a:gd name="T30" fmla="*/ 0 w 88"/>
                <a:gd name="T31" fmla="*/ 32 h 128"/>
                <a:gd name="T32" fmla="*/ 0 w 88"/>
                <a:gd name="T33" fmla="*/ 96 h 128"/>
                <a:gd name="T34" fmla="*/ 0 w 88"/>
                <a:gd name="T35" fmla="*/ 96 h 128"/>
                <a:gd name="T36" fmla="*/ 0 w 88"/>
                <a:gd name="T37" fmla="*/ 102 h 128"/>
                <a:gd name="T38" fmla="*/ 2 w 88"/>
                <a:gd name="T39" fmla="*/ 108 h 128"/>
                <a:gd name="T40" fmla="*/ 10 w 88"/>
                <a:gd name="T41" fmla="*/ 118 h 128"/>
                <a:gd name="T42" fmla="*/ 20 w 88"/>
                <a:gd name="T43" fmla="*/ 126 h 128"/>
                <a:gd name="T44" fmla="*/ 26 w 88"/>
                <a:gd name="T45" fmla="*/ 126 h 128"/>
                <a:gd name="T46" fmla="*/ 32 w 88"/>
                <a:gd name="T47" fmla="*/ 128 h 128"/>
                <a:gd name="T48" fmla="*/ 56 w 88"/>
                <a:gd name="T49" fmla="*/ 128 h 128"/>
                <a:gd name="T50" fmla="*/ 56 w 88"/>
                <a:gd name="T51" fmla="*/ 128 h 128"/>
                <a:gd name="T52" fmla="*/ 62 w 88"/>
                <a:gd name="T53" fmla="*/ 126 h 128"/>
                <a:gd name="T54" fmla="*/ 68 w 88"/>
                <a:gd name="T55" fmla="*/ 126 h 128"/>
                <a:gd name="T56" fmla="*/ 80 w 88"/>
                <a:gd name="T57" fmla="*/ 118 h 128"/>
                <a:gd name="T58" fmla="*/ 86 w 88"/>
                <a:gd name="T59" fmla="*/ 108 h 128"/>
                <a:gd name="T60" fmla="*/ 88 w 88"/>
                <a:gd name="T61" fmla="*/ 102 h 128"/>
                <a:gd name="T62" fmla="*/ 88 w 88"/>
                <a:gd name="T63" fmla="*/ 96 h 128"/>
                <a:gd name="T64" fmla="*/ 88 w 88"/>
                <a:gd name="T65"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28">
                  <a:moveTo>
                    <a:pt x="88" y="32"/>
                  </a:moveTo>
                  <a:lnTo>
                    <a:pt x="88" y="32"/>
                  </a:lnTo>
                  <a:lnTo>
                    <a:pt x="88" y="24"/>
                  </a:lnTo>
                  <a:lnTo>
                    <a:pt x="86" y="18"/>
                  </a:lnTo>
                  <a:lnTo>
                    <a:pt x="80" y="8"/>
                  </a:lnTo>
                  <a:lnTo>
                    <a:pt x="68" y="2"/>
                  </a:lnTo>
                  <a:lnTo>
                    <a:pt x="62" y="0"/>
                  </a:lnTo>
                  <a:lnTo>
                    <a:pt x="56" y="0"/>
                  </a:lnTo>
                  <a:lnTo>
                    <a:pt x="32" y="0"/>
                  </a:lnTo>
                  <a:lnTo>
                    <a:pt x="32" y="0"/>
                  </a:lnTo>
                  <a:lnTo>
                    <a:pt x="26" y="0"/>
                  </a:lnTo>
                  <a:lnTo>
                    <a:pt x="20" y="2"/>
                  </a:lnTo>
                  <a:lnTo>
                    <a:pt x="10" y="8"/>
                  </a:lnTo>
                  <a:lnTo>
                    <a:pt x="2" y="18"/>
                  </a:lnTo>
                  <a:lnTo>
                    <a:pt x="0" y="24"/>
                  </a:lnTo>
                  <a:lnTo>
                    <a:pt x="0" y="32"/>
                  </a:lnTo>
                  <a:lnTo>
                    <a:pt x="0" y="96"/>
                  </a:lnTo>
                  <a:lnTo>
                    <a:pt x="0" y="96"/>
                  </a:lnTo>
                  <a:lnTo>
                    <a:pt x="0" y="102"/>
                  </a:lnTo>
                  <a:lnTo>
                    <a:pt x="2" y="108"/>
                  </a:lnTo>
                  <a:lnTo>
                    <a:pt x="10" y="118"/>
                  </a:lnTo>
                  <a:lnTo>
                    <a:pt x="20" y="126"/>
                  </a:lnTo>
                  <a:lnTo>
                    <a:pt x="26" y="126"/>
                  </a:lnTo>
                  <a:lnTo>
                    <a:pt x="32" y="128"/>
                  </a:lnTo>
                  <a:lnTo>
                    <a:pt x="56" y="128"/>
                  </a:lnTo>
                  <a:lnTo>
                    <a:pt x="56" y="128"/>
                  </a:lnTo>
                  <a:lnTo>
                    <a:pt x="62" y="126"/>
                  </a:lnTo>
                  <a:lnTo>
                    <a:pt x="68" y="126"/>
                  </a:lnTo>
                  <a:lnTo>
                    <a:pt x="80" y="118"/>
                  </a:lnTo>
                  <a:lnTo>
                    <a:pt x="86" y="108"/>
                  </a:lnTo>
                  <a:lnTo>
                    <a:pt x="88" y="102"/>
                  </a:lnTo>
                  <a:lnTo>
                    <a:pt x="88" y="96"/>
                  </a:lnTo>
                  <a:lnTo>
                    <a:pt x="8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46"/>
            <p:cNvSpPr>
              <a:spLocks/>
            </p:cNvSpPr>
            <p:nvPr/>
          </p:nvSpPr>
          <p:spPr bwMode="auto">
            <a:xfrm>
              <a:off x="5115" y="2375"/>
              <a:ext cx="16" cy="40"/>
            </a:xfrm>
            <a:custGeom>
              <a:avLst/>
              <a:gdLst>
                <a:gd name="T0" fmla="*/ 16 w 16"/>
                <a:gd name="T1" fmla="*/ 8 h 40"/>
                <a:gd name="T2" fmla="*/ 16 w 16"/>
                <a:gd name="T3" fmla="*/ 8 h 40"/>
                <a:gd name="T4" fmla="*/ 16 w 16"/>
                <a:gd name="T5" fmla="*/ 4 h 40"/>
                <a:gd name="T6" fmla="*/ 14 w 16"/>
                <a:gd name="T7" fmla="*/ 2 h 40"/>
                <a:gd name="T8" fmla="*/ 10 w 16"/>
                <a:gd name="T9" fmla="*/ 0 h 40"/>
                <a:gd name="T10" fmla="*/ 8 w 16"/>
                <a:gd name="T11" fmla="*/ 0 h 40"/>
                <a:gd name="T12" fmla="*/ 8 w 16"/>
                <a:gd name="T13" fmla="*/ 0 h 40"/>
                <a:gd name="T14" fmla="*/ 8 w 16"/>
                <a:gd name="T15" fmla="*/ 0 h 40"/>
                <a:gd name="T16" fmla="*/ 4 w 16"/>
                <a:gd name="T17" fmla="*/ 0 h 40"/>
                <a:gd name="T18" fmla="*/ 2 w 16"/>
                <a:gd name="T19" fmla="*/ 2 h 40"/>
                <a:gd name="T20" fmla="*/ 0 w 16"/>
                <a:gd name="T21" fmla="*/ 4 h 40"/>
                <a:gd name="T22" fmla="*/ 0 w 16"/>
                <a:gd name="T23" fmla="*/ 8 h 40"/>
                <a:gd name="T24" fmla="*/ 0 w 16"/>
                <a:gd name="T25" fmla="*/ 32 h 40"/>
                <a:gd name="T26" fmla="*/ 0 w 16"/>
                <a:gd name="T27" fmla="*/ 32 h 40"/>
                <a:gd name="T28" fmla="*/ 0 w 16"/>
                <a:gd name="T29" fmla="*/ 36 h 40"/>
                <a:gd name="T30" fmla="*/ 2 w 16"/>
                <a:gd name="T31" fmla="*/ 38 h 40"/>
                <a:gd name="T32" fmla="*/ 4 w 16"/>
                <a:gd name="T33" fmla="*/ 40 h 40"/>
                <a:gd name="T34" fmla="*/ 8 w 16"/>
                <a:gd name="T35" fmla="*/ 40 h 40"/>
                <a:gd name="T36" fmla="*/ 8 w 16"/>
                <a:gd name="T37" fmla="*/ 40 h 40"/>
                <a:gd name="T38" fmla="*/ 8 w 16"/>
                <a:gd name="T39" fmla="*/ 40 h 40"/>
                <a:gd name="T40" fmla="*/ 10 w 16"/>
                <a:gd name="T41" fmla="*/ 40 h 40"/>
                <a:gd name="T42" fmla="*/ 14 w 16"/>
                <a:gd name="T43" fmla="*/ 38 h 40"/>
                <a:gd name="T44" fmla="*/ 16 w 16"/>
                <a:gd name="T45" fmla="*/ 36 h 40"/>
                <a:gd name="T46" fmla="*/ 16 w 16"/>
                <a:gd name="T47" fmla="*/ 32 h 40"/>
                <a:gd name="T48" fmla="*/ 16 w 16"/>
                <a:gd name="T4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40">
                  <a:moveTo>
                    <a:pt x="16" y="8"/>
                  </a:moveTo>
                  <a:lnTo>
                    <a:pt x="16" y="8"/>
                  </a:lnTo>
                  <a:lnTo>
                    <a:pt x="16" y="4"/>
                  </a:lnTo>
                  <a:lnTo>
                    <a:pt x="14" y="2"/>
                  </a:lnTo>
                  <a:lnTo>
                    <a:pt x="10" y="0"/>
                  </a:lnTo>
                  <a:lnTo>
                    <a:pt x="8" y="0"/>
                  </a:lnTo>
                  <a:lnTo>
                    <a:pt x="8" y="0"/>
                  </a:lnTo>
                  <a:lnTo>
                    <a:pt x="8" y="0"/>
                  </a:lnTo>
                  <a:lnTo>
                    <a:pt x="4" y="0"/>
                  </a:lnTo>
                  <a:lnTo>
                    <a:pt x="2" y="2"/>
                  </a:lnTo>
                  <a:lnTo>
                    <a:pt x="0" y="4"/>
                  </a:lnTo>
                  <a:lnTo>
                    <a:pt x="0" y="8"/>
                  </a:lnTo>
                  <a:lnTo>
                    <a:pt x="0" y="32"/>
                  </a:lnTo>
                  <a:lnTo>
                    <a:pt x="0" y="32"/>
                  </a:lnTo>
                  <a:lnTo>
                    <a:pt x="0" y="36"/>
                  </a:lnTo>
                  <a:lnTo>
                    <a:pt x="2" y="38"/>
                  </a:lnTo>
                  <a:lnTo>
                    <a:pt x="4" y="40"/>
                  </a:lnTo>
                  <a:lnTo>
                    <a:pt x="8" y="40"/>
                  </a:lnTo>
                  <a:lnTo>
                    <a:pt x="8" y="40"/>
                  </a:lnTo>
                  <a:lnTo>
                    <a:pt x="8" y="40"/>
                  </a:lnTo>
                  <a:lnTo>
                    <a:pt x="10" y="40"/>
                  </a:lnTo>
                  <a:lnTo>
                    <a:pt x="14" y="38"/>
                  </a:lnTo>
                  <a:lnTo>
                    <a:pt x="16" y="36"/>
                  </a:lnTo>
                  <a:lnTo>
                    <a:pt x="16" y="32"/>
                  </a:lnTo>
                  <a:lnTo>
                    <a:pt x="16" y="8"/>
                  </a:lnTo>
                  <a:close/>
                </a:path>
              </a:pathLst>
            </a:custGeom>
            <a:solidFill>
              <a:srgbClr val="B3B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92" name="Group 291"/>
          <p:cNvGrpSpPr/>
          <p:nvPr/>
        </p:nvGrpSpPr>
        <p:grpSpPr>
          <a:xfrm>
            <a:off x="7040419" y="311276"/>
            <a:ext cx="1904431" cy="1904430"/>
            <a:chOff x="1313134" y="2410209"/>
            <a:chExt cx="2539241" cy="2539240"/>
          </a:xfrm>
        </p:grpSpPr>
        <p:grpSp>
          <p:nvGrpSpPr>
            <p:cNvPr id="293" name="Group 292"/>
            <p:cNvGrpSpPr/>
            <p:nvPr/>
          </p:nvGrpSpPr>
          <p:grpSpPr>
            <a:xfrm>
              <a:off x="1313134" y="2410209"/>
              <a:ext cx="2539241" cy="2539240"/>
              <a:chOff x="6720947" y="5652029"/>
              <a:chExt cx="520700" cy="520700"/>
            </a:xfrm>
          </p:grpSpPr>
          <p:sp>
            <p:nvSpPr>
              <p:cNvPr id="295" name="Freeform 37"/>
              <p:cNvSpPr>
                <a:spLocks/>
              </p:cNvSpPr>
              <p:nvPr/>
            </p:nvSpPr>
            <p:spPr bwMode="auto">
              <a:xfrm>
                <a:off x="6720947" y="5652029"/>
                <a:ext cx="520700" cy="520700"/>
              </a:xfrm>
              <a:custGeom>
                <a:avLst/>
                <a:gdLst>
                  <a:gd name="T0" fmla="*/ 96 w 328"/>
                  <a:gd name="T1" fmla="*/ 328 h 328"/>
                  <a:gd name="T2" fmla="*/ 0 w 328"/>
                  <a:gd name="T3" fmla="*/ 232 h 328"/>
                  <a:gd name="T4" fmla="*/ 0 w 328"/>
                  <a:gd name="T5" fmla="*/ 96 h 328"/>
                  <a:gd name="T6" fmla="*/ 96 w 328"/>
                  <a:gd name="T7" fmla="*/ 0 h 328"/>
                  <a:gd name="T8" fmla="*/ 232 w 328"/>
                  <a:gd name="T9" fmla="*/ 0 h 328"/>
                  <a:gd name="T10" fmla="*/ 328 w 328"/>
                  <a:gd name="T11" fmla="*/ 96 h 328"/>
                  <a:gd name="T12" fmla="*/ 328 w 328"/>
                  <a:gd name="T13" fmla="*/ 232 h 328"/>
                  <a:gd name="T14" fmla="*/ 232 w 328"/>
                  <a:gd name="T15" fmla="*/ 328 h 328"/>
                  <a:gd name="T16" fmla="*/ 96 w 328"/>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328">
                    <a:moveTo>
                      <a:pt x="96" y="328"/>
                    </a:moveTo>
                    <a:lnTo>
                      <a:pt x="0" y="232"/>
                    </a:lnTo>
                    <a:lnTo>
                      <a:pt x="0" y="96"/>
                    </a:lnTo>
                    <a:lnTo>
                      <a:pt x="96" y="0"/>
                    </a:lnTo>
                    <a:lnTo>
                      <a:pt x="232" y="0"/>
                    </a:lnTo>
                    <a:lnTo>
                      <a:pt x="328" y="96"/>
                    </a:lnTo>
                    <a:lnTo>
                      <a:pt x="328" y="232"/>
                    </a:lnTo>
                    <a:lnTo>
                      <a:pt x="232" y="328"/>
                    </a:lnTo>
                    <a:lnTo>
                      <a:pt x="96" y="328"/>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 name="Freeform 38"/>
              <p:cNvSpPr>
                <a:spLocks noEditPoints="1"/>
              </p:cNvSpPr>
              <p:nvPr/>
            </p:nvSpPr>
            <p:spPr bwMode="auto">
              <a:xfrm>
                <a:off x="6759047" y="5690129"/>
                <a:ext cx="444500" cy="444500"/>
              </a:xfrm>
              <a:custGeom>
                <a:avLst/>
                <a:gdLst>
                  <a:gd name="T0" fmla="*/ 198 w 280"/>
                  <a:gd name="T1" fmla="*/ 280 h 280"/>
                  <a:gd name="T2" fmla="*/ 82 w 280"/>
                  <a:gd name="T3" fmla="*/ 280 h 280"/>
                  <a:gd name="T4" fmla="*/ 0 w 280"/>
                  <a:gd name="T5" fmla="*/ 198 h 280"/>
                  <a:gd name="T6" fmla="*/ 0 w 280"/>
                  <a:gd name="T7" fmla="*/ 82 h 280"/>
                  <a:gd name="T8" fmla="*/ 82 w 280"/>
                  <a:gd name="T9" fmla="*/ 0 h 280"/>
                  <a:gd name="T10" fmla="*/ 198 w 280"/>
                  <a:gd name="T11" fmla="*/ 0 h 280"/>
                  <a:gd name="T12" fmla="*/ 280 w 280"/>
                  <a:gd name="T13" fmla="*/ 82 h 280"/>
                  <a:gd name="T14" fmla="*/ 280 w 280"/>
                  <a:gd name="T15" fmla="*/ 198 h 280"/>
                  <a:gd name="T16" fmla="*/ 198 w 280"/>
                  <a:gd name="T17" fmla="*/ 280 h 280"/>
                  <a:gd name="T18" fmla="*/ 198 w 280"/>
                  <a:gd name="T19" fmla="*/ 280 h 280"/>
                  <a:gd name="T20" fmla="*/ 88 w 280"/>
                  <a:gd name="T21" fmla="*/ 264 h 280"/>
                  <a:gd name="T22" fmla="*/ 190 w 280"/>
                  <a:gd name="T23" fmla="*/ 264 h 280"/>
                  <a:gd name="T24" fmla="*/ 264 w 280"/>
                  <a:gd name="T25" fmla="*/ 192 h 280"/>
                  <a:gd name="T26" fmla="*/ 264 w 280"/>
                  <a:gd name="T27" fmla="*/ 90 h 280"/>
                  <a:gd name="T28" fmla="*/ 190 w 280"/>
                  <a:gd name="T29" fmla="*/ 16 h 280"/>
                  <a:gd name="T30" fmla="*/ 88 w 280"/>
                  <a:gd name="T31" fmla="*/ 16 h 280"/>
                  <a:gd name="T32" fmla="*/ 16 w 280"/>
                  <a:gd name="T33" fmla="*/ 90 h 280"/>
                  <a:gd name="T34" fmla="*/ 16 w 280"/>
                  <a:gd name="T35" fmla="*/ 192 h 280"/>
                  <a:gd name="T36" fmla="*/ 88 w 280"/>
                  <a:gd name="T37" fmla="*/ 264 h 280"/>
                  <a:gd name="T38" fmla="*/ 88 w 280"/>
                  <a:gd name="T39" fmla="*/ 26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280">
                    <a:moveTo>
                      <a:pt x="198" y="280"/>
                    </a:moveTo>
                    <a:lnTo>
                      <a:pt x="82" y="280"/>
                    </a:lnTo>
                    <a:lnTo>
                      <a:pt x="0" y="198"/>
                    </a:lnTo>
                    <a:lnTo>
                      <a:pt x="0" y="82"/>
                    </a:lnTo>
                    <a:lnTo>
                      <a:pt x="82" y="0"/>
                    </a:lnTo>
                    <a:lnTo>
                      <a:pt x="198" y="0"/>
                    </a:lnTo>
                    <a:lnTo>
                      <a:pt x="280" y="82"/>
                    </a:lnTo>
                    <a:lnTo>
                      <a:pt x="280" y="198"/>
                    </a:lnTo>
                    <a:lnTo>
                      <a:pt x="198" y="280"/>
                    </a:lnTo>
                    <a:lnTo>
                      <a:pt x="198" y="280"/>
                    </a:lnTo>
                    <a:close/>
                    <a:moveTo>
                      <a:pt x="88" y="264"/>
                    </a:moveTo>
                    <a:lnTo>
                      <a:pt x="190" y="264"/>
                    </a:lnTo>
                    <a:lnTo>
                      <a:pt x="264" y="192"/>
                    </a:lnTo>
                    <a:lnTo>
                      <a:pt x="264" y="90"/>
                    </a:lnTo>
                    <a:lnTo>
                      <a:pt x="190" y="16"/>
                    </a:lnTo>
                    <a:lnTo>
                      <a:pt x="88" y="16"/>
                    </a:lnTo>
                    <a:lnTo>
                      <a:pt x="16" y="90"/>
                    </a:lnTo>
                    <a:lnTo>
                      <a:pt x="16" y="192"/>
                    </a:lnTo>
                    <a:lnTo>
                      <a:pt x="88" y="264"/>
                    </a:lnTo>
                    <a:lnTo>
                      <a:pt x="88"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94" name="TextBox 293"/>
            <p:cNvSpPr txBox="1"/>
            <p:nvPr/>
          </p:nvSpPr>
          <p:spPr>
            <a:xfrm>
              <a:off x="1649541" y="2750945"/>
              <a:ext cx="1891722" cy="1764585"/>
            </a:xfrm>
            <a:prstGeom prst="rect">
              <a:avLst/>
            </a:prstGeom>
            <a:noFill/>
          </p:spPr>
          <p:txBody>
            <a:bodyPr wrap="square" rtlCol="0">
              <a:spAutoFit/>
            </a:bodyPr>
            <a:lstStyle/>
            <a:p>
              <a:pPr algn="ctr"/>
              <a:r>
                <a:rPr lang="en-US" sz="2000" b="1" err="1">
                  <a:solidFill>
                    <a:schemeClr val="bg1">
                      <a:lumMod val="95000"/>
                    </a:schemeClr>
                  </a:solidFill>
                </a:rPr>
                <a:t>Polvos</a:t>
              </a:r>
              <a:r>
                <a:rPr lang="en-US" sz="2000" b="1">
                  <a:solidFill>
                    <a:schemeClr val="bg1">
                      <a:lumMod val="95000"/>
                    </a:schemeClr>
                  </a:solidFill>
                </a:rPr>
                <a:t> </a:t>
              </a:r>
              <a:r>
                <a:rPr lang="en-US" sz="2000" b="1" err="1">
                  <a:solidFill>
                    <a:schemeClr val="bg1">
                      <a:lumMod val="95000"/>
                    </a:schemeClr>
                  </a:solidFill>
                </a:rPr>
                <a:t>cristalinos</a:t>
              </a:r>
              <a:r>
                <a:rPr lang="en-US" sz="2000" b="1">
                  <a:solidFill>
                    <a:schemeClr val="bg1">
                      <a:lumMod val="95000"/>
                    </a:schemeClr>
                  </a:solidFill>
                </a:rPr>
                <a:t> </a:t>
              </a:r>
              <a:r>
                <a:rPr lang="en-US" sz="2000" b="1" err="1">
                  <a:solidFill>
                    <a:schemeClr val="bg1">
                      <a:lumMod val="95000"/>
                    </a:schemeClr>
                  </a:solidFill>
                </a:rPr>
                <a:t>pequeños</a:t>
              </a:r>
              <a:r>
                <a:rPr lang="en-US" sz="2000" b="1">
                  <a:solidFill>
                    <a:schemeClr val="bg1">
                      <a:lumMod val="95000"/>
                    </a:schemeClr>
                  </a:solidFill>
                </a:rPr>
                <a:t>/</a:t>
              </a:r>
              <a:r>
                <a:rPr lang="en-US" sz="2000" b="1" err="1">
                  <a:solidFill>
                    <a:schemeClr val="bg1">
                      <a:lumMod val="95000"/>
                    </a:schemeClr>
                  </a:solidFill>
                </a:rPr>
                <a:t>grandes</a:t>
              </a:r>
              <a:endParaRPr lang="en-US" sz="2000">
                <a:solidFill>
                  <a:schemeClr val="bg1">
                    <a:lumMod val="95000"/>
                  </a:schemeClr>
                </a:solidFill>
              </a:endParaRPr>
            </a:p>
          </p:txBody>
        </p:sp>
      </p:grpSp>
      <p:pic>
        <p:nvPicPr>
          <p:cNvPr id="263" name="Picture 5" descr="MDMA Powd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3" y="1175415"/>
            <a:ext cx="2857500" cy="177165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 name="Picture 7" descr="Crystalline MDMA Chunk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03927" y="4049093"/>
            <a:ext cx="3054479" cy="2647215"/>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314960" y="6411221"/>
            <a:ext cx="7409898" cy="369332"/>
          </a:xfrm>
          <a:prstGeom prst="rect">
            <a:avLst/>
          </a:prstGeom>
          <a:noFill/>
        </p:spPr>
        <p:txBody>
          <a:bodyPr wrap="square" rtlCol="0">
            <a:spAutoFit/>
          </a:bodyPr>
          <a:lstStyle/>
          <a:p>
            <a:r>
              <a:rPr lang="en-US" sz="900"/>
              <a:t>References:</a:t>
            </a:r>
          </a:p>
          <a:p>
            <a:r>
              <a:rPr lang="en-US" sz="900"/>
              <a:t>http://testkitplus.com/drug-info/how-to-identify-ecstasy-mdma</a:t>
            </a:r>
          </a:p>
        </p:txBody>
      </p:sp>
    </p:spTree>
    <p:extLst>
      <p:ext uri="{BB962C8B-B14F-4D97-AF65-F5344CB8AC3E}">
        <p14:creationId xmlns:p14="http://schemas.microsoft.com/office/powerpoint/2010/main" val="159773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0-#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52"/>
                                        </p:tgtEl>
                                        <p:attrNameLst>
                                          <p:attrName>style.visibility</p:attrName>
                                        </p:attrNameLst>
                                      </p:cBhvr>
                                      <p:to>
                                        <p:strVal val="visible"/>
                                      </p:to>
                                    </p:set>
                                    <p:animEffect transition="in" filter="fade">
                                      <p:cBhvr>
                                        <p:cTn id="12" dur="500"/>
                                        <p:tgtEl>
                                          <p:spTgt spid="252"/>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53"/>
                                        </p:tgtEl>
                                        <p:attrNameLst>
                                          <p:attrName>style.visibility</p:attrName>
                                        </p:attrNameLst>
                                      </p:cBhvr>
                                      <p:to>
                                        <p:strVal val="visible"/>
                                      </p:to>
                                    </p:set>
                                    <p:animEffect transition="in" filter="fade">
                                      <p:cBhvr>
                                        <p:cTn id="16" dur="500"/>
                                        <p:tgtEl>
                                          <p:spTgt spid="253"/>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0-#ppt_w/2"/>
                                          </p:val>
                                        </p:tav>
                                        <p:tav tm="100000">
                                          <p:val>
                                            <p:strVal val="#ppt_x"/>
                                          </p:val>
                                        </p:tav>
                                      </p:tavLst>
                                    </p:anim>
                                    <p:anim calcmode="lin" valueType="num">
                                      <p:cBhvr additive="base">
                                        <p:cTn id="22" dur="500" fill="hold"/>
                                        <p:tgtEl>
                                          <p:spTgt spid="15"/>
                                        </p:tgtEl>
                                        <p:attrNameLst>
                                          <p:attrName>ppt_y</p:attrName>
                                        </p:attrNameLst>
                                      </p:cBhvr>
                                      <p:tavLst>
                                        <p:tav tm="0">
                                          <p:val>
                                            <p:strVal val="#ppt_y"/>
                                          </p:val>
                                        </p:tav>
                                        <p:tav tm="100000">
                                          <p:val>
                                            <p:strVal val="#ppt_y"/>
                                          </p:val>
                                        </p:tav>
                                      </p:tavLst>
                                    </p:anim>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258"/>
                                        </p:tgtEl>
                                        <p:attrNameLst>
                                          <p:attrName>style.visibility</p:attrName>
                                        </p:attrNameLst>
                                      </p:cBhvr>
                                      <p:to>
                                        <p:strVal val="visible"/>
                                      </p:to>
                                    </p:set>
                                    <p:animEffect transition="in" filter="fade">
                                      <p:cBhvr>
                                        <p:cTn id="26" dur="500"/>
                                        <p:tgtEl>
                                          <p:spTgt spid="258"/>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32"/>
                                        </p:tgtEl>
                                        <p:attrNameLst>
                                          <p:attrName>style.visibility</p:attrName>
                                        </p:attrNameLst>
                                      </p:cBhvr>
                                      <p:to>
                                        <p:strVal val="visible"/>
                                      </p:to>
                                    </p:set>
                                    <p:anim calcmode="lin" valueType="num">
                                      <p:cBhvr additive="base">
                                        <p:cTn id="31" dur="500" fill="hold"/>
                                        <p:tgtEl>
                                          <p:spTgt spid="232"/>
                                        </p:tgtEl>
                                        <p:attrNameLst>
                                          <p:attrName>ppt_x</p:attrName>
                                        </p:attrNameLst>
                                      </p:cBhvr>
                                      <p:tavLst>
                                        <p:tav tm="0">
                                          <p:val>
                                            <p:strVal val="0-#ppt_w/2"/>
                                          </p:val>
                                        </p:tav>
                                        <p:tav tm="100000">
                                          <p:val>
                                            <p:strVal val="#ppt_x"/>
                                          </p:val>
                                        </p:tav>
                                      </p:tavLst>
                                    </p:anim>
                                    <p:anim calcmode="lin" valueType="num">
                                      <p:cBhvr additive="base">
                                        <p:cTn id="32" dur="500" fill="hold"/>
                                        <p:tgtEl>
                                          <p:spTgt spid="232"/>
                                        </p:tgtEl>
                                        <p:attrNameLst>
                                          <p:attrName>ppt_y</p:attrName>
                                        </p:attrNameLst>
                                      </p:cBhvr>
                                      <p:tavLst>
                                        <p:tav tm="0">
                                          <p:val>
                                            <p:strVal val="#ppt_y"/>
                                          </p:val>
                                        </p:tav>
                                        <p:tav tm="100000">
                                          <p:val>
                                            <p:strVal val="#ppt_y"/>
                                          </p:val>
                                        </p:tav>
                                      </p:tavLst>
                                    </p:anim>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292"/>
                                        </p:tgtEl>
                                        <p:attrNameLst>
                                          <p:attrName>style.visibility</p:attrName>
                                        </p:attrNameLst>
                                      </p:cBhvr>
                                      <p:to>
                                        <p:strVal val="visible"/>
                                      </p:to>
                                    </p:set>
                                    <p:animEffect transition="in" filter="fade">
                                      <p:cBhvr>
                                        <p:cTn id="36" dur="500"/>
                                        <p:tgtEl>
                                          <p:spTgt spid="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449285" y="1864562"/>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Arial" panose="020B0604020202020204" pitchFamily="34" charset="0"/>
              <a:buChar char="•"/>
            </a:pPr>
            <a:endParaRPr lang="en-US" sz="2000" b="1">
              <a:solidFill>
                <a:schemeClr val="tx1">
                  <a:lumMod val="75000"/>
                  <a:lumOff val="25000"/>
                </a:schemeClr>
              </a:solidFill>
            </a:endParaRPr>
          </a:p>
          <a:p>
            <a:pPr marL="342900" indent="-342900" algn="ctr">
              <a:buFont typeface="Arial" panose="020B0604020202020204" pitchFamily="34" charset="0"/>
              <a:buChar char="•"/>
            </a:pPr>
            <a:r>
              <a:rPr lang="en-US" sz="2000" b="1">
                <a:solidFill>
                  <a:schemeClr val="tx1">
                    <a:lumMod val="75000"/>
                    <a:lumOff val="25000"/>
                  </a:schemeClr>
                </a:solidFill>
              </a:rPr>
              <a:t>Falta de </a:t>
            </a:r>
            <a:r>
              <a:rPr lang="en-US" sz="2000" b="1" err="1">
                <a:solidFill>
                  <a:schemeClr val="tx1">
                    <a:lumMod val="75000"/>
                    <a:lumOff val="25000"/>
                  </a:schemeClr>
                </a:solidFill>
              </a:rPr>
              <a:t>apetito</a:t>
            </a:r>
            <a:r>
              <a:rPr lang="en-US" sz="2000" b="1">
                <a:solidFill>
                  <a:schemeClr val="tx1">
                    <a:lumMod val="75000"/>
                    <a:lumOff val="25000"/>
                  </a:schemeClr>
                </a:solidFill>
              </a:rPr>
              <a:t> </a:t>
            </a:r>
          </a:p>
          <a:p>
            <a:pPr marL="342900" indent="-342900" algn="ctr">
              <a:buFont typeface="Arial" panose="020B0604020202020204" pitchFamily="34" charset="0"/>
              <a:buChar char="•"/>
            </a:pPr>
            <a:r>
              <a:rPr lang="en-US" sz="2000" b="1" err="1">
                <a:solidFill>
                  <a:schemeClr val="tx1">
                    <a:lumMod val="75000"/>
                    <a:lumOff val="25000"/>
                  </a:schemeClr>
                </a:solidFill>
              </a:rPr>
              <a:t>Sed</a:t>
            </a:r>
            <a:r>
              <a:rPr lang="en-US" sz="2000" b="1">
                <a:solidFill>
                  <a:schemeClr val="tx1">
                    <a:lumMod val="75000"/>
                    <a:lumOff val="25000"/>
                  </a:schemeClr>
                </a:solidFill>
              </a:rPr>
              <a:t> </a:t>
            </a:r>
            <a:r>
              <a:rPr lang="en-US" sz="2000" b="1" err="1">
                <a:solidFill>
                  <a:schemeClr val="tx1">
                    <a:lumMod val="75000"/>
                    <a:lumOff val="25000"/>
                  </a:schemeClr>
                </a:solidFill>
              </a:rPr>
              <a:t>excesivo</a:t>
            </a:r>
            <a:endParaRPr lang="en-US" sz="2000" b="1">
              <a:solidFill>
                <a:schemeClr val="tx1">
                  <a:lumMod val="75000"/>
                  <a:lumOff val="25000"/>
                </a:schemeClr>
              </a:solidFill>
            </a:endParaRPr>
          </a:p>
          <a:p>
            <a:pPr marL="342900" indent="-342900" algn="ctr">
              <a:buFont typeface="Arial" panose="020B0604020202020204" pitchFamily="34" charset="0"/>
              <a:buChar char="•"/>
            </a:pPr>
            <a:r>
              <a:rPr lang="en-US" sz="2000" b="1" err="1">
                <a:solidFill>
                  <a:schemeClr val="tx1">
                    <a:lumMod val="75000"/>
                    <a:lumOff val="25000"/>
                  </a:schemeClr>
                </a:solidFill>
              </a:rPr>
              <a:t>Capacidad</a:t>
            </a:r>
            <a:r>
              <a:rPr lang="en-US" sz="2000" b="1">
                <a:solidFill>
                  <a:schemeClr val="tx1">
                    <a:lumMod val="75000"/>
                    <a:lumOff val="25000"/>
                  </a:schemeClr>
                </a:solidFill>
              </a:rPr>
              <a:t> mental </a:t>
            </a:r>
            <a:r>
              <a:rPr lang="en-US" sz="2000" b="1" err="1">
                <a:solidFill>
                  <a:schemeClr val="tx1">
                    <a:lumMod val="75000"/>
                    <a:lumOff val="25000"/>
                  </a:schemeClr>
                </a:solidFill>
              </a:rPr>
              <a:t>reducida</a:t>
            </a:r>
            <a:endParaRPr lang="en-US" sz="2000" b="1">
              <a:solidFill>
                <a:schemeClr val="tx1">
                  <a:lumMod val="75000"/>
                  <a:lumOff val="25000"/>
                </a:schemeClr>
              </a:solidFill>
            </a:endParaRPr>
          </a:p>
          <a:p>
            <a:pPr marL="342900" indent="-342900" algn="ctr">
              <a:buFont typeface="Arial" panose="020B0604020202020204" pitchFamily="34" charset="0"/>
              <a:buChar char="•"/>
            </a:pPr>
            <a:r>
              <a:rPr lang="en-US" sz="2000" b="1" err="1">
                <a:solidFill>
                  <a:schemeClr val="tx1">
                    <a:lumMod val="75000"/>
                    <a:lumOff val="25000"/>
                  </a:schemeClr>
                </a:solidFill>
              </a:rPr>
              <a:t>Menos</a:t>
            </a:r>
            <a:r>
              <a:rPr lang="en-US" sz="2000" b="1">
                <a:solidFill>
                  <a:schemeClr val="tx1">
                    <a:lumMod val="75000"/>
                    <a:lumOff val="25000"/>
                  </a:schemeClr>
                </a:solidFill>
              </a:rPr>
              <a:t> </a:t>
            </a:r>
            <a:r>
              <a:rPr lang="en-US" sz="2000" b="1" err="1">
                <a:solidFill>
                  <a:schemeClr val="tx1">
                    <a:lumMod val="75000"/>
                    <a:lumOff val="25000"/>
                  </a:schemeClr>
                </a:solidFill>
              </a:rPr>
              <a:t>interés</a:t>
            </a:r>
            <a:r>
              <a:rPr lang="en-US" sz="2000" b="1">
                <a:solidFill>
                  <a:schemeClr val="tx1">
                    <a:lumMod val="75000"/>
                    <a:lumOff val="25000"/>
                  </a:schemeClr>
                </a:solidFill>
              </a:rPr>
              <a:t> </a:t>
            </a:r>
            <a:r>
              <a:rPr lang="en-US" sz="2000" b="1" err="1">
                <a:solidFill>
                  <a:schemeClr val="tx1">
                    <a:lumMod val="75000"/>
                    <a:lumOff val="25000"/>
                  </a:schemeClr>
                </a:solidFill>
              </a:rPr>
              <a:t>en</a:t>
            </a:r>
            <a:r>
              <a:rPr lang="en-US" sz="2000" b="1">
                <a:solidFill>
                  <a:schemeClr val="tx1">
                    <a:lumMod val="75000"/>
                    <a:lumOff val="25000"/>
                  </a:schemeClr>
                </a:solidFill>
              </a:rPr>
              <a:t> y placer del </a:t>
            </a:r>
            <a:r>
              <a:rPr lang="en-US" sz="2000" b="1" err="1">
                <a:solidFill>
                  <a:schemeClr val="tx1">
                    <a:lumMod val="75000"/>
                    <a:lumOff val="25000"/>
                  </a:schemeClr>
                </a:solidFill>
              </a:rPr>
              <a:t>sexo</a:t>
            </a:r>
            <a:endParaRPr lang="en-US" sz="2000" b="1">
              <a:solidFill>
                <a:schemeClr val="tx1">
                  <a:lumMod val="75000"/>
                  <a:lumOff val="25000"/>
                </a:schemeClr>
              </a:solidFill>
            </a:endParaRPr>
          </a:p>
          <a:p>
            <a:pPr algn="ctr"/>
            <a:endParaRPr lang="en-US" sz="1200" b="1">
              <a:solidFill>
                <a:schemeClr val="tx1">
                  <a:lumMod val="75000"/>
                  <a:lumOff val="25000"/>
                </a:schemeClr>
              </a:solidFill>
            </a:endParaRPr>
          </a:p>
          <a:p>
            <a:pPr algn="ctr"/>
            <a:endParaRPr lang="en-US" sz="1200" b="1">
              <a:solidFill>
                <a:schemeClr val="tx1">
                  <a:lumMod val="75000"/>
                  <a:lumOff val="25000"/>
                </a:schemeClr>
              </a:solidFill>
            </a:endParaRPr>
          </a:p>
        </p:txBody>
      </p:sp>
      <p:sp>
        <p:nvSpPr>
          <p:cNvPr id="57" name="Oval 56"/>
          <p:cNvSpPr/>
          <p:nvPr/>
        </p:nvSpPr>
        <p:spPr>
          <a:xfrm>
            <a:off x="759942" y="1879381"/>
            <a:ext cx="3807069" cy="38070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ctr">
              <a:buFont typeface="Arial" panose="020B0604020202020204" pitchFamily="34" charset="0"/>
              <a:buChar char="•"/>
            </a:pPr>
            <a:r>
              <a:rPr lang="en-US" sz="2000" b="1" err="1">
                <a:solidFill>
                  <a:schemeClr val="tx1">
                    <a:lumMod val="75000"/>
                    <a:lumOff val="25000"/>
                  </a:schemeClr>
                </a:solidFill>
              </a:rPr>
              <a:t>Ansiedad</a:t>
            </a:r>
            <a:endParaRPr lang="en-US" sz="2000" b="1">
              <a:solidFill>
                <a:schemeClr val="tx1">
                  <a:lumMod val="75000"/>
                  <a:lumOff val="25000"/>
                </a:schemeClr>
              </a:solidFill>
            </a:endParaRPr>
          </a:p>
          <a:p>
            <a:pPr marL="342900" indent="-342900" algn="ctr">
              <a:buFont typeface="Arial" panose="020B0604020202020204" pitchFamily="34" charset="0"/>
              <a:buChar char="•"/>
            </a:pPr>
            <a:r>
              <a:rPr lang="en-US" sz="2000" b="1" err="1">
                <a:solidFill>
                  <a:schemeClr val="tx1">
                    <a:lumMod val="75000"/>
                    <a:lumOff val="25000"/>
                  </a:schemeClr>
                </a:solidFill>
              </a:rPr>
              <a:t>Inquietud</a:t>
            </a:r>
            <a:endParaRPr lang="en-US" sz="2000" b="1">
              <a:solidFill>
                <a:schemeClr val="tx1">
                  <a:lumMod val="75000"/>
                  <a:lumOff val="25000"/>
                </a:schemeClr>
              </a:solidFill>
            </a:endParaRPr>
          </a:p>
          <a:p>
            <a:pPr marL="342900" indent="-342900" algn="ctr">
              <a:buFont typeface="Arial" panose="020B0604020202020204" pitchFamily="34" charset="0"/>
              <a:buChar char="•"/>
            </a:pPr>
            <a:r>
              <a:rPr lang="en-US" sz="2000" b="1" err="1">
                <a:solidFill>
                  <a:schemeClr val="tx1">
                    <a:lumMod val="75000"/>
                    <a:lumOff val="25000"/>
                  </a:schemeClr>
                </a:solidFill>
              </a:rPr>
              <a:t>Agitación</a:t>
            </a:r>
            <a:endParaRPr lang="en-US" sz="2000" b="1">
              <a:solidFill>
                <a:schemeClr val="tx1">
                  <a:lumMod val="75000"/>
                  <a:lumOff val="25000"/>
                </a:schemeClr>
              </a:solidFill>
            </a:endParaRPr>
          </a:p>
          <a:p>
            <a:pPr marL="342900" indent="-342900" algn="ctr">
              <a:buFont typeface="Arial" panose="020B0604020202020204" pitchFamily="34" charset="0"/>
              <a:buChar char="•"/>
            </a:pPr>
            <a:r>
              <a:rPr lang="en-US" sz="2000" b="1" err="1">
                <a:solidFill>
                  <a:schemeClr val="tx1">
                    <a:lumMod val="75000"/>
                    <a:lumOff val="25000"/>
                  </a:schemeClr>
                </a:solidFill>
              </a:rPr>
              <a:t>Tristeza</a:t>
            </a:r>
            <a:endParaRPr lang="en-US" sz="2000" b="1">
              <a:solidFill>
                <a:schemeClr val="tx1">
                  <a:lumMod val="75000"/>
                  <a:lumOff val="25000"/>
                </a:schemeClr>
              </a:solidFill>
            </a:endParaRPr>
          </a:p>
          <a:p>
            <a:pPr marL="342900" indent="-342900" algn="ctr">
              <a:buFont typeface="Arial" panose="020B0604020202020204" pitchFamily="34" charset="0"/>
              <a:buChar char="•"/>
            </a:pPr>
            <a:r>
              <a:rPr lang="en-US" sz="2000" b="1" err="1">
                <a:solidFill>
                  <a:schemeClr val="tx1">
                    <a:lumMod val="75000"/>
                    <a:lumOff val="25000"/>
                  </a:schemeClr>
                </a:solidFill>
              </a:rPr>
              <a:t>Agresión</a:t>
            </a:r>
            <a:endParaRPr lang="en-US" sz="2000" b="1">
              <a:solidFill>
                <a:schemeClr val="tx1">
                  <a:lumMod val="75000"/>
                  <a:lumOff val="25000"/>
                </a:schemeClr>
              </a:solidFill>
            </a:endParaRPr>
          </a:p>
          <a:p>
            <a:pPr marL="342900" indent="-342900" algn="ctr">
              <a:buFont typeface="Arial" panose="020B0604020202020204" pitchFamily="34" charset="0"/>
              <a:buChar char="•"/>
            </a:pPr>
            <a:r>
              <a:rPr lang="en-US" sz="2000" b="1" err="1">
                <a:solidFill>
                  <a:schemeClr val="tx1">
                    <a:lumMod val="75000"/>
                    <a:lumOff val="25000"/>
                  </a:schemeClr>
                </a:solidFill>
              </a:rPr>
              <a:t>Insomnio</a:t>
            </a:r>
            <a:endParaRPr lang="en-US" sz="2000" b="1">
              <a:solidFill>
                <a:schemeClr val="tx1">
                  <a:lumMod val="75000"/>
                  <a:lumOff val="25000"/>
                </a:schemeClr>
              </a:solidFill>
            </a:endParaRPr>
          </a:p>
          <a:p>
            <a:pPr marL="342900" indent="-342900" algn="ctr">
              <a:buFont typeface="Arial" panose="020B0604020202020204" pitchFamily="34" charset="0"/>
              <a:buChar char="•"/>
            </a:pPr>
            <a:r>
              <a:rPr lang="en-US" sz="2000" b="1" err="1">
                <a:solidFill>
                  <a:schemeClr val="tx1">
                    <a:lumMod val="75000"/>
                    <a:lumOff val="25000"/>
                  </a:schemeClr>
                </a:solidFill>
              </a:rPr>
              <a:t>Impulsividad</a:t>
            </a:r>
            <a:endParaRPr lang="en-US" sz="2000" b="1">
              <a:solidFill>
                <a:schemeClr val="tx1">
                  <a:lumMod val="75000"/>
                  <a:lumOff val="25000"/>
                </a:schemeClr>
              </a:solidFill>
            </a:endParaRPr>
          </a:p>
        </p:txBody>
      </p:sp>
      <p:grpSp>
        <p:nvGrpSpPr>
          <p:cNvPr id="53" name="Group 52"/>
          <p:cNvGrpSpPr/>
          <p:nvPr/>
        </p:nvGrpSpPr>
        <p:grpSpPr>
          <a:xfrm>
            <a:off x="366555" y="1768167"/>
            <a:ext cx="1164734" cy="4051652"/>
            <a:chOff x="922590" y="693631"/>
            <a:chExt cx="1706573" cy="5936494"/>
          </a:xfrm>
        </p:grpSpPr>
        <p:sp>
          <p:nvSpPr>
            <p:cNvPr id="52" name="Oval 51"/>
            <p:cNvSpPr/>
            <p:nvPr/>
          </p:nvSpPr>
          <p:spPr>
            <a:xfrm>
              <a:off x="922590" y="6006249"/>
              <a:ext cx="170657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4" name="Group 4"/>
            <p:cNvGrpSpPr>
              <a:grpSpLocks noChangeAspect="1"/>
            </p:cNvGrpSpPr>
            <p:nvPr/>
          </p:nvGrpSpPr>
          <p:grpSpPr bwMode="auto">
            <a:xfrm>
              <a:off x="968531" y="693631"/>
              <a:ext cx="1622722" cy="5733629"/>
              <a:chOff x="1364" y="1710"/>
              <a:chExt cx="720" cy="2544"/>
            </a:xfrm>
          </p:grpSpPr>
          <p:sp>
            <p:nvSpPr>
              <p:cNvPr id="5"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5" name="Group 54"/>
          <p:cNvGrpSpPr/>
          <p:nvPr/>
        </p:nvGrpSpPr>
        <p:grpSpPr>
          <a:xfrm>
            <a:off x="7332946" y="1768167"/>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altLang="en-US" sz="4000" b="1"/>
              <a:t>Los </a:t>
            </a:r>
            <a:r>
              <a:rPr lang="en-US" altLang="en-US" sz="4000" b="1" err="1"/>
              <a:t>efectos</a:t>
            </a:r>
            <a:r>
              <a:rPr lang="en-US" altLang="en-US" sz="4000" b="1"/>
              <a:t> del MDMA</a:t>
            </a:r>
            <a:endParaRPr lang="en-US" sz="4000" b="1"/>
          </a:p>
        </p:txBody>
      </p:sp>
      <p:sp>
        <p:nvSpPr>
          <p:cNvPr id="60" name="Rectangle 59"/>
          <p:cNvSpPr/>
          <p:nvPr/>
        </p:nvSpPr>
        <p:spPr>
          <a:xfrm>
            <a:off x="94804" y="5562198"/>
            <a:ext cx="8940029" cy="1015663"/>
          </a:xfrm>
          <a:prstGeom prst="rect">
            <a:avLst/>
          </a:prstGeom>
          <a:noFill/>
        </p:spPr>
        <p:txBody>
          <a:bodyPr wrap="square" lIns="91440" tIns="45720" rIns="91440" bIns="4572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Usuarios</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a:t>
            </a: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reportan</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que </a:t>
            </a: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estos</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a:t>
            </a: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síntomas</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a:t>
            </a: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pueden</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a:t>
            </a: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permanecer</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hasta </a:t>
            </a: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una</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a:t>
            </a: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semana</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a:t>
            </a: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después</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de </a:t>
            </a:r>
            <a:r>
              <a:rPr lang="en-US" sz="3000" b="1" err="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usar</a:t>
            </a:r>
            <a:r>
              <a:rPr lang="en-US" sz="3000" b="1">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 MDMA</a:t>
            </a:r>
            <a:endParaRPr lang="en-US" sz="3000" b="1" cap="none" spc="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endParaRPr>
          </a:p>
        </p:txBody>
      </p:sp>
      <p:sp>
        <p:nvSpPr>
          <p:cNvPr id="2" name="TextBox 1"/>
          <p:cNvSpPr txBox="1"/>
          <p:nvPr/>
        </p:nvSpPr>
        <p:spPr>
          <a:xfrm>
            <a:off x="152400" y="6400800"/>
            <a:ext cx="7547294" cy="369332"/>
          </a:xfrm>
          <a:prstGeom prst="rect">
            <a:avLst/>
          </a:prstGeom>
          <a:noFill/>
        </p:spPr>
        <p:txBody>
          <a:bodyPr wrap="square" rtlCol="0">
            <a:spAutoFit/>
          </a:bodyPr>
          <a:lstStyle/>
          <a:p>
            <a:r>
              <a:rPr lang="en-US" sz="900"/>
              <a:t>References:</a:t>
            </a:r>
          </a:p>
          <a:p>
            <a:r>
              <a:rPr lang="en-US" sz="900"/>
              <a:t>https://www.drugabuse.gov/publications/research-reports/mdma-ecstasy-abuse/what-are-effects-mdma</a:t>
            </a:r>
          </a:p>
        </p:txBody>
      </p:sp>
    </p:spTree>
    <p:extLst>
      <p:ext uri="{BB962C8B-B14F-4D97-AF65-F5344CB8AC3E}">
        <p14:creationId xmlns:p14="http://schemas.microsoft.com/office/powerpoint/2010/main" val="184202746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6336561" y="1823461"/>
            <a:ext cx="1756057" cy="4051652"/>
            <a:chOff x="9193653" y="684560"/>
            <a:chExt cx="2576913" cy="5945565"/>
          </a:xfrm>
        </p:grpSpPr>
        <p:sp>
          <p:nvSpPr>
            <p:cNvPr id="54" name="Oval 53"/>
            <p:cNvSpPr/>
            <p:nvPr/>
          </p:nvSpPr>
          <p:spPr>
            <a:xfrm>
              <a:off x="9193653" y="6006249"/>
              <a:ext cx="2576913" cy="623876"/>
            </a:xfrm>
            <a:prstGeom prst="ellipse">
              <a:avLst/>
            </a:prstGeom>
            <a:solidFill>
              <a:schemeClr val="tx1">
                <a:lumMod val="65000"/>
                <a:lumOff val="35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6" name="Group 28"/>
            <p:cNvGrpSpPr>
              <a:grpSpLocks noChangeAspect="1"/>
            </p:cNvGrpSpPr>
            <p:nvPr/>
          </p:nvGrpSpPr>
          <p:grpSpPr bwMode="auto">
            <a:xfrm flipH="1">
              <a:off x="9589476" y="684560"/>
              <a:ext cx="1894185" cy="5715710"/>
              <a:chOff x="948" y="2233"/>
              <a:chExt cx="400" cy="1207"/>
            </a:xfrm>
          </p:grpSpPr>
          <p:sp>
            <p:nvSpPr>
              <p:cNvPr id="27" name="Freeform 29"/>
              <p:cNvSpPr>
                <a:spLocks/>
              </p:cNvSpPr>
              <p:nvPr/>
            </p:nvSpPr>
            <p:spPr bwMode="auto">
              <a:xfrm>
                <a:off x="973" y="3384"/>
                <a:ext cx="112" cy="56"/>
              </a:xfrm>
              <a:custGeom>
                <a:avLst/>
                <a:gdLst>
                  <a:gd name="T0" fmla="*/ 222 w 226"/>
                  <a:gd name="T1" fmla="*/ 0 h 112"/>
                  <a:gd name="T2" fmla="*/ 222 w 226"/>
                  <a:gd name="T3" fmla="*/ 0 h 112"/>
                  <a:gd name="T4" fmla="*/ 226 w 226"/>
                  <a:gd name="T5" fmla="*/ 37 h 112"/>
                  <a:gd name="T6" fmla="*/ 226 w 226"/>
                  <a:gd name="T7" fmla="*/ 47 h 112"/>
                  <a:gd name="T8" fmla="*/ 226 w 226"/>
                  <a:gd name="T9" fmla="*/ 52 h 112"/>
                  <a:gd name="T10" fmla="*/ 226 w 226"/>
                  <a:gd name="T11" fmla="*/ 52 h 112"/>
                  <a:gd name="T12" fmla="*/ 222 w 226"/>
                  <a:gd name="T13" fmla="*/ 54 h 112"/>
                  <a:gd name="T14" fmla="*/ 217 w 226"/>
                  <a:gd name="T15" fmla="*/ 58 h 112"/>
                  <a:gd name="T16" fmla="*/ 208 w 226"/>
                  <a:gd name="T17" fmla="*/ 61 h 112"/>
                  <a:gd name="T18" fmla="*/ 196 w 226"/>
                  <a:gd name="T19" fmla="*/ 65 h 112"/>
                  <a:gd name="T20" fmla="*/ 196 w 226"/>
                  <a:gd name="T21" fmla="*/ 65 h 112"/>
                  <a:gd name="T22" fmla="*/ 173 w 226"/>
                  <a:gd name="T23" fmla="*/ 68 h 112"/>
                  <a:gd name="T24" fmla="*/ 166 w 226"/>
                  <a:gd name="T25" fmla="*/ 68 h 112"/>
                  <a:gd name="T26" fmla="*/ 166 w 226"/>
                  <a:gd name="T27" fmla="*/ 68 h 112"/>
                  <a:gd name="T28" fmla="*/ 154 w 226"/>
                  <a:gd name="T29" fmla="*/ 79 h 112"/>
                  <a:gd name="T30" fmla="*/ 145 w 226"/>
                  <a:gd name="T31" fmla="*/ 87 h 112"/>
                  <a:gd name="T32" fmla="*/ 140 w 226"/>
                  <a:gd name="T33" fmla="*/ 94 h 112"/>
                  <a:gd name="T34" fmla="*/ 140 w 226"/>
                  <a:gd name="T35" fmla="*/ 94 h 112"/>
                  <a:gd name="T36" fmla="*/ 137 w 226"/>
                  <a:gd name="T37" fmla="*/ 100 h 112"/>
                  <a:gd name="T38" fmla="*/ 128 w 226"/>
                  <a:gd name="T39" fmla="*/ 105 h 112"/>
                  <a:gd name="T40" fmla="*/ 114 w 226"/>
                  <a:gd name="T41" fmla="*/ 110 h 112"/>
                  <a:gd name="T42" fmla="*/ 93 w 226"/>
                  <a:gd name="T43" fmla="*/ 112 h 112"/>
                  <a:gd name="T44" fmla="*/ 93 w 226"/>
                  <a:gd name="T45" fmla="*/ 112 h 112"/>
                  <a:gd name="T46" fmla="*/ 67 w 226"/>
                  <a:gd name="T47" fmla="*/ 112 h 112"/>
                  <a:gd name="T48" fmla="*/ 39 w 226"/>
                  <a:gd name="T49" fmla="*/ 112 h 112"/>
                  <a:gd name="T50" fmla="*/ 26 w 226"/>
                  <a:gd name="T51" fmla="*/ 110 h 112"/>
                  <a:gd name="T52" fmla="*/ 16 w 226"/>
                  <a:gd name="T53" fmla="*/ 108 h 112"/>
                  <a:gd name="T54" fmla="*/ 9 w 226"/>
                  <a:gd name="T55" fmla="*/ 107 h 112"/>
                  <a:gd name="T56" fmla="*/ 4 w 226"/>
                  <a:gd name="T57" fmla="*/ 103 h 112"/>
                  <a:gd name="T58" fmla="*/ 4 w 226"/>
                  <a:gd name="T59" fmla="*/ 103 h 112"/>
                  <a:gd name="T60" fmla="*/ 0 w 226"/>
                  <a:gd name="T61" fmla="*/ 98 h 112"/>
                  <a:gd name="T62" fmla="*/ 0 w 226"/>
                  <a:gd name="T63" fmla="*/ 91 h 112"/>
                  <a:gd name="T64" fmla="*/ 0 w 226"/>
                  <a:gd name="T65" fmla="*/ 82 h 112"/>
                  <a:gd name="T66" fmla="*/ 2 w 226"/>
                  <a:gd name="T67" fmla="*/ 75 h 112"/>
                  <a:gd name="T68" fmla="*/ 5 w 226"/>
                  <a:gd name="T69" fmla="*/ 68 h 112"/>
                  <a:gd name="T70" fmla="*/ 11 w 226"/>
                  <a:gd name="T71" fmla="*/ 59 h 112"/>
                  <a:gd name="T72" fmla="*/ 16 w 226"/>
                  <a:gd name="T73" fmla="*/ 54 h 112"/>
                  <a:gd name="T74" fmla="*/ 23 w 226"/>
                  <a:gd name="T75" fmla="*/ 49 h 112"/>
                  <a:gd name="T76" fmla="*/ 23 w 226"/>
                  <a:gd name="T77" fmla="*/ 49 h 112"/>
                  <a:gd name="T78" fmla="*/ 37 w 226"/>
                  <a:gd name="T79" fmla="*/ 44 h 112"/>
                  <a:gd name="T80" fmla="*/ 61 w 226"/>
                  <a:gd name="T81" fmla="*/ 37 h 112"/>
                  <a:gd name="T82" fmla="*/ 130 w 226"/>
                  <a:gd name="T83" fmla="*/ 21 h 112"/>
                  <a:gd name="T84" fmla="*/ 222 w 226"/>
                  <a:gd name="T85" fmla="*/ 0 h 112"/>
                  <a:gd name="T86" fmla="*/ 222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222" y="0"/>
                    </a:moveTo>
                    <a:lnTo>
                      <a:pt x="222" y="0"/>
                    </a:lnTo>
                    <a:lnTo>
                      <a:pt x="226" y="37"/>
                    </a:lnTo>
                    <a:lnTo>
                      <a:pt x="226" y="47"/>
                    </a:lnTo>
                    <a:lnTo>
                      <a:pt x="226" y="52"/>
                    </a:lnTo>
                    <a:lnTo>
                      <a:pt x="226" y="52"/>
                    </a:lnTo>
                    <a:lnTo>
                      <a:pt x="222" y="54"/>
                    </a:lnTo>
                    <a:lnTo>
                      <a:pt x="217" y="58"/>
                    </a:lnTo>
                    <a:lnTo>
                      <a:pt x="208" y="61"/>
                    </a:lnTo>
                    <a:lnTo>
                      <a:pt x="196" y="65"/>
                    </a:lnTo>
                    <a:lnTo>
                      <a:pt x="196" y="65"/>
                    </a:lnTo>
                    <a:lnTo>
                      <a:pt x="173" y="68"/>
                    </a:lnTo>
                    <a:lnTo>
                      <a:pt x="166" y="68"/>
                    </a:lnTo>
                    <a:lnTo>
                      <a:pt x="166" y="68"/>
                    </a:lnTo>
                    <a:lnTo>
                      <a:pt x="154" y="79"/>
                    </a:lnTo>
                    <a:lnTo>
                      <a:pt x="145" y="87"/>
                    </a:lnTo>
                    <a:lnTo>
                      <a:pt x="140" y="94"/>
                    </a:lnTo>
                    <a:lnTo>
                      <a:pt x="140" y="94"/>
                    </a:lnTo>
                    <a:lnTo>
                      <a:pt x="137" y="100"/>
                    </a:lnTo>
                    <a:lnTo>
                      <a:pt x="128" y="105"/>
                    </a:lnTo>
                    <a:lnTo>
                      <a:pt x="114" y="110"/>
                    </a:lnTo>
                    <a:lnTo>
                      <a:pt x="93" y="112"/>
                    </a:lnTo>
                    <a:lnTo>
                      <a:pt x="93" y="112"/>
                    </a:lnTo>
                    <a:lnTo>
                      <a:pt x="67" y="112"/>
                    </a:lnTo>
                    <a:lnTo>
                      <a:pt x="39" y="112"/>
                    </a:lnTo>
                    <a:lnTo>
                      <a:pt x="26" y="110"/>
                    </a:lnTo>
                    <a:lnTo>
                      <a:pt x="16" y="108"/>
                    </a:lnTo>
                    <a:lnTo>
                      <a:pt x="9" y="107"/>
                    </a:lnTo>
                    <a:lnTo>
                      <a:pt x="4" y="103"/>
                    </a:lnTo>
                    <a:lnTo>
                      <a:pt x="4" y="103"/>
                    </a:lnTo>
                    <a:lnTo>
                      <a:pt x="0" y="98"/>
                    </a:lnTo>
                    <a:lnTo>
                      <a:pt x="0" y="91"/>
                    </a:lnTo>
                    <a:lnTo>
                      <a:pt x="0" y="82"/>
                    </a:lnTo>
                    <a:lnTo>
                      <a:pt x="2" y="75"/>
                    </a:lnTo>
                    <a:lnTo>
                      <a:pt x="5" y="68"/>
                    </a:lnTo>
                    <a:lnTo>
                      <a:pt x="11" y="59"/>
                    </a:lnTo>
                    <a:lnTo>
                      <a:pt x="16" y="54"/>
                    </a:lnTo>
                    <a:lnTo>
                      <a:pt x="23" y="49"/>
                    </a:lnTo>
                    <a:lnTo>
                      <a:pt x="23" y="49"/>
                    </a:lnTo>
                    <a:lnTo>
                      <a:pt x="37" y="44"/>
                    </a:lnTo>
                    <a:lnTo>
                      <a:pt x="61" y="37"/>
                    </a:lnTo>
                    <a:lnTo>
                      <a:pt x="130" y="21"/>
                    </a:lnTo>
                    <a:lnTo>
                      <a:pt x="222" y="0"/>
                    </a:lnTo>
                    <a:lnTo>
                      <a:pt x="222"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975" y="3352"/>
                <a:ext cx="111" cy="73"/>
              </a:xfrm>
              <a:custGeom>
                <a:avLst/>
                <a:gdLst>
                  <a:gd name="T0" fmla="*/ 44 w 223"/>
                  <a:gd name="T1" fmla="*/ 84 h 145"/>
                  <a:gd name="T2" fmla="*/ 44 w 223"/>
                  <a:gd name="T3" fmla="*/ 84 h 145"/>
                  <a:gd name="T4" fmla="*/ 53 w 223"/>
                  <a:gd name="T5" fmla="*/ 73 h 145"/>
                  <a:gd name="T6" fmla="*/ 60 w 223"/>
                  <a:gd name="T7" fmla="*/ 65 h 145"/>
                  <a:gd name="T8" fmla="*/ 69 w 223"/>
                  <a:gd name="T9" fmla="*/ 47 h 145"/>
                  <a:gd name="T10" fmla="*/ 69 w 223"/>
                  <a:gd name="T11" fmla="*/ 47 h 145"/>
                  <a:gd name="T12" fmla="*/ 81 w 223"/>
                  <a:gd name="T13" fmla="*/ 47 h 145"/>
                  <a:gd name="T14" fmla="*/ 90 w 223"/>
                  <a:gd name="T15" fmla="*/ 45 h 145"/>
                  <a:gd name="T16" fmla="*/ 98 w 223"/>
                  <a:gd name="T17" fmla="*/ 40 h 145"/>
                  <a:gd name="T18" fmla="*/ 105 w 223"/>
                  <a:gd name="T19" fmla="*/ 33 h 145"/>
                  <a:gd name="T20" fmla="*/ 118 w 223"/>
                  <a:gd name="T21" fmla="*/ 16 h 145"/>
                  <a:gd name="T22" fmla="*/ 125 w 223"/>
                  <a:gd name="T23" fmla="*/ 7 h 145"/>
                  <a:gd name="T24" fmla="*/ 132 w 223"/>
                  <a:gd name="T25" fmla="*/ 0 h 145"/>
                  <a:gd name="T26" fmla="*/ 132 w 223"/>
                  <a:gd name="T27" fmla="*/ 0 h 145"/>
                  <a:gd name="T28" fmla="*/ 142 w 223"/>
                  <a:gd name="T29" fmla="*/ 2 h 145"/>
                  <a:gd name="T30" fmla="*/ 142 w 223"/>
                  <a:gd name="T31" fmla="*/ 2 h 145"/>
                  <a:gd name="T32" fmla="*/ 142 w 223"/>
                  <a:gd name="T33" fmla="*/ 26 h 145"/>
                  <a:gd name="T34" fmla="*/ 142 w 223"/>
                  <a:gd name="T35" fmla="*/ 42 h 145"/>
                  <a:gd name="T36" fmla="*/ 144 w 223"/>
                  <a:gd name="T37" fmla="*/ 49 h 145"/>
                  <a:gd name="T38" fmla="*/ 146 w 223"/>
                  <a:gd name="T39" fmla="*/ 52 h 145"/>
                  <a:gd name="T40" fmla="*/ 149 w 223"/>
                  <a:gd name="T41" fmla="*/ 54 h 145"/>
                  <a:gd name="T42" fmla="*/ 153 w 223"/>
                  <a:gd name="T43" fmla="*/ 56 h 145"/>
                  <a:gd name="T44" fmla="*/ 153 w 223"/>
                  <a:gd name="T45" fmla="*/ 56 h 145"/>
                  <a:gd name="T46" fmla="*/ 165 w 223"/>
                  <a:gd name="T47" fmla="*/ 56 h 145"/>
                  <a:gd name="T48" fmla="*/ 184 w 223"/>
                  <a:gd name="T49" fmla="*/ 54 h 145"/>
                  <a:gd name="T50" fmla="*/ 203 w 223"/>
                  <a:gd name="T51" fmla="*/ 51 h 145"/>
                  <a:gd name="T52" fmla="*/ 221 w 223"/>
                  <a:gd name="T53" fmla="*/ 45 h 145"/>
                  <a:gd name="T54" fmla="*/ 221 w 223"/>
                  <a:gd name="T55" fmla="*/ 45 h 145"/>
                  <a:gd name="T56" fmla="*/ 223 w 223"/>
                  <a:gd name="T57" fmla="*/ 58 h 145"/>
                  <a:gd name="T58" fmla="*/ 223 w 223"/>
                  <a:gd name="T59" fmla="*/ 66 h 145"/>
                  <a:gd name="T60" fmla="*/ 223 w 223"/>
                  <a:gd name="T61" fmla="*/ 72 h 145"/>
                  <a:gd name="T62" fmla="*/ 219 w 223"/>
                  <a:gd name="T63" fmla="*/ 75 h 145"/>
                  <a:gd name="T64" fmla="*/ 219 w 223"/>
                  <a:gd name="T65" fmla="*/ 75 h 145"/>
                  <a:gd name="T66" fmla="*/ 214 w 223"/>
                  <a:gd name="T67" fmla="*/ 77 h 145"/>
                  <a:gd name="T68" fmla="*/ 207 w 223"/>
                  <a:gd name="T69" fmla="*/ 80 h 145"/>
                  <a:gd name="T70" fmla="*/ 196 w 223"/>
                  <a:gd name="T71" fmla="*/ 84 h 145"/>
                  <a:gd name="T72" fmla="*/ 184 w 223"/>
                  <a:gd name="T73" fmla="*/ 91 h 145"/>
                  <a:gd name="T74" fmla="*/ 184 w 223"/>
                  <a:gd name="T75" fmla="*/ 91 h 145"/>
                  <a:gd name="T76" fmla="*/ 170 w 223"/>
                  <a:gd name="T77" fmla="*/ 101 h 145"/>
                  <a:gd name="T78" fmla="*/ 160 w 223"/>
                  <a:gd name="T79" fmla="*/ 112 h 145"/>
                  <a:gd name="T80" fmla="*/ 146 w 223"/>
                  <a:gd name="T81" fmla="*/ 131 h 145"/>
                  <a:gd name="T82" fmla="*/ 146 w 223"/>
                  <a:gd name="T83" fmla="*/ 131 h 145"/>
                  <a:gd name="T84" fmla="*/ 140 w 223"/>
                  <a:gd name="T85" fmla="*/ 135 h 145"/>
                  <a:gd name="T86" fmla="*/ 133 w 223"/>
                  <a:gd name="T87" fmla="*/ 138 h 145"/>
                  <a:gd name="T88" fmla="*/ 116 w 223"/>
                  <a:gd name="T89" fmla="*/ 142 h 145"/>
                  <a:gd name="T90" fmla="*/ 91 w 223"/>
                  <a:gd name="T91" fmla="*/ 145 h 145"/>
                  <a:gd name="T92" fmla="*/ 69 w 223"/>
                  <a:gd name="T93" fmla="*/ 145 h 145"/>
                  <a:gd name="T94" fmla="*/ 69 w 223"/>
                  <a:gd name="T95" fmla="*/ 145 h 145"/>
                  <a:gd name="T96" fmla="*/ 46 w 223"/>
                  <a:gd name="T97" fmla="*/ 143 h 145"/>
                  <a:gd name="T98" fmla="*/ 27 w 223"/>
                  <a:gd name="T99" fmla="*/ 142 h 145"/>
                  <a:gd name="T100" fmla="*/ 18 w 223"/>
                  <a:gd name="T101" fmla="*/ 140 h 145"/>
                  <a:gd name="T102" fmla="*/ 11 w 223"/>
                  <a:gd name="T103" fmla="*/ 136 h 145"/>
                  <a:gd name="T104" fmla="*/ 6 w 223"/>
                  <a:gd name="T105" fmla="*/ 133 h 145"/>
                  <a:gd name="T106" fmla="*/ 2 w 223"/>
                  <a:gd name="T107" fmla="*/ 129 h 145"/>
                  <a:gd name="T108" fmla="*/ 2 w 223"/>
                  <a:gd name="T109" fmla="*/ 129 h 145"/>
                  <a:gd name="T110" fmla="*/ 0 w 223"/>
                  <a:gd name="T111" fmla="*/ 124 h 145"/>
                  <a:gd name="T112" fmla="*/ 2 w 223"/>
                  <a:gd name="T113" fmla="*/ 117 h 145"/>
                  <a:gd name="T114" fmla="*/ 7 w 223"/>
                  <a:gd name="T115" fmla="*/ 112 h 145"/>
                  <a:gd name="T116" fmla="*/ 14 w 223"/>
                  <a:gd name="T117" fmla="*/ 107 h 145"/>
                  <a:gd name="T118" fmla="*/ 44 w 223"/>
                  <a:gd name="T119" fmla="*/ 84 h 145"/>
                  <a:gd name="T120" fmla="*/ 44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44" y="84"/>
                    </a:moveTo>
                    <a:lnTo>
                      <a:pt x="44" y="84"/>
                    </a:lnTo>
                    <a:lnTo>
                      <a:pt x="53" y="73"/>
                    </a:lnTo>
                    <a:lnTo>
                      <a:pt x="60" y="65"/>
                    </a:lnTo>
                    <a:lnTo>
                      <a:pt x="69" y="47"/>
                    </a:lnTo>
                    <a:lnTo>
                      <a:pt x="69" y="47"/>
                    </a:lnTo>
                    <a:lnTo>
                      <a:pt x="81" y="47"/>
                    </a:lnTo>
                    <a:lnTo>
                      <a:pt x="90" y="45"/>
                    </a:lnTo>
                    <a:lnTo>
                      <a:pt x="98" y="40"/>
                    </a:lnTo>
                    <a:lnTo>
                      <a:pt x="105" y="33"/>
                    </a:lnTo>
                    <a:lnTo>
                      <a:pt x="118" y="16"/>
                    </a:lnTo>
                    <a:lnTo>
                      <a:pt x="125" y="7"/>
                    </a:lnTo>
                    <a:lnTo>
                      <a:pt x="132" y="0"/>
                    </a:lnTo>
                    <a:lnTo>
                      <a:pt x="132" y="0"/>
                    </a:lnTo>
                    <a:lnTo>
                      <a:pt x="142" y="2"/>
                    </a:lnTo>
                    <a:lnTo>
                      <a:pt x="142" y="2"/>
                    </a:lnTo>
                    <a:lnTo>
                      <a:pt x="142" y="26"/>
                    </a:lnTo>
                    <a:lnTo>
                      <a:pt x="142" y="42"/>
                    </a:lnTo>
                    <a:lnTo>
                      <a:pt x="144" y="49"/>
                    </a:lnTo>
                    <a:lnTo>
                      <a:pt x="146" y="52"/>
                    </a:lnTo>
                    <a:lnTo>
                      <a:pt x="149" y="54"/>
                    </a:lnTo>
                    <a:lnTo>
                      <a:pt x="153" y="56"/>
                    </a:lnTo>
                    <a:lnTo>
                      <a:pt x="153" y="56"/>
                    </a:lnTo>
                    <a:lnTo>
                      <a:pt x="165" y="56"/>
                    </a:lnTo>
                    <a:lnTo>
                      <a:pt x="184" y="54"/>
                    </a:lnTo>
                    <a:lnTo>
                      <a:pt x="203" y="51"/>
                    </a:lnTo>
                    <a:lnTo>
                      <a:pt x="221" y="45"/>
                    </a:lnTo>
                    <a:lnTo>
                      <a:pt x="221" y="45"/>
                    </a:lnTo>
                    <a:lnTo>
                      <a:pt x="223" y="58"/>
                    </a:lnTo>
                    <a:lnTo>
                      <a:pt x="223" y="66"/>
                    </a:lnTo>
                    <a:lnTo>
                      <a:pt x="223" y="72"/>
                    </a:lnTo>
                    <a:lnTo>
                      <a:pt x="219" y="75"/>
                    </a:lnTo>
                    <a:lnTo>
                      <a:pt x="219" y="75"/>
                    </a:lnTo>
                    <a:lnTo>
                      <a:pt x="214" y="77"/>
                    </a:lnTo>
                    <a:lnTo>
                      <a:pt x="207" y="80"/>
                    </a:lnTo>
                    <a:lnTo>
                      <a:pt x="196" y="84"/>
                    </a:lnTo>
                    <a:lnTo>
                      <a:pt x="184" y="91"/>
                    </a:lnTo>
                    <a:lnTo>
                      <a:pt x="184" y="91"/>
                    </a:lnTo>
                    <a:lnTo>
                      <a:pt x="170" y="101"/>
                    </a:lnTo>
                    <a:lnTo>
                      <a:pt x="160" y="112"/>
                    </a:lnTo>
                    <a:lnTo>
                      <a:pt x="146" y="131"/>
                    </a:lnTo>
                    <a:lnTo>
                      <a:pt x="146" y="131"/>
                    </a:lnTo>
                    <a:lnTo>
                      <a:pt x="140" y="135"/>
                    </a:lnTo>
                    <a:lnTo>
                      <a:pt x="133" y="138"/>
                    </a:lnTo>
                    <a:lnTo>
                      <a:pt x="116" y="142"/>
                    </a:lnTo>
                    <a:lnTo>
                      <a:pt x="91" y="145"/>
                    </a:lnTo>
                    <a:lnTo>
                      <a:pt x="69" y="145"/>
                    </a:lnTo>
                    <a:lnTo>
                      <a:pt x="69" y="145"/>
                    </a:lnTo>
                    <a:lnTo>
                      <a:pt x="46" y="143"/>
                    </a:lnTo>
                    <a:lnTo>
                      <a:pt x="27" y="142"/>
                    </a:lnTo>
                    <a:lnTo>
                      <a:pt x="18" y="140"/>
                    </a:lnTo>
                    <a:lnTo>
                      <a:pt x="11" y="136"/>
                    </a:lnTo>
                    <a:lnTo>
                      <a:pt x="6" y="133"/>
                    </a:lnTo>
                    <a:lnTo>
                      <a:pt x="2" y="129"/>
                    </a:lnTo>
                    <a:lnTo>
                      <a:pt x="2" y="129"/>
                    </a:lnTo>
                    <a:lnTo>
                      <a:pt x="0" y="124"/>
                    </a:lnTo>
                    <a:lnTo>
                      <a:pt x="2" y="117"/>
                    </a:lnTo>
                    <a:lnTo>
                      <a:pt x="7" y="112"/>
                    </a:lnTo>
                    <a:lnTo>
                      <a:pt x="14" y="107"/>
                    </a:lnTo>
                    <a:lnTo>
                      <a:pt x="44" y="84"/>
                    </a:lnTo>
                    <a:lnTo>
                      <a:pt x="44"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1009" y="3351"/>
                <a:ext cx="32" cy="25"/>
              </a:xfrm>
              <a:custGeom>
                <a:avLst/>
                <a:gdLst>
                  <a:gd name="T0" fmla="*/ 0 w 63"/>
                  <a:gd name="T1" fmla="*/ 51 h 51"/>
                  <a:gd name="T2" fmla="*/ 0 w 63"/>
                  <a:gd name="T3" fmla="*/ 51 h 51"/>
                  <a:gd name="T4" fmla="*/ 3 w 63"/>
                  <a:gd name="T5" fmla="*/ 48 h 51"/>
                  <a:gd name="T6" fmla="*/ 3 w 63"/>
                  <a:gd name="T7" fmla="*/ 48 h 51"/>
                  <a:gd name="T8" fmla="*/ 10 w 63"/>
                  <a:gd name="T9" fmla="*/ 35 h 51"/>
                  <a:gd name="T10" fmla="*/ 17 w 63"/>
                  <a:gd name="T11" fmla="*/ 20 h 51"/>
                  <a:gd name="T12" fmla="*/ 24 w 63"/>
                  <a:gd name="T13" fmla="*/ 0 h 51"/>
                  <a:gd name="T14" fmla="*/ 24 w 63"/>
                  <a:gd name="T15" fmla="*/ 0 h 51"/>
                  <a:gd name="T16" fmla="*/ 36 w 63"/>
                  <a:gd name="T17" fmla="*/ 0 h 51"/>
                  <a:gd name="T18" fmla="*/ 63 w 63"/>
                  <a:gd name="T19" fmla="*/ 4 h 51"/>
                  <a:gd name="T20" fmla="*/ 63 w 63"/>
                  <a:gd name="T21" fmla="*/ 4 h 51"/>
                  <a:gd name="T22" fmla="*/ 56 w 63"/>
                  <a:gd name="T23" fmla="*/ 11 h 51"/>
                  <a:gd name="T24" fmla="*/ 49 w 63"/>
                  <a:gd name="T25" fmla="*/ 20 h 51"/>
                  <a:gd name="T26" fmla="*/ 36 w 63"/>
                  <a:gd name="T27" fmla="*/ 37 h 51"/>
                  <a:gd name="T28" fmla="*/ 29 w 63"/>
                  <a:gd name="T29" fmla="*/ 44 h 51"/>
                  <a:gd name="T30" fmla="*/ 21 w 63"/>
                  <a:gd name="T31" fmla="*/ 49 h 51"/>
                  <a:gd name="T32" fmla="*/ 12 w 63"/>
                  <a:gd name="T33" fmla="*/ 51 h 51"/>
                  <a:gd name="T34" fmla="*/ 0 w 63"/>
                  <a:gd name="T35" fmla="*/ 51 h 51"/>
                  <a:gd name="T36" fmla="*/ 0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0" y="51"/>
                    </a:moveTo>
                    <a:lnTo>
                      <a:pt x="0" y="51"/>
                    </a:lnTo>
                    <a:lnTo>
                      <a:pt x="3" y="48"/>
                    </a:lnTo>
                    <a:lnTo>
                      <a:pt x="3" y="48"/>
                    </a:lnTo>
                    <a:lnTo>
                      <a:pt x="10" y="35"/>
                    </a:lnTo>
                    <a:lnTo>
                      <a:pt x="17" y="20"/>
                    </a:lnTo>
                    <a:lnTo>
                      <a:pt x="24" y="0"/>
                    </a:lnTo>
                    <a:lnTo>
                      <a:pt x="24" y="0"/>
                    </a:lnTo>
                    <a:lnTo>
                      <a:pt x="36" y="0"/>
                    </a:lnTo>
                    <a:lnTo>
                      <a:pt x="63" y="4"/>
                    </a:lnTo>
                    <a:lnTo>
                      <a:pt x="63" y="4"/>
                    </a:lnTo>
                    <a:lnTo>
                      <a:pt x="56" y="11"/>
                    </a:lnTo>
                    <a:lnTo>
                      <a:pt x="49" y="20"/>
                    </a:lnTo>
                    <a:lnTo>
                      <a:pt x="36" y="37"/>
                    </a:lnTo>
                    <a:lnTo>
                      <a:pt x="29" y="44"/>
                    </a:lnTo>
                    <a:lnTo>
                      <a:pt x="21" y="49"/>
                    </a:lnTo>
                    <a:lnTo>
                      <a:pt x="12" y="51"/>
                    </a:lnTo>
                    <a:lnTo>
                      <a:pt x="0" y="51"/>
                    </a:lnTo>
                    <a:lnTo>
                      <a:pt x="0"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1046" y="3353"/>
                <a:ext cx="39" cy="27"/>
              </a:xfrm>
              <a:custGeom>
                <a:avLst/>
                <a:gdLst>
                  <a:gd name="T0" fmla="*/ 11 w 79"/>
                  <a:gd name="T1" fmla="*/ 54 h 54"/>
                  <a:gd name="T2" fmla="*/ 11 w 79"/>
                  <a:gd name="T3" fmla="*/ 54 h 54"/>
                  <a:gd name="T4" fmla="*/ 7 w 79"/>
                  <a:gd name="T5" fmla="*/ 52 h 54"/>
                  <a:gd name="T6" fmla="*/ 4 w 79"/>
                  <a:gd name="T7" fmla="*/ 50 h 54"/>
                  <a:gd name="T8" fmla="*/ 2 w 79"/>
                  <a:gd name="T9" fmla="*/ 47 h 54"/>
                  <a:gd name="T10" fmla="*/ 0 w 79"/>
                  <a:gd name="T11" fmla="*/ 40 h 54"/>
                  <a:gd name="T12" fmla="*/ 0 w 79"/>
                  <a:gd name="T13" fmla="*/ 24 h 54"/>
                  <a:gd name="T14" fmla="*/ 0 w 79"/>
                  <a:gd name="T15" fmla="*/ 0 h 54"/>
                  <a:gd name="T16" fmla="*/ 0 w 79"/>
                  <a:gd name="T17" fmla="*/ 0 h 54"/>
                  <a:gd name="T18" fmla="*/ 23 w 79"/>
                  <a:gd name="T19" fmla="*/ 3 h 54"/>
                  <a:gd name="T20" fmla="*/ 44 w 79"/>
                  <a:gd name="T21" fmla="*/ 8 h 54"/>
                  <a:gd name="T22" fmla="*/ 61 w 79"/>
                  <a:gd name="T23" fmla="*/ 17 h 54"/>
                  <a:gd name="T24" fmla="*/ 68 w 79"/>
                  <a:gd name="T25" fmla="*/ 21 h 54"/>
                  <a:gd name="T26" fmla="*/ 74 w 79"/>
                  <a:gd name="T27" fmla="*/ 26 h 54"/>
                  <a:gd name="T28" fmla="*/ 74 w 79"/>
                  <a:gd name="T29" fmla="*/ 26 h 54"/>
                  <a:gd name="T30" fmla="*/ 79 w 79"/>
                  <a:gd name="T31" fmla="*/ 43 h 54"/>
                  <a:gd name="T32" fmla="*/ 79 w 79"/>
                  <a:gd name="T33" fmla="*/ 43 h 54"/>
                  <a:gd name="T34" fmla="*/ 61 w 79"/>
                  <a:gd name="T35" fmla="*/ 49 h 54"/>
                  <a:gd name="T36" fmla="*/ 42 w 79"/>
                  <a:gd name="T37" fmla="*/ 52 h 54"/>
                  <a:gd name="T38" fmla="*/ 23 w 79"/>
                  <a:gd name="T39" fmla="*/ 54 h 54"/>
                  <a:gd name="T40" fmla="*/ 11 w 79"/>
                  <a:gd name="T41" fmla="*/ 54 h 54"/>
                  <a:gd name="T42" fmla="*/ 11 w 79"/>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54">
                    <a:moveTo>
                      <a:pt x="11" y="54"/>
                    </a:moveTo>
                    <a:lnTo>
                      <a:pt x="11" y="54"/>
                    </a:lnTo>
                    <a:lnTo>
                      <a:pt x="7" y="52"/>
                    </a:lnTo>
                    <a:lnTo>
                      <a:pt x="4" y="50"/>
                    </a:lnTo>
                    <a:lnTo>
                      <a:pt x="2" y="47"/>
                    </a:lnTo>
                    <a:lnTo>
                      <a:pt x="0" y="40"/>
                    </a:lnTo>
                    <a:lnTo>
                      <a:pt x="0" y="24"/>
                    </a:lnTo>
                    <a:lnTo>
                      <a:pt x="0" y="0"/>
                    </a:lnTo>
                    <a:lnTo>
                      <a:pt x="0" y="0"/>
                    </a:lnTo>
                    <a:lnTo>
                      <a:pt x="23" y="3"/>
                    </a:lnTo>
                    <a:lnTo>
                      <a:pt x="44" y="8"/>
                    </a:lnTo>
                    <a:lnTo>
                      <a:pt x="61" y="17"/>
                    </a:lnTo>
                    <a:lnTo>
                      <a:pt x="68" y="21"/>
                    </a:lnTo>
                    <a:lnTo>
                      <a:pt x="74" y="26"/>
                    </a:lnTo>
                    <a:lnTo>
                      <a:pt x="74" y="26"/>
                    </a:lnTo>
                    <a:lnTo>
                      <a:pt x="79" y="43"/>
                    </a:lnTo>
                    <a:lnTo>
                      <a:pt x="79" y="43"/>
                    </a:lnTo>
                    <a:lnTo>
                      <a:pt x="61" y="49"/>
                    </a:lnTo>
                    <a:lnTo>
                      <a:pt x="42" y="52"/>
                    </a:lnTo>
                    <a:lnTo>
                      <a:pt x="23" y="54"/>
                    </a:lnTo>
                    <a:lnTo>
                      <a:pt x="11" y="54"/>
                    </a:lnTo>
                    <a:lnTo>
                      <a:pt x="11"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1235" y="3384"/>
                <a:ext cx="113" cy="56"/>
              </a:xfrm>
              <a:custGeom>
                <a:avLst/>
                <a:gdLst>
                  <a:gd name="T0" fmla="*/ 5 w 226"/>
                  <a:gd name="T1" fmla="*/ 0 h 112"/>
                  <a:gd name="T2" fmla="*/ 5 w 226"/>
                  <a:gd name="T3" fmla="*/ 0 h 112"/>
                  <a:gd name="T4" fmla="*/ 0 w 226"/>
                  <a:gd name="T5" fmla="*/ 37 h 112"/>
                  <a:gd name="T6" fmla="*/ 0 w 226"/>
                  <a:gd name="T7" fmla="*/ 47 h 112"/>
                  <a:gd name="T8" fmla="*/ 0 w 226"/>
                  <a:gd name="T9" fmla="*/ 52 h 112"/>
                  <a:gd name="T10" fmla="*/ 0 w 226"/>
                  <a:gd name="T11" fmla="*/ 52 h 112"/>
                  <a:gd name="T12" fmla="*/ 4 w 226"/>
                  <a:gd name="T13" fmla="*/ 54 h 112"/>
                  <a:gd name="T14" fmla="*/ 9 w 226"/>
                  <a:gd name="T15" fmla="*/ 58 h 112"/>
                  <a:gd name="T16" fmla="*/ 18 w 226"/>
                  <a:gd name="T17" fmla="*/ 61 h 112"/>
                  <a:gd name="T18" fmla="*/ 30 w 226"/>
                  <a:gd name="T19" fmla="*/ 65 h 112"/>
                  <a:gd name="T20" fmla="*/ 30 w 226"/>
                  <a:gd name="T21" fmla="*/ 65 h 112"/>
                  <a:gd name="T22" fmla="*/ 53 w 226"/>
                  <a:gd name="T23" fmla="*/ 68 h 112"/>
                  <a:gd name="T24" fmla="*/ 60 w 226"/>
                  <a:gd name="T25" fmla="*/ 68 h 112"/>
                  <a:gd name="T26" fmla="*/ 60 w 226"/>
                  <a:gd name="T27" fmla="*/ 68 h 112"/>
                  <a:gd name="T28" fmla="*/ 72 w 226"/>
                  <a:gd name="T29" fmla="*/ 79 h 112"/>
                  <a:gd name="T30" fmla="*/ 81 w 226"/>
                  <a:gd name="T31" fmla="*/ 87 h 112"/>
                  <a:gd name="T32" fmla="*/ 86 w 226"/>
                  <a:gd name="T33" fmla="*/ 94 h 112"/>
                  <a:gd name="T34" fmla="*/ 86 w 226"/>
                  <a:gd name="T35" fmla="*/ 94 h 112"/>
                  <a:gd name="T36" fmla="*/ 89 w 226"/>
                  <a:gd name="T37" fmla="*/ 100 h 112"/>
                  <a:gd name="T38" fmla="*/ 98 w 226"/>
                  <a:gd name="T39" fmla="*/ 105 h 112"/>
                  <a:gd name="T40" fmla="*/ 114 w 226"/>
                  <a:gd name="T41" fmla="*/ 110 h 112"/>
                  <a:gd name="T42" fmla="*/ 133 w 226"/>
                  <a:gd name="T43" fmla="*/ 112 h 112"/>
                  <a:gd name="T44" fmla="*/ 133 w 226"/>
                  <a:gd name="T45" fmla="*/ 112 h 112"/>
                  <a:gd name="T46" fmla="*/ 159 w 226"/>
                  <a:gd name="T47" fmla="*/ 112 h 112"/>
                  <a:gd name="T48" fmla="*/ 187 w 226"/>
                  <a:gd name="T49" fmla="*/ 112 h 112"/>
                  <a:gd name="T50" fmla="*/ 200 w 226"/>
                  <a:gd name="T51" fmla="*/ 110 h 112"/>
                  <a:gd name="T52" fmla="*/ 210 w 226"/>
                  <a:gd name="T53" fmla="*/ 108 h 112"/>
                  <a:gd name="T54" fmla="*/ 219 w 226"/>
                  <a:gd name="T55" fmla="*/ 107 h 112"/>
                  <a:gd name="T56" fmla="*/ 222 w 226"/>
                  <a:gd name="T57" fmla="*/ 103 h 112"/>
                  <a:gd name="T58" fmla="*/ 222 w 226"/>
                  <a:gd name="T59" fmla="*/ 103 h 112"/>
                  <a:gd name="T60" fmla="*/ 226 w 226"/>
                  <a:gd name="T61" fmla="*/ 98 h 112"/>
                  <a:gd name="T62" fmla="*/ 226 w 226"/>
                  <a:gd name="T63" fmla="*/ 91 h 112"/>
                  <a:gd name="T64" fmla="*/ 226 w 226"/>
                  <a:gd name="T65" fmla="*/ 82 h 112"/>
                  <a:gd name="T66" fmla="*/ 224 w 226"/>
                  <a:gd name="T67" fmla="*/ 75 h 112"/>
                  <a:gd name="T68" fmla="*/ 221 w 226"/>
                  <a:gd name="T69" fmla="*/ 68 h 112"/>
                  <a:gd name="T70" fmla="*/ 217 w 226"/>
                  <a:gd name="T71" fmla="*/ 59 h 112"/>
                  <a:gd name="T72" fmla="*/ 210 w 226"/>
                  <a:gd name="T73" fmla="*/ 54 h 112"/>
                  <a:gd name="T74" fmla="*/ 203 w 226"/>
                  <a:gd name="T75" fmla="*/ 49 h 112"/>
                  <a:gd name="T76" fmla="*/ 203 w 226"/>
                  <a:gd name="T77" fmla="*/ 49 h 112"/>
                  <a:gd name="T78" fmla="*/ 189 w 226"/>
                  <a:gd name="T79" fmla="*/ 44 h 112"/>
                  <a:gd name="T80" fmla="*/ 165 w 226"/>
                  <a:gd name="T81" fmla="*/ 37 h 112"/>
                  <a:gd name="T82" fmla="*/ 96 w 226"/>
                  <a:gd name="T83" fmla="*/ 21 h 112"/>
                  <a:gd name="T84" fmla="*/ 5 w 226"/>
                  <a:gd name="T85" fmla="*/ 0 h 112"/>
                  <a:gd name="T86" fmla="*/ 5 w 226"/>
                  <a:gd name="T8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112">
                    <a:moveTo>
                      <a:pt x="5" y="0"/>
                    </a:moveTo>
                    <a:lnTo>
                      <a:pt x="5" y="0"/>
                    </a:lnTo>
                    <a:lnTo>
                      <a:pt x="0" y="37"/>
                    </a:lnTo>
                    <a:lnTo>
                      <a:pt x="0" y="47"/>
                    </a:lnTo>
                    <a:lnTo>
                      <a:pt x="0" y="52"/>
                    </a:lnTo>
                    <a:lnTo>
                      <a:pt x="0" y="52"/>
                    </a:lnTo>
                    <a:lnTo>
                      <a:pt x="4" y="54"/>
                    </a:lnTo>
                    <a:lnTo>
                      <a:pt x="9" y="58"/>
                    </a:lnTo>
                    <a:lnTo>
                      <a:pt x="18" y="61"/>
                    </a:lnTo>
                    <a:lnTo>
                      <a:pt x="30" y="65"/>
                    </a:lnTo>
                    <a:lnTo>
                      <a:pt x="30" y="65"/>
                    </a:lnTo>
                    <a:lnTo>
                      <a:pt x="53" y="68"/>
                    </a:lnTo>
                    <a:lnTo>
                      <a:pt x="60" y="68"/>
                    </a:lnTo>
                    <a:lnTo>
                      <a:pt x="60" y="68"/>
                    </a:lnTo>
                    <a:lnTo>
                      <a:pt x="72" y="79"/>
                    </a:lnTo>
                    <a:lnTo>
                      <a:pt x="81" y="87"/>
                    </a:lnTo>
                    <a:lnTo>
                      <a:pt x="86" y="94"/>
                    </a:lnTo>
                    <a:lnTo>
                      <a:pt x="86" y="94"/>
                    </a:lnTo>
                    <a:lnTo>
                      <a:pt x="89" y="100"/>
                    </a:lnTo>
                    <a:lnTo>
                      <a:pt x="98" y="105"/>
                    </a:lnTo>
                    <a:lnTo>
                      <a:pt x="114" y="110"/>
                    </a:lnTo>
                    <a:lnTo>
                      <a:pt x="133" y="112"/>
                    </a:lnTo>
                    <a:lnTo>
                      <a:pt x="133" y="112"/>
                    </a:lnTo>
                    <a:lnTo>
                      <a:pt x="159" y="112"/>
                    </a:lnTo>
                    <a:lnTo>
                      <a:pt x="187" y="112"/>
                    </a:lnTo>
                    <a:lnTo>
                      <a:pt x="200" y="110"/>
                    </a:lnTo>
                    <a:lnTo>
                      <a:pt x="210" y="108"/>
                    </a:lnTo>
                    <a:lnTo>
                      <a:pt x="219" y="107"/>
                    </a:lnTo>
                    <a:lnTo>
                      <a:pt x="222" y="103"/>
                    </a:lnTo>
                    <a:lnTo>
                      <a:pt x="222" y="103"/>
                    </a:lnTo>
                    <a:lnTo>
                      <a:pt x="226" y="98"/>
                    </a:lnTo>
                    <a:lnTo>
                      <a:pt x="226" y="91"/>
                    </a:lnTo>
                    <a:lnTo>
                      <a:pt x="226" y="82"/>
                    </a:lnTo>
                    <a:lnTo>
                      <a:pt x="224" y="75"/>
                    </a:lnTo>
                    <a:lnTo>
                      <a:pt x="221" y="68"/>
                    </a:lnTo>
                    <a:lnTo>
                      <a:pt x="217" y="59"/>
                    </a:lnTo>
                    <a:lnTo>
                      <a:pt x="210" y="54"/>
                    </a:lnTo>
                    <a:lnTo>
                      <a:pt x="203" y="49"/>
                    </a:lnTo>
                    <a:lnTo>
                      <a:pt x="203" y="49"/>
                    </a:lnTo>
                    <a:lnTo>
                      <a:pt x="189" y="44"/>
                    </a:lnTo>
                    <a:lnTo>
                      <a:pt x="165" y="37"/>
                    </a:lnTo>
                    <a:lnTo>
                      <a:pt x="96" y="21"/>
                    </a:lnTo>
                    <a:lnTo>
                      <a:pt x="5" y="0"/>
                    </a:lnTo>
                    <a:lnTo>
                      <a:pt x="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1234" y="3352"/>
                <a:ext cx="111" cy="73"/>
              </a:xfrm>
              <a:custGeom>
                <a:avLst/>
                <a:gdLst>
                  <a:gd name="T0" fmla="*/ 179 w 223"/>
                  <a:gd name="T1" fmla="*/ 84 h 145"/>
                  <a:gd name="T2" fmla="*/ 179 w 223"/>
                  <a:gd name="T3" fmla="*/ 84 h 145"/>
                  <a:gd name="T4" fmla="*/ 170 w 223"/>
                  <a:gd name="T5" fmla="*/ 73 h 145"/>
                  <a:gd name="T6" fmla="*/ 163 w 223"/>
                  <a:gd name="T7" fmla="*/ 65 h 145"/>
                  <a:gd name="T8" fmla="*/ 154 w 223"/>
                  <a:gd name="T9" fmla="*/ 47 h 145"/>
                  <a:gd name="T10" fmla="*/ 154 w 223"/>
                  <a:gd name="T11" fmla="*/ 47 h 145"/>
                  <a:gd name="T12" fmla="*/ 144 w 223"/>
                  <a:gd name="T13" fmla="*/ 47 h 145"/>
                  <a:gd name="T14" fmla="*/ 133 w 223"/>
                  <a:gd name="T15" fmla="*/ 45 h 145"/>
                  <a:gd name="T16" fmla="*/ 126 w 223"/>
                  <a:gd name="T17" fmla="*/ 40 h 145"/>
                  <a:gd name="T18" fmla="*/ 119 w 223"/>
                  <a:gd name="T19" fmla="*/ 33 h 145"/>
                  <a:gd name="T20" fmla="*/ 105 w 223"/>
                  <a:gd name="T21" fmla="*/ 16 h 145"/>
                  <a:gd name="T22" fmla="*/ 100 w 223"/>
                  <a:gd name="T23" fmla="*/ 7 h 145"/>
                  <a:gd name="T24" fmla="*/ 91 w 223"/>
                  <a:gd name="T25" fmla="*/ 0 h 145"/>
                  <a:gd name="T26" fmla="*/ 91 w 223"/>
                  <a:gd name="T27" fmla="*/ 0 h 145"/>
                  <a:gd name="T28" fmla="*/ 81 w 223"/>
                  <a:gd name="T29" fmla="*/ 2 h 145"/>
                  <a:gd name="T30" fmla="*/ 81 w 223"/>
                  <a:gd name="T31" fmla="*/ 2 h 145"/>
                  <a:gd name="T32" fmla="*/ 81 w 223"/>
                  <a:gd name="T33" fmla="*/ 26 h 145"/>
                  <a:gd name="T34" fmla="*/ 81 w 223"/>
                  <a:gd name="T35" fmla="*/ 42 h 145"/>
                  <a:gd name="T36" fmla="*/ 79 w 223"/>
                  <a:gd name="T37" fmla="*/ 49 h 145"/>
                  <a:gd name="T38" fmla="*/ 77 w 223"/>
                  <a:gd name="T39" fmla="*/ 52 h 145"/>
                  <a:gd name="T40" fmla="*/ 76 w 223"/>
                  <a:gd name="T41" fmla="*/ 54 h 145"/>
                  <a:gd name="T42" fmla="*/ 70 w 223"/>
                  <a:gd name="T43" fmla="*/ 56 h 145"/>
                  <a:gd name="T44" fmla="*/ 70 w 223"/>
                  <a:gd name="T45" fmla="*/ 56 h 145"/>
                  <a:gd name="T46" fmla="*/ 58 w 223"/>
                  <a:gd name="T47" fmla="*/ 56 h 145"/>
                  <a:gd name="T48" fmla="*/ 41 w 223"/>
                  <a:gd name="T49" fmla="*/ 54 h 145"/>
                  <a:gd name="T50" fmla="*/ 21 w 223"/>
                  <a:gd name="T51" fmla="*/ 51 h 145"/>
                  <a:gd name="T52" fmla="*/ 4 w 223"/>
                  <a:gd name="T53" fmla="*/ 45 h 145"/>
                  <a:gd name="T54" fmla="*/ 4 w 223"/>
                  <a:gd name="T55" fmla="*/ 45 h 145"/>
                  <a:gd name="T56" fmla="*/ 0 w 223"/>
                  <a:gd name="T57" fmla="*/ 58 h 145"/>
                  <a:gd name="T58" fmla="*/ 0 w 223"/>
                  <a:gd name="T59" fmla="*/ 66 h 145"/>
                  <a:gd name="T60" fmla="*/ 2 w 223"/>
                  <a:gd name="T61" fmla="*/ 72 h 145"/>
                  <a:gd name="T62" fmla="*/ 4 w 223"/>
                  <a:gd name="T63" fmla="*/ 75 h 145"/>
                  <a:gd name="T64" fmla="*/ 4 w 223"/>
                  <a:gd name="T65" fmla="*/ 75 h 145"/>
                  <a:gd name="T66" fmla="*/ 9 w 223"/>
                  <a:gd name="T67" fmla="*/ 77 h 145"/>
                  <a:gd name="T68" fmla="*/ 16 w 223"/>
                  <a:gd name="T69" fmla="*/ 80 h 145"/>
                  <a:gd name="T70" fmla="*/ 27 w 223"/>
                  <a:gd name="T71" fmla="*/ 84 h 145"/>
                  <a:gd name="T72" fmla="*/ 41 w 223"/>
                  <a:gd name="T73" fmla="*/ 91 h 145"/>
                  <a:gd name="T74" fmla="*/ 41 w 223"/>
                  <a:gd name="T75" fmla="*/ 91 h 145"/>
                  <a:gd name="T76" fmla="*/ 53 w 223"/>
                  <a:gd name="T77" fmla="*/ 101 h 145"/>
                  <a:gd name="T78" fmla="*/ 63 w 223"/>
                  <a:gd name="T79" fmla="*/ 112 h 145"/>
                  <a:gd name="T80" fmla="*/ 79 w 223"/>
                  <a:gd name="T81" fmla="*/ 131 h 145"/>
                  <a:gd name="T82" fmla="*/ 79 w 223"/>
                  <a:gd name="T83" fmla="*/ 131 h 145"/>
                  <a:gd name="T84" fmla="*/ 83 w 223"/>
                  <a:gd name="T85" fmla="*/ 135 h 145"/>
                  <a:gd name="T86" fmla="*/ 90 w 223"/>
                  <a:gd name="T87" fmla="*/ 138 h 145"/>
                  <a:gd name="T88" fmla="*/ 109 w 223"/>
                  <a:gd name="T89" fmla="*/ 142 h 145"/>
                  <a:gd name="T90" fmla="*/ 132 w 223"/>
                  <a:gd name="T91" fmla="*/ 145 h 145"/>
                  <a:gd name="T92" fmla="*/ 154 w 223"/>
                  <a:gd name="T93" fmla="*/ 145 h 145"/>
                  <a:gd name="T94" fmla="*/ 154 w 223"/>
                  <a:gd name="T95" fmla="*/ 145 h 145"/>
                  <a:gd name="T96" fmla="*/ 177 w 223"/>
                  <a:gd name="T97" fmla="*/ 143 h 145"/>
                  <a:gd name="T98" fmla="*/ 196 w 223"/>
                  <a:gd name="T99" fmla="*/ 142 h 145"/>
                  <a:gd name="T100" fmla="*/ 205 w 223"/>
                  <a:gd name="T101" fmla="*/ 140 h 145"/>
                  <a:gd name="T102" fmla="*/ 212 w 223"/>
                  <a:gd name="T103" fmla="*/ 136 h 145"/>
                  <a:gd name="T104" fmla="*/ 217 w 223"/>
                  <a:gd name="T105" fmla="*/ 133 h 145"/>
                  <a:gd name="T106" fmla="*/ 223 w 223"/>
                  <a:gd name="T107" fmla="*/ 129 h 145"/>
                  <a:gd name="T108" fmla="*/ 223 w 223"/>
                  <a:gd name="T109" fmla="*/ 129 h 145"/>
                  <a:gd name="T110" fmla="*/ 223 w 223"/>
                  <a:gd name="T111" fmla="*/ 124 h 145"/>
                  <a:gd name="T112" fmla="*/ 221 w 223"/>
                  <a:gd name="T113" fmla="*/ 117 h 145"/>
                  <a:gd name="T114" fmla="*/ 216 w 223"/>
                  <a:gd name="T115" fmla="*/ 112 h 145"/>
                  <a:gd name="T116" fmla="*/ 210 w 223"/>
                  <a:gd name="T117" fmla="*/ 107 h 145"/>
                  <a:gd name="T118" fmla="*/ 179 w 223"/>
                  <a:gd name="T119" fmla="*/ 84 h 145"/>
                  <a:gd name="T120" fmla="*/ 179 w 223"/>
                  <a:gd name="T121"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45">
                    <a:moveTo>
                      <a:pt x="179" y="84"/>
                    </a:moveTo>
                    <a:lnTo>
                      <a:pt x="179" y="84"/>
                    </a:lnTo>
                    <a:lnTo>
                      <a:pt x="170" y="73"/>
                    </a:lnTo>
                    <a:lnTo>
                      <a:pt x="163" y="65"/>
                    </a:lnTo>
                    <a:lnTo>
                      <a:pt x="154" y="47"/>
                    </a:lnTo>
                    <a:lnTo>
                      <a:pt x="154" y="47"/>
                    </a:lnTo>
                    <a:lnTo>
                      <a:pt x="144" y="47"/>
                    </a:lnTo>
                    <a:lnTo>
                      <a:pt x="133" y="45"/>
                    </a:lnTo>
                    <a:lnTo>
                      <a:pt x="126" y="40"/>
                    </a:lnTo>
                    <a:lnTo>
                      <a:pt x="119" y="33"/>
                    </a:lnTo>
                    <a:lnTo>
                      <a:pt x="105" y="16"/>
                    </a:lnTo>
                    <a:lnTo>
                      <a:pt x="100" y="7"/>
                    </a:lnTo>
                    <a:lnTo>
                      <a:pt x="91" y="0"/>
                    </a:lnTo>
                    <a:lnTo>
                      <a:pt x="91" y="0"/>
                    </a:lnTo>
                    <a:lnTo>
                      <a:pt x="81" y="2"/>
                    </a:lnTo>
                    <a:lnTo>
                      <a:pt x="81" y="2"/>
                    </a:lnTo>
                    <a:lnTo>
                      <a:pt x="81" y="26"/>
                    </a:lnTo>
                    <a:lnTo>
                      <a:pt x="81" y="42"/>
                    </a:lnTo>
                    <a:lnTo>
                      <a:pt x="79" y="49"/>
                    </a:lnTo>
                    <a:lnTo>
                      <a:pt x="77" y="52"/>
                    </a:lnTo>
                    <a:lnTo>
                      <a:pt x="76" y="54"/>
                    </a:lnTo>
                    <a:lnTo>
                      <a:pt x="70" y="56"/>
                    </a:lnTo>
                    <a:lnTo>
                      <a:pt x="70" y="56"/>
                    </a:lnTo>
                    <a:lnTo>
                      <a:pt x="58" y="56"/>
                    </a:lnTo>
                    <a:lnTo>
                      <a:pt x="41" y="54"/>
                    </a:lnTo>
                    <a:lnTo>
                      <a:pt x="21" y="51"/>
                    </a:lnTo>
                    <a:lnTo>
                      <a:pt x="4" y="45"/>
                    </a:lnTo>
                    <a:lnTo>
                      <a:pt x="4" y="45"/>
                    </a:lnTo>
                    <a:lnTo>
                      <a:pt x="0" y="58"/>
                    </a:lnTo>
                    <a:lnTo>
                      <a:pt x="0" y="66"/>
                    </a:lnTo>
                    <a:lnTo>
                      <a:pt x="2" y="72"/>
                    </a:lnTo>
                    <a:lnTo>
                      <a:pt x="4" y="75"/>
                    </a:lnTo>
                    <a:lnTo>
                      <a:pt x="4" y="75"/>
                    </a:lnTo>
                    <a:lnTo>
                      <a:pt x="9" y="77"/>
                    </a:lnTo>
                    <a:lnTo>
                      <a:pt x="16" y="80"/>
                    </a:lnTo>
                    <a:lnTo>
                      <a:pt x="27" y="84"/>
                    </a:lnTo>
                    <a:lnTo>
                      <a:pt x="41" y="91"/>
                    </a:lnTo>
                    <a:lnTo>
                      <a:pt x="41" y="91"/>
                    </a:lnTo>
                    <a:lnTo>
                      <a:pt x="53" y="101"/>
                    </a:lnTo>
                    <a:lnTo>
                      <a:pt x="63" y="112"/>
                    </a:lnTo>
                    <a:lnTo>
                      <a:pt x="79" y="131"/>
                    </a:lnTo>
                    <a:lnTo>
                      <a:pt x="79" y="131"/>
                    </a:lnTo>
                    <a:lnTo>
                      <a:pt x="83" y="135"/>
                    </a:lnTo>
                    <a:lnTo>
                      <a:pt x="90" y="138"/>
                    </a:lnTo>
                    <a:lnTo>
                      <a:pt x="109" y="142"/>
                    </a:lnTo>
                    <a:lnTo>
                      <a:pt x="132" y="145"/>
                    </a:lnTo>
                    <a:lnTo>
                      <a:pt x="154" y="145"/>
                    </a:lnTo>
                    <a:lnTo>
                      <a:pt x="154" y="145"/>
                    </a:lnTo>
                    <a:lnTo>
                      <a:pt x="177" y="143"/>
                    </a:lnTo>
                    <a:lnTo>
                      <a:pt x="196" y="142"/>
                    </a:lnTo>
                    <a:lnTo>
                      <a:pt x="205" y="140"/>
                    </a:lnTo>
                    <a:lnTo>
                      <a:pt x="212" y="136"/>
                    </a:lnTo>
                    <a:lnTo>
                      <a:pt x="217" y="133"/>
                    </a:lnTo>
                    <a:lnTo>
                      <a:pt x="223" y="129"/>
                    </a:lnTo>
                    <a:lnTo>
                      <a:pt x="223" y="129"/>
                    </a:lnTo>
                    <a:lnTo>
                      <a:pt x="223" y="124"/>
                    </a:lnTo>
                    <a:lnTo>
                      <a:pt x="221" y="117"/>
                    </a:lnTo>
                    <a:lnTo>
                      <a:pt x="216" y="112"/>
                    </a:lnTo>
                    <a:lnTo>
                      <a:pt x="210" y="107"/>
                    </a:lnTo>
                    <a:lnTo>
                      <a:pt x="179" y="84"/>
                    </a:lnTo>
                    <a:lnTo>
                      <a:pt x="179" y="8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1280" y="3351"/>
                <a:ext cx="31" cy="25"/>
              </a:xfrm>
              <a:custGeom>
                <a:avLst/>
                <a:gdLst>
                  <a:gd name="T0" fmla="*/ 63 w 63"/>
                  <a:gd name="T1" fmla="*/ 51 h 51"/>
                  <a:gd name="T2" fmla="*/ 63 w 63"/>
                  <a:gd name="T3" fmla="*/ 51 h 51"/>
                  <a:gd name="T4" fmla="*/ 62 w 63"/>
                  <a:gd name="T5" fmla="*/ 48 h 51"/>
                  <a:gd name="T6" fmla="*/ 62 w 63"/>
                  <a:gd name="T7" fmla="*/ 48 h 51"/>
                  <a:gd name="T8" fmla="*/ 55 w 63"/>
                  <a:gd name="T9" fmla="*/ 35 h 51"/>
                  <a:gd name="T10" fmla="*/ 46 w 63"/>
                  <a:gd name="T11" fmla="*/ 20 h 51"/>
                  <a:gd name="T12" fmla="*/ 39 w 63"/>
                  <a:gd name="T13" fmla="*/ 0 h 51"/>
                  <a:gd name="T14" fmla="*/ 39 w 63"/>
                  <a:gd name="T15" fmla="*/ 0 h 51"/>
                  <a:gd name="T16" fmla="*/ 28 w 63"/>
                  <a:gd name="T17" fmla="*/ 0 h 51"/>
                  <a:gd name="T18" fmla="*/ 0 w 63"/>
                  <a:gd name="T19" fmla="*/ 4 h 51"/>
                  <a:gd name="T20" fmla="*/ 0 w 63"/>
                  <a:gd name="T21" fmla="*/ 4 h 51"/>
                  <a:gd name="T22" fmla="*/ 9 w 63"/>
                  <a:gd name="T23" fmla="*/ 11 h 51"/>
                  <a:gd name="T24" fmla="*/ 14 w 63"/>
                  <a:gd name="T25" fmla="*/ 20 h 51"/>
                  <a:gd name="T26" fmla="*/ 28 w 63"/>
                  <a:gd name="T27" fmla="*/ 37 h 51"/>
                  <a:gd name="T28" fmla="*/ 35 w 63"/>
                  <a:gd name="T29" fmla="*/ 44 h 51"/>
                  <a:gd name="T30" fmla="*/ 42 w 63"/>
                  <a:gd name="T31" fmla="*/ 49 h 51"/>
                  <a:gd name="T32" fmla="*/ 53 w 63"/>
                  <a:gd name="T33" fmla="*/ 51 h 51"/>
                  <a:gd name="T34" fmla="*/ 63 w 63"/>
                  <a:gd name="T35" fmla="*/ 51 h 51"/>
                  <a:gd name="T36" fmla="*/ 63 w 6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1">
                    <a:moveTo>
                      <a:pt x="63" y="51"/>
                    </a:moveTo>
                    <a:lnTo>
                      <a:pt x="63" y="51"/>
                    </a:lnTo>
                    <a:lnTo>
                      <a:pt x="62" y="48"/>
                    </a:lnTo>
                    <a:lnTo>
                      <a:pt x="62" y="48"/>
                    </a:lnTo>
                    <a:lnTo>
                      <a:pt x="55" y="35"/>
                    </a:lnTo>
                    <a:lnTo>
                      <a:pt x="46" y="20"/>
                    </a:lnTo>
                    <a:lnTo>
                      <a:pt x="39" y="0"/>
                    </a:lnTo>
                    <a:lnTo>
                      <a:pt x="39" y="0"/>
                    </a:lnTo>
                    <a:lnTo>
                      <a:pt x="28" y="0"/>
                    </a:lnTo>
                    <a:lnTo>
                      <a:pt x="0" y="4"/>
                    </a:lnTo>
                    <a:lnTo>
                      <a:pt x="0" y="4"/>
                    </a:lnTo>
                    <a:lnTo>
                      <a:pt x="9" y="11"/>
                    </a:lnTo>
                    <a:lnTo>
                      <a:pt x="14" y="20"/>
                    </a:lnTo>
                    <a:lnTo>
                      <a:pt x="28" y="37"/>
                    </a:lnTo>
                    <a:lnTo>
                      <a:pt x="35" y="44"/>
                    </a:lnTo>
                    <a:lnTo>
                      <a:pt x="42" y="49"/>
                    </a:lnTo>
                    <a:lnTo>
                      <a:pt x="53" y="51"/>
                    </a:lnTo>
                    <a:lnTo>
                      <a:pt x="63" y="51"/>
                    </a:lnTo>
                    <a:lnTo>
                      <a:pt x="63" y="5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1236" y="3353"/>
                <a:ext cx="38" cy="27"/>
              </a:xfrm>
              <a:custGeom>
                <a:avLst/>
                <a:gdLst>
                  <a:gd name="T0" fmla="*/ 66 w 77"/>
                  <a:gd name="T1" fmla="*/ 54 h 54"/>
                  <a:gd name="T2" fmla="*/ 66 w 77"/>
                  <a:gd name="T3" fmla="*/ 54 h 54"/>
                  <a:gd name="T4" fmla="*/ 72 w 77"/>
                  <a:gd name="T5" fmla="*/ 52 h 54"/>
                  <a:gd name="T6" fmla="*/ 73 w 77"/>
                  <a:gd name="T7" fmla="*/ 50 h 54"/>
                  <a:gd name="T8" fmla="*/ 75 w 77"/>
                  <a:gd name="T9" fmla="*/ 47 h 54"/>
                  <a:gd name="T10" fmla="*/ 77 w 77"/>
                  <a:gd name="T11" fmla="*/ 40 h 54"/>
                  <a:gd name="T12" fmla="*/ 77 w 77"/>
                  <a:gd name="T13" fmla="*/ 24 h 54"/>
                  <a:gd name="T14" fmla="*/ 77 w 77"/>
                  <a:gd name="T15" fmla="*/ 0 h 54"/>
                  <a:gd name="T16" fmla="*/ 77 w 77"/>
                  <a:gd name="T17" fmla="*/ 0 h 54"/>
                  <a:gd name="T18" fmla="*/ 56 w 77"/>
                  <a:gd name="T19" fmla="*/ 3 h 54"/>
                  <a:gd name="T20" fmla="*/ 33 w 77"/>
                  <a:gd name="T21" fmla="*/ 8 h 54"/>
                  <a:gd name="T22" fmla="*/ 16 w 77"/>
                  <a:gd name="T23" fmla="*/ 17 h 54"/>
                  <a:gd name="T24" fmla="*/ 9 w 77"/>
                  <a:gd name="T25" fmla="*/ 21 h 54"/>
                  <a:gd name="T26" fmla="*/ 3 w 77"/>
                  <a:gd name="T27" fmla="*/ 26 h 54"/>
                  <a:gd name="T28" fmla="*/ 3 w 77"/>
                  <a:gd name="T29" fmla="*/ 26 h 54"/>
                  <a:gd name="T30" fmla="*/ 0 w 77"/>
                  <a:gd name="T31" fmla="*/ 43 h 54"/>
                  <a:gd name="T32" fmla="*/ 0 w 77"/>
                  <a:gd name="T33" fmla="*/ 43 h 54"/>
                  <a:gd name="T34" fmla="*/ 17 w 77"/>
                  <a:gd name="T35" fmla="*/ 49 h 54"/>
                  <a:gd name="T36" fmla="*/ 37 w 77"/>
                  <a:gd name="T37" fmla="*/ 52 h 54"/>
                  <a:gd name="T38" fmla="*/ 54 w 77"/>
                  <a:gd name="T39" fmla="*/ 54 h 54"/>
                  <a:gd name="T40" fmla="*/ 66 w 77"/>
                  <a:gd name="T41" fmla="*/ 54 h 54"/>
                  <a:gd name="T42" fmla="*/ 66 w 77"/>
                  <a:gd name="T4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54">
                    <a:moveTo>
                      <a:pt x="66" y="54"/>
                    </a:moveTo>
                    <a:lnTo>
                      <a:pt x="66" y="54"/>
                    </a:lnTo>
                    <a:lnTo>
                      <a:pt x="72" y="52"/>
                    </a:lnTo>
                    <a:lnTo>
                      <a:pt x="73" y="50"/>
                    </a:lnTo>
                    <a:lnTo>
                      <a:pt x="75" y="47"/>
                    </a:lnTo>
                    <a:lnTo>
                      <a:pt x="77" y="40"/>
                    </a:lnTo>
                    <a:lnTo>
                      <a:pt x="77" y="24"/>
                    </a:lnTo>
                    <a:lnTo>
                      <a:pt x="77" y="0"/>
                    </a:lnTo>
                    <a:lnTo>
                      <a:pt x="77" y="0"/>
                    </a:lnTo>
                    <a:lnTo>
                      <a:pt x="56" y="3"/>
                    </a:lnTo>
                    <a:lnTo>
                      <a:pt x="33" y="8"/>
                    </a:lnTo>
                    <a:lnTo>
                      <a:pt x="16" y="17"/>
                    </a:lnTo>
                    <a:lnTo>
                      <a:pt x="9" y="21"/>
                    </a:lnTo>
                    <a:lnTo>
                      <a:pt x="3" y="26"/>
                    </a:lnTo>
                    <a:lnTo>
                      <a:pt x="3" y="26"/>
                    </a:lnTo>
                    <a:lnTo>
                      <a:pt x="0" y="43"/>
                    </a:lnTo>
                    <a:lnTo>
                      <a:pt x="0" y="43"/>
                    </a:lnTo>
                    <a:lnTo>
                      <a:pt x="17" y="49"/>
                    </a:lnTo>
                    <a:lnTo>
                      <a:pt x="37" y="52"/>
                    </a:lnTo>
                    <a:lnTo>
                      <a:pt x="54" y="54"/>
                    </a:lnTo>
                    <a:lnTo>
                      <a:pt x="66" y="54"/>
                    </a:lnTo>
                    <a:lnTo>
                      <a:pt x="66"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1010" y="2812"/>
                <a:ext cx="299" cy="568"/>
              </a:xfrm>
              <a:custGeom>
                <a:avLst/>
                <a:gdLst>
                  <a:gd name="T0" fmla="*/ 296 w 597"/>
                  <a:gd name="T1" fmla="*/ 339 h 1136"/>
                  <a:gd name="T2" fmla="*/ 328 w 597"/>
                  <a:gd name="T3" fmla="*/ 457 h 1136"/>
                  <a:gd name="T4" fmla="*/ 343 w 597"/>
                  <a:gd name="T5" fmla="*/ 553 h 1136"/>
                  <a:gd name="T6" fmla="*/ 371 w 597"/>
                  <a:gd name="T7" fmla="*/ 613 h 1136"/>
                  <a:gd name="T8" fmla="*/ 382 w 597"/>
                  <a:gd name="T9" fmla="*/ 655 h 1136"/>
                  <a:gd name="T10" fmla="*/ 387 w 597"/>
                  <a:gd name="T11" fmla="*/ 753 h 1136"/>
                  <a:gd name="T12" fmla="*/ 401 w 597"/>
                  <a:gd name="T13" fmla="*/ 875 h 1136"/>
                  <a:gd name="T14" fmla="*/ 412 w 597"/>
                  <a:gd name="T15" fmla="*/ 940 h 1136"/>
                  <a:gd name="T16" fmla="*/ 406 w 597"/>
                  <a:gd name="T17" fmla="*/ 985 h 1136"/>
                  <a:gd name="T18" fmla="*/ 440 w 597"/>
                  <a:gd name="T19" fmla="*/ 1041 h 1136"/>
                  <a:gd name="T20" fmla="*/ 438 w 597"/>
                  <a:gd name="T21" fmla="*/ 1083 h 1136"/>
                  <a:gd name="T22" fmla="*/ 457 w 597"/>
                  <a:gd name="T23" fmla="*/ 1124 h 1136"/>
                  <a:gd name="T24" fmla="*/ 532 w 597"/>
                  <a:gd name="T25" fmla="*/ 1083 h 1136"/>
                  <a:gd name="T26" fmla="*/ 585 w 597"/>
                  <a:gd name="T27" fmla="*/ 1089 h 1136"/>
                  <a:gd name="T28" fmla="*/ 594 w 597"/>
                  <a:gd name="T29" fmla="*/ 1062 h 1136"/>
                  <a:gd name="T30" fmla="*/ 590 w 597"/>
                  <a:gd name="T31" fmla="*/ 1040 h 1136"/>
                  <a:gd name="T32" fmla="*/ 566 w 597"/>
                  <a:gd name="T33" fmla="*/ 1020 h 1136"/>
                  <a:gd name="T34" fmla="*/ 566 w 597"/>
                  <a:gd name="T35" fmla="*/ 996 h 1136"/>
                  <a:gd name="T36" fmla="*/ 590 w 597"/>
                  <a:gd name="T37" fmla="*/ 947 h 1136"/>
                  <a:gd name="T38" fmla="*/ 571 w 597"/>
                  <a:gd name="T39" fmla="*/ 900 h 1136"/>
                  <a:gd name="T40" fmla="*/ 562 w 597"/>
                  <a:gd name="T41" fmla="*/ 676 h 1136"/>
                  <a:gd name="T42" fmla="*/ 536 w 597"/>
                  <a:gd name="T43" fmla="*/ 649 h 1136"/>
                  <a:gd name="T44" fmla="*/ 524 w 597"/>
                  <a:gd name="T45" fmla="*/ 630 h 1136"/>
                  <a:gd name="T46" fmla="*/ 520 w 597"/>
                  <a:gd name="T47" fmla="*/ 571 h 1136"/>
                  <a:gd name="T48" fmla="*/ 532 w 597"/>
                  <a:gd name="T49" fmla="*/ 501 h 1136"/>
                  <a:gd name="T50" fmla="*/ 520 w 597"/>
                  <a:gd name="T51" fmla="*/ 341 h 1136"/>
                  <a:gd name="T52" fmla="*/ 506 w 597"/>
                  <a:gd name="T53" fmla="*/ 236 h 1136"/>
                  <a:gd name="T54" fmla="*/ 501 w 597"/>
                  <a:gd name="T55" fmla="*/ 117 h 1136"/>
                  <a:gd name="T56" fmla="*/ 462 w 597"/>
                  <a:gd name="T57" fmla="*/ 21 h 1136"/>
                  <a:gd name="T58" fmla="*/ 25 w 597"/>
                  <a:gd name="T59" fmla="*/ 224 h 1136"/>
                  <a:gd name="T60" fmla="*/ 25 w 597"/>
                  <a:gd name="T61" fmla="*/ 437 h 1136"/>
                  <a:gd name="T62" fmla="*/ 27 w 597"/>
                  <a:gd name="T63" fmla="*/ 543 h 1136"/>
                  <a:gd name="T64" fmla="*/ 32 w 597"/>
                  <a:gd name="T65" fmla="*/ 646 h 1136"/>
                  <a:gd name="T66" fmla="*/ 18 w 597"/>
                  <a:gd name="T67" fmla="*/ 648 h 1136"/>
                  <a:gd name="T68" fmla="*/ 18 w 597"/>
                  <a:gd name="T69" fmla="*/ 674 h 1136"/>
                  <a:gd name="T70" fmla="*/ 20 w 597"/>
                  <a:gd name="T71" fmla="*/ 728 h 1136"/>
                  <a:gd name="T72" fmla="*/ 23 w 597"/>
                  <a:gd name="T73" fmla="*/ 851 h 1136"/>
                  <a:gd name="T74" fmla="*/ 21 w 597"/>
                  <a:gd name="T75" fmla="*/ 917 h 1136"/>
                  <a:gd name="T76" fmla="*/ 0 w 597"/>
                  <a:gd name="T77" fmla="*/ 940 h 1136"/>
                  <a:gd name="T78" fmla="*/ 27 w 597"/>
                  <a:gd name="T79" fmla="*/ 994 h 1136"/>
                  <a:gd name="T80" fmla="*/ 13 w 597"/>
                  <a:gd name="T81" fmla="*/ 1022 h 1136"/>
                  <a:gd name="T82" fmla="*/ 14 w 597"/>
                  <a:gd name="T83" fmla="*/ 1110 h 1136"/>
                  <a:gd name="T84" fmla="*/ 62 w 597"/>
                  <a:gd name="T85" fmla="*/ 1111 h 1136"/>
                  <a:gd name="T86" fmla="*/ 95 w 597"/>
                  <a:gd name="T87" fmla="*/ 1117 h 1136"/>
                  <a:gd name="T88" fmla="*/ 123 w 597"/>
                  <a:gd name="T89" fmla="*/ 1136 h 1136"/>
                  <a:gd name="T90" fmla="*/ 140 w 597"/>
                  <a:gd name="T91" fmla="*/ 1108 h 1136"/>
                  <a:gd name="T92" fmla="*/ 147 w 597"/>
                  <a:gd name="T93" fmla="*/ 1057 h 1136"/>
                  <a:gd name="T94" fmla="*/ 172 w 597"/>
                  <a:gd name="T95" fmla="*/ 1001 h 1136"/>
                  <a:gd name="T96" fmla="*/ 165 w 597"/>
                  <a:gd name="T97" fmla="*/ 971 h 1136"/>
                  <a:gd name="T98" fmla="*/ 175 w 597"/>
                  <a:gd name="T99" fmla="*/ 924 h 1136"/>
                  <a:gd name="T100" fmla="*/ 193 w 597"/>
                  <a:gd name="T101" fmla="*/ 800 h 1136"/>
                  <a:gd name="T102" fmla="*/ 191 w 597"/>
                  <a:gd name="T103" fmla="*/ 676 h 1136"/>
                  <a:gd name="T104" fmla="*/ 191 w 597"/>
                  <a:gd name="T105" fmla="*/ 604 h 1136"/>
                  <a:gd name="T106" fmla="*/ 207 w 597"/>
                  <a:gd name="T107" fmla="*/ 459 h 1136"/>
                  <a:gd name="T108" fmla="*/ 228 w 597"/>
                  <a:gd name="T109" fmla="*/ 306 h 1136"/>
                  <a:gd name="T110" fmla="*/ 249 w 597"/>
                  <a:gd name="T111" fmla="*/ 245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7" h="1136">
                    <a:moveTo>
                      <a:pt x="279" y="220"/>
                    </a:moveTo>
                    <a:lnTo>
                      <a:pt x="279" y="220"/>
                    </a:lnTo>
                    <a:lnTo>
                      <a:pt x="284" y="234"/>
                    </a:lnTo>
                    <a:lnTo>
                      <a:pt x="286" y="252"/>
                    </a:lnTo>
                    <a:lnTo>
                      <a:pt x="291" y="296"/>
                    </a:lnTo>
                    <a:lnTo>
                      <a:pt x="296" y="339"/>
                    </a:lnTo>
                    <a:lnTo>
                      <a:pt x="300" y="359"/>
                    </a:lnTo>
                    <a:lnTo>
                      <a:pt x="301" y="374"/>
                    </a:lnTo>
                    <a:lnTo>
                      <a:pt x="301" y="374"/>
                    </a:lnTo>
                    <a:lnTo>
                      <a:pt x="308" y="397"/>
                    </a:lnTo>
                    <a:lnTo>
                      <a:pt x="315" y="418"/>
                    </a:lnTo>
                    <a:lnTo>
                      <a:pt x="328" y="457"/>
                    </a:lnTo>
                    <a:lnTo>
                      <a:pt x="333" y="474"/>
                    </a:lnTo>
                    <a:lnTo>
                      <a:pt x="338" y="492"/>
                    </a:lnTo>
                    <a:lnTo>
                      <a:pt x="342" y="509"/>
                    </a:lnTo>
                    <a:lnTo>
                      <a:pt x="342" y="527"/>
                    </a:lnTo>
                    <a:lnTo>
                      <a:pt x="342" y="527"/>
                    </a:lnTo>
                    <a:lnTo>
                      <a:pt x="343" y="553"/>
                    </a:lnTo>
                    <a:lnTo>
                      <a:pt x="347" y="572"/>
                    </a:lnTo>
                    <a:lnTo>
                      <a:pt x="350" y="586"/>
                    </a:lnTo>
                    <a:lnTo>
                      <a:pt x="356" y="597"/>
                    </a:lnTo>
                    <a:lnTo>
                      <a:pt x="361" y="604"/>
                    </a:lnTo>
                    <a:lnTo>
                      <a:pt x="366" y="609"/>
                    </a:lnTo>
                    <a:lnTo>
                      <a:pt x="371" y="613"/>
                    </a:lnTo>
                    <a:lnTo>
                      <a:pt x="375" y="618"/>
                    </a:lnTo>
                    <a:lnTo>
                      <a:pt x="375" y="618"/>
                    </a:lnTo>
                    <a:lnTo>
                      <a:pt x="380" y="627"/>
                    </a:lnTo>
                    <a:lnTo>
                      <a:pt x="384" y="632"/>
                    </a:lnTo>
                    <a:lnTo>
                      <a:pt x="384" y="641"/>
                    </a:lnTo>
                    <a:lnTo>
                      <a:pt x="382" y="655"/>
                    </a:lnTo>
                    <a:lnTo>
                      <a:pt x="382" y="655"/>
                    </a:lnTo>
                    <a:lnTo>
                      <a:pt x="380" y="676"/>
                    </a:lnTo>
                    <a:lnTo>
                      <a:pt x="382" y="700"/>
                    </a:lnTo>
                    <a:lnTo>
                      <a:pt x="384" y="726"/>
                    </a:lnTo>
                    <a:lnTo>
                      <a:pt x="387" y="753"/>
                    </a:lnTo>
                    <a:lnTo>
                      <a:pt x="387" y="753"/>
                    </a:lnTo>
                    <a:lnTo>
                      <a:pt x="389" y="781"/>
                    </a:lnTo>
                    <a:lnTo>
                      <a:pt x="391" y="812"/>
                    </a:lnTo>
                    <a:lnTo>
                      <a:pt x="394" y="845"/>
                    </a:lnTo>
                    <a:lnTo>
                      <a:pt x="398" y="861"/>
                    </a:lnTo>
                    <a:lnTo>
                      <a:pt x="401" y="875"/>
                    </a:lnTo>
                    <a:lnTo>
                      <a:pt x="401" y="875"/>
                    </a:lnTo>
                    <a:lnTo>
                      <a:pt x="413" y="910"/>
                    </a:lnTo>
                    <a:lnTo>
                      <a:pt x="415" y="919"/>
                    </a:lnTo>
                    <a:lnTo>
                      <a:pt x="413" y="929"/>
                    </a:lnTo>
                    <a:lnTo>
                      <a:pt x="413" y="929"/>
                    </a:lnTo>
                    <a:lnTo>
                      <a:pt x="413" y="936"/>
                    </a:lnTo>
                    <a:lnTo>
                      <a:pt x="412" y="940"/>
                    </a:lnTo>
                    <a:lnTo>
                      <a:pt x="406" y="947"/>
                    </a:lnTo>
                    <a:lnTo>
                      <a:pt x="405" y="956"/>
                    </a:lnTo>
                    <a:lnTo>
                      <a:pt x="403" y="963"/>
                    </a:lnTo>
                    <a:lnTo>
                      <a:pt x="405" y="970"/>
                    </a:lnTo>
                    <a:lnTo>
                      <a:pt x="405" y="970"/>
                    </a:lnTo>
                    <a:lnTo>
                      <a:pt x="406" y="985"/>
                    </a:lnTo>
                    <a:lnTo>
                      <a:pt x="410" y="996"/>
                    </a:lnTo>
                    <a:lnTo>
                      <a:pt x="417" y="1008"/>
                    </a:lnTo>
                    <a:lnTo>
                      <a:pt x="429" y="1024"/>
                    </a:lnTo>
                    <a:lnTo>
                      <a:pt x="429" y="1024"/>
                    </a:lnTo>
                    <a:lnTo>
                      <a:pt x="434" y="1034"/>
                    </a:lnTo>
                    <a:lnTo>
                      <a:pt x="440" y="1041"/>
                    </a:lnTo>
                    <a:lnTo>
                      <a:pt x="441" y="1050"/>
                    </a:lnTo>
                    <a:lnTo>
                      <a:pt x="441" y="1055"/>
                    </a:lnTo>
                    <a:lnTo>
                      <a:pt x="441" y="1066"/>
                    </a:lnTo>
                    <a:lnTo>
                      <a:pt x="438" y="1073"/>
                    </a:lnTo>
                    <a:lnTo>
                      <a:pt x="438" y="1073"/>
                    </a:lnTo>
                    <a:lnTo>
                      <a:pt x="438" y="1083"/>
                    </a:lnTo>
                    <a:lnTo>
                      <a:pt x="440" y="1094"/>
                    </a:lnTo>
                    <a:lnTo>
                      <a:pt x="445" y="1113"/>
                    </a:lnTo>
                    <a:lnTo>
                      <a:pt x="445" y="1113"/>
                    </a:lnTo>
                    <a:lnTo>
                      <a:pt x="448" y="1118"/>
                    </a:lnTo>
                    <a:lnTo>
                      <a:pt x="452" y="1122"/>
                    </a:lnTo>
                    <a:lnTo>
                      <a:pt x="457" y="1124"/>
                    </a:lnTo>
                    <a:lnTo>
                      <a:pt x="462" y="1124"/>
                    </a:lnTo>
                    <a:lnTo>
                      <a:pt x="462" y="1124"/>
                    </a:lnTo>
                    <a:lnTo>
                      <a:pt x="476" y="1118"/>
                    </a:lnTo>
                    <a:lnTo>
                      <a:pt x="499" y="1104"/>
                    </a:lnTo>
                    <a:lnTo>
                      <a:pt x="532" y="1083"/>
                    </a:lnTo>
                    <a:lnTo>
                      <a:pt x="532" y="1083"/>
                    </a:lnTo>
                    <a:lnTo>
                      <a:pt x="536" y="1085"/>
                    </a:lnTo>
                    <a:lnTo>
                      <a:pt x="548" y="1087"/>
                    </a:lnTo>
                    <a:lnTo>
                      <a:pt x="548" y="1087"/>
                    </a:lnTo>
                    <a:lnTo>
                      <a:pt x="567" y="1089"/>
                    </a:lnTo>
                    <a:lnTo>
                      <a:pt x="585" y="1089"/>
                    </a:lnTo>
                    <a:lnTo>
                      <a:pt x="585" y="1089"/>
                    </a:lnTo>
                    <a:lnTo>
                      <a:pt x="587" y="1089"/>
                    </a:lnTo>
                    <a:lnTo>
                      <a:pt x="590" y="1085"/>
                    </a:lnTo>
                    <a:lnTo>
                      <a:pt x="595" y="1076"/>
                    </a:lnTo>
                    <a:lnTo>
                      <a:pt x="597" y="1068"/>
                    </a:lnTo>
                    <a:lnTo>
                      <a:pt x="597" y="1064"/>
                    </a:lnTo>
                    <a:lnTo>
                      <a:pt x="594" y="1062"/>
                    </a:lnTo>
                    <a:lnTo>
                      <a:pt x="594" y="1062"/>
                    </a:lnTo>
                    <a:lnTo>
                      <a:pt x="592" y="1062"/>
                    </a:lnTo>
                    <a:lnTo>
                      <a:pt x="590" y="1061"/>
                    </a:lnTo>
                    <a:lnTo>
                      <a:pt x="590" y="1054"/>
                    </a:lnTo>
                    <a:lnTo>
                      <a:pt x="592" y="1045"/>
                    </a:lnTo>
                    <a:lnTo>
                      <a:pt x="590" y="1040"/>
                    </a:lnTo>
                    <a:lnTo>
                      <a:pt x="588" y="1033"/>
                    </a:lnTo>
                    <a:lnTo>
                      <a:pt x="588" y="1033"/>
                    </a:lnTo>
                    <a:lnTo>
                      <a:pt x="587" y="1027"/>
                    </a:lnTo>
                    <a:lnTo>
                      <a:pt x="581" y="1026"/>
                    </a:lnTo>
                    <a:lnTo>
                      <a:pt x="571" y="1022"/>
                    </a:lnTo>
                    <a:lnTo>
                      <a:pt x="566" y="1020"/>
                    </a:lnTo>
                    <a:lnTo>
                      <a:pt x="560" y="1019"/>
                    </a:lnTo>
                    <a:lnTo>
                      <a:pt x="559" y="1015"/>
                    </a:lnTo>
                    <a:lnTo>
                      <a:pt x="559" y="1010"/>
                    </a:lnTo>
                    <a:lnTo>
                      <a:pt x="559" y="1010"/>
                    </a:lnTo>
                    <a:lnTo>
                      <a:pt x="560" y="1003"/>
                    </a:lnTo>
                    <a:lnTo>
                      <a:pt x="566" y="996"/>
                    </a:lnTo>
                    <a:lnTo>
                      <a:pt x="580" y="978"/>
                    </a:lnTo>
                    <a:lnTo>
                      <a:pt x="585" y="971"/>
                    </a:lnTo>
                    <a:lnTo>
                      <a:pt x="590" y="963"/>
                    </a:lnTo>
                    <a:lnTo>
                      <a:pt x="592" y="954"/>
                    </a:lnTo>
                    <a:lnTo>
                      <a:pt x="590" y="947"/>
                    </a:lnTo>
                    <a:lnTo>
                      <a:pt x="590" y="947"/>
                    </a:lnTo>
                    <a:lnTo>
                      <a:pt x="583" y="935"/>
                    </a:lnTo>
                    <a:lnTo>
                      <a:pt x="578" y="924"/>
                    </a:lnTo>
                    <a:lnTo>
                      <a:pt x="573" y="914"/>
                    </a:lnTo>
                    <a:lnTo>
                      <a:pt x="571" y="908"/>
                    </a:lnTo>
                    <a:lnTo>
                      <a:pt x="571" y="900"/>
                    </a:lnTo>
                    <a:lnTo>
                      <a:pt x="571" y="900"/>
                    </a:lnTo>
                    <a:lnTo>
                      <a:pt x="571" y="872"/>
                    </a:lnTo>
                    <a:lnTo>
                      <a:pt x="569" y="826"/>
                    </a:lnTo>
                    <a:lnTo>
                      <a:pt x="566" y="716"/>
                    </a:lnTo>
                    <a:lnTo>
                      <a:pt x="566" y="716"/>
                    </a:lnTo>
                    <a:lnTo>
                      <a:pt x="564" y="693"/>
                    </a:lnTo>
                    <a:lnTo>
                      <a:pt x="562" y="676"/>
                    </a:lnTo>
                    <a:lnTo>
                      <a:pt x="557" y="663"/>
                    </a:lnTo>
                    <a:lnTo>
                      <a:pt x="553" y="655"/>
                    </a:lnTo>
                    <a:lnTo>
                      <a:pt x="548" y="651"/>
                    </a:lnTo>
                    <a:lnTo>
                      <a:pt x="543" y="648"/>
                    </a:lnTo>
                    <a:lnTo>
                      <a:pt x="539" y="648"/>
                    </a:lnTo>
                    <a:lnTo>
                      <a:pt x="536" y="649"/>
                    </a:lnTo>
                    <a:lnTo>
                      <a:pt x="536" y="649"/>
                    </a:lnTo>
                    <a:lnTo>
                      <a:pt x="534" y="649"/>
                    </a:lnTo>
                    <a:lnTo>
                      <a:pt x="532" y="648"/>
                    </a:lnTo>
                    <a:lnTo>
                      <a:pt x="529" y="646"/>
                    </a:lnTo>
                    <a:lnTo>
                      <a:pt x="527" y="642"/>
                    </a:lnTo>
                    <a:lnTo>
                      <a:pt x="524" y="630"/>
                    </a:lnTo>
                    <a:lnTo>
                      <a:pt x="524" y="614"/>
                    </a:lnTo>
                    <a:lnTo>
                      <a:pt x="524" y="614"/>
                    </a:lnTo>
                    <a:lnTo>
                      <a:pt x="525" y="586"/>
                    </a:lnTo>
                    <a:lnTo>
                      <a:pt x="524" y="578"/>
                    </a:lnTo>
                    <a:lnTo>
                      <a:pt x="520" y="571"/>
                    </a:lnTo>
                    <a:lnTo>
                      <a:pt x="520" y="571"/>
                    </a:lnTo>
                    <a:lnTo>
                      <a:pt x="518" y="565"/>
                    </a:lnTo>
                    <a:lnTo>
                      <a:pt x="518" y="558"/>
                    </a:lnTo>
                    <a:lnTo>
                      <a:pt x="524" y="537"/>
                    </a:lnTo>
                    <a:lnTo>
                      <a:pt x="531" y="516"/>
                    </a:lnTo>
                    <a:lnTo>
                      <a:pt x="532" y="508"/>
                    </a:lnTo>
                    <a:lnTo>
                      <a:pt x="532" y="501"/>
                    </a:lnTo>
                    <a:lnTo>
                      <a:pt x="532" y="501"/>
                    </a:lnTo>
                    <a:lnTo>
                      <a:pt x="531" y="480"/>
                    </a:lnTo>
                    <a:lnTo>
                      <a:pt x="527" y="443"/>
                    </a:lnTo>
                    <a:lnTo>
                      <a:pt x="522" y="395"/>
                    </a:lnTo>
                    <a:lnTo>
                      <a:pt x="520" y="369"/>
                    </a:lnTo>
                    <a:lnTo>
                      <a:pt x="520" y="341"/>
                    </a:lnTo>
                    <a:lnTo>
                      <a:pt x="520" y="341"/>
                    </a:lnTo>
                    <a:lnTo>
                      <a:pt x="518" y="317"/>
                    </a:lnTo>
                    <a:lnTo>
                      <a:pt x="517" y="297"/>
                    </a:lnTo>
                    <a:lnTo>
                      <a:pt x="511" y="269"/>
                    </a:lnTo>
                    <a:lnTo>
                      <a:pt x="506" y="247"/>
                    </a:lnTo>
                    <a:lnTo>
                      <a:pt x="506" y="236"/>
                    </a:lnTo>
                    <a:lnTo>
                      <a:pt x="506" y="220"/>
                    </a:lnTo>
                    <a:lnTo>
                      <a:pt x="506" y="220"/>
                    </a:lnTo>
                    <a:lnTo>
                      <a:pt x="508" y="189"/>
                    </a:lnTo>
                    <a:lnTo>
                      <a:pt x="506" y="154"/>
                    </a:lnTo>
                    <a:lnTo>
                      <a:pt x="504" y="135"/>
                    </a:lnTo>
                    <a:lnTo>
                      <a:pt x="501" y="117"/>
                    </a:lnTo>
                    <a:lnTo>
                      <a:pt x="497" y="98"/>
                    </a:lnTo>
                    <a:lnTo>
                      <a:pt x="492" y="79"/>
                    </a:lnTo>
                    <a:lnTo>
                      <a:pt x="492" y="79"/>
                    </a:lnTo>
                    <a:lnTo>
                      <a:pt x="485" y="61"/>
                    </a:lnTo>
                    <a:lnTo>
                      <a:pt x="478" y="45"/>
                    </a:lnTo>
                    <a:lnTo>
                      <a:pt x="462" y="21"/>
                    </a:lnTo>
                    <a:lnTo>
                      <a:pt x="452" y="5"/>
                    </a:lnTo>
                    <a:lnTo>
                      <a:pt x="447" y="0"/>
                    </a:lnTo>
                    <a:lnTo>
                      <a:pt x="21" y="28"/>
                    </a:lnTo>
                    <a:lnTo>
                      <a:pt x="21" y="28"/>
                    </a:lnTo>
                    <a:lnTo>
                      <a:pt x="23" y="114"/>
                    </a:lnTo>
                    <a:lnTo>
                      <a:pt x="25" y="224"/>
                    </a:lnTo>
                    <a:lnTo>
                      <a:pt x="25" y="224"/>
                    </a:lnTo>
                    <a:lnTo>
                      <a:pt x="27" y="247"/>
                    </a:lnTo>
                    <a:lnTo>
                      <a:pt x="25" y="269"/>
                    </a:lnTo>
                    <a:lnTo>
                      <a:pt x="25" y="339"/>
                    </a:lnTo>
                    <a:lnTo>
                      <a:pt x="25" y="339"/>
                    </a:lnTo>
                    <a:lnTo>
                      <a:pt x="25" y="437"/>
                    </a:lnTo>
                    <a:lnTo>
                      <a:pt x="25" y="476"/>
                    </a:lnTo>
                    <a:lnTo>
                      <a:pt x="25" y="502"/>
                    </a:lnTo>
                    <a:lnTo>
                      <a:pt x="25" y="502"/>
                    </a:lnTo>
                    <a:lnTo>
                      <a:pt x="23" y="511"/>
                    </a:lnTo>
                    <a:lnTo>
                      <a:pt x="25" y="522"/>
                    </a:lnTo>
                    <a:lnTo>
                      <a:pt x="27" y="543"/>
                    </a:lnTo>
                    <a:lnTo>
                      <a:pt x="30" y="567"/>
                    </a:lnTo>
                    <a:lnTo>
                      <a:pt x="34" y="593"/>
                    </a:lnTo>
                    <a:lnTo>
                      <a:pt x="34" y="593"/>
                    </a:lnTo>
                    <a:lnTo>
                      <a:pt x="34" y="618"/>
                    </a:lnTo>
                    <a:lnTo>
                      <a:pt x="34" y="637"/>
                    </a:lnTo>
                    <a:lnTo>
                      <a:pt x="32" y="646"/>
                    </a:lnTo>
                    <a:lnTo>
                      <a:pt x="30" y="648"/>
                    </a:lnTo>
                    <a:lnTo>
                      <a:pt x="27" y="646"/>
                    </a:lnTo>
                    <a:lnTo>
                      <a:pt x="27" y="646"/>
                    </a:lnTo>
                    <a:lnTo>
                      <a:pt x="25" y="644"/>
                    </a:lnTo>
                    <a:lnTo>
                      <a:pt x="21" y="646"/>
                    </a:lnTo>
                    <a:lnTo>
                      <a:pt x="18" y="648"/>
                    </a:lnTo>
                    <a:lnTo>
                      <a:pt x="16" y="651"/>
                    </a:lnTo>
                    <a:lnTo>
                      <a:pt x="14" y="656"/>
                    </a:lnTo>
                    <a:lnTo>
                      <a:pt x="14" y="662"/>
                    </a:lnTo>
                    <a:lnTo>
                      <a:pt x="16" y="669"/>
                    </a:lnTo>
                    <a:lnTo>
                      <a:pt x="18" y="674"/>
                    </a:lnTo>
                    <a:lnTo>
                      <a:pt x="18" y="674"/>
                    </a:lnTo>
                    <a:lnTo>
                      <a:pt x="23" y="683"/>
                    </a:lnTo>
                    <a:lnTo>
                      <a:pt x="23" y="691"/>
                    </a:lnTo>
                    <a:lnTo>
                      <a:pt x="21" y="700"/>
                    </a:lnTo>
                    <a:lnTo>
                      <a:pt x="21" y="712"/>
                    </a:lnTo>
                    <a:lnTo>
                      <a:pt x="21" y="712"/>
                    </a:lnTo>
                    <a:lnTo>
                      <a:pt x="20" y="728"/>
                    </a:lnTo>
                    <a:lnTo>
                      <a:pt x="18" y="744"/>
                    </a:lnTo>
                    <a:lnTo>
                      <a:pt x="16" y="767"/>
                    </a:lnTo>
                    <a:lnTo>
                      <a:pt x="16" y="796"/>
                    </a:lnTo>
                    <a:lnTo>
                      <a:pt x="16" y="796"/>
                    </a:lnTo>
                    <a:lnTo>
                      <a:pt x="20" y="826"/>
                    </a:lnTo>
                    <a:lnTo>
                      <a:pt x="23" y="851"/>
                    </a:lnTo>
                    <a:lnTo>
                      <a:pt x="28" y="873"/>
                    </a:lnTo>
                    <a:lnTo>
                      <a:pt x="30" y="898"/>
                    </a:lnTo>
                    <a:lnTo>
                      <a:pt x="30" y="898"/>
                    </a:lnTo>
                    <a:lnTo>
                      <a:pt x="30" y="907"/>
                    </a:lnTo>
                    <a:lnTo>
                      <a:pt x="27" y="914"/>
                    </a:lnTo>
                    <a:lnTo>
                      <a:pt x="21" y="917"/>
                    </a:lnTo>
                    <a:lnTo>
                      <a:pt x="16" y="919"/>
                    </a:lnTo>
                    <a:lnTo>
                      <a:pt x="11" y="922"/>
                    </a:lnTo>
                    <a:lnTo>
                      <a:pt x="6" y="924"/>
                    </a:lnTo>
                    <a:lnTo>
                      <a:pt x="2" y="931"/>
                    </a:lnTo>
                    <a:lnTo>
                      <a:pt x="0" y="940"/>
                    </a:lnTo>
                    <a:lnTo>
                      <a:pt x="0" y="940"/>
                    </a:lnTo>
                    <a:lnTo>
                      <a:pt x="2" y="950"/>
                    </a:lnTo>
                    <a:lnTo>
                      <a:pt x="6" y="959"/>
                    </a:lnTo>
                    <a:lnTo>
                      <a:pt x="9" y="968"/>
                    </a:lnTo>
                    <a:lnTo>
                      <a:pt x="14" y="975"/>
                    </a:lnTo>
                    <a:lnTo>
                      <a:pt x="23" y="989"/>
                    </a:lnTo>
                    <a:lnTo>
                      <a:pt x="27" y="994"/>
                    </a:lnTo>
                    <a:lnTo>
                      <a:pt x="27" y="999"/>
                    </a:lnTo>
                    <a:lnTo>
                      <a:pt x="27" y="999"/>
                    </a:lnTo>
                    <a:lnTo>
                      <a:pt x="27" y="1003"/>
                    </a:lnTo>
                    <a:lnTo>
                      <a:pt x="23" y="1008"/>
                    </a:lnTo>
                    <a:lnTo>
                      <a:pt x="16" y="1017"/>
                    </a:lnTo>
                    <a:lnTo>
                      <a:pt x="13" y="1022"/>
                    </a:lnTo>
                    <a:lnTo>
                      <a:pt x="11" y="1027"/>
                    </a:lnTo>
                    <a:lnTo>
                      <a:pt x="9" y="1036"/>
                    </a:lnTo>
                    <a:lnTo>
                      <a:pt x="9" y="1045"/>
                    </a:lnTo>
                    <a:lnTo>
                      <a:pt x="9" y="1045"/>
                    </a:lnTo>
                    <a:lnTo>
                      <a:pt x="13" y="1085"/>
                    </a:lnTo>
                    <a:lnTo>
                      <a:pt x="14" y="1110"/>
                    </a:lnTo>
                    <a:lnTo>
                      <a:pt x="14" y="1110"/>
                    </a:lnTo>
                    <a:lnTo>
                      <a:pt x="16" y="1111"/>
                    </a:lnTo>
                    <a:lnTo>
                      <a:pt x="20" y="1113"/>
                    </a:lnTo>
                    <a:lnTo>
                      <a:pt x="34" y="1113"/>
                    </a:lnTo>
                    <a:lnTo>
                      <a:pt x="48" y="1113"/>
                    </a:lnTo>
                    <a:lnTo>
                      <a:pt x="62" y="1111"/>
                    </a:lnTo>
                    <a:lnTo>
                      <a:pt x="62" y="1111"/>
                    </a:lnTo>
                    <a:lnTo>
                      <a:pt x="72" y="1110"/>
                    </a:lnTo>
                    <a:lnTo>
                      <a:pt x="81" y="1110"/>
                    </a:lnTo>
                    <a:lnTo>
                      <a:pt x="90" y="1111"/>
                    </a:lnTo>
                    <a:lnTo>
                      <a:pt x="93" y="1113"/>
                    </a:lnTo>
                    <a:lnTo>
                      <a:pt x="95" y="1117"/>
                    </a:lnTo>
                    <a:lnTo>
                      <a:pt x="95" y="1117"/>
                    </a:lnTo>
                    <a:lnTo>
                      <a:pt x="100" y="1124"/>
                    </a:lnTo>
                    <a:lnTo>
                      <a:pt x="109" y="1132"/>
                    </a:lnTo>
                    <a:lnTo>
                      <a:pt x="114" y="1134"/>
                    </a:lnTo>
                    <a:lnTo>
                      <a:pt x="118" y="1136"/>
                    </a:lnTo>
                    <a:lnTo>
                      <a:pt x="123" y="1136"/>
                    </a:lnTo>
                    <a:lnTo>
                      <a:pt x="130" y="1134"/>
                    </a:lnTo>
                    <a:lnTo>
                      <a:pt x="130" y="1134"/>
                    </a:lnTo>
                    <a:lnTo>
                      <a:pt x="133" y="1129"/>
                    </a:lnTo>
                    <a:lnTo>
                      <a:pt x="137" y="1124"/>
                    </a:lnTo>
                    <a:lnTo>
                      <a:pt x="139" y="1117"/>
                    </a:lnTo>
                    <a:lnTo>
                      <a:pt x="140" y="1108"/>
                    </a:lnTo>
                    <a:lnTo>
                      <a:pt x="139" y="1090"/>
                    </a:lnTo>
                    <a:lnTo>
                      <a:pt x="139" y="1073"/>
                    </a:lnTo>
                    <a:lnTo>
                      <a:pt x="139" y="1073"/>
                    </a:lnTo>
                    <a:lnTo>
                      <a:pt x="139" y="1068"/>
                    </a:lnTo>
                    <a:lnTo>
                      <a:pt x="140" y="1062"/>
                    </a:lnTo>
                    <a:lnTo>
                      <a:pt x="147" y="1057"/>
                    </a:lnTo>
                    <a:lnTo>
                      <a:pt x="151" y="1054"/>
                    </a:lnTo>
                    <a:lnTo>
                      <a:pt x="156" y="1050"/>
                    </a:lnTo>
                    <a:lnTo>
                      <a:pt x="160" y="1045"/>
                    </a:lnTo>
                    <a:lnTo>
                      <a:pt x="161" y="1036"/>
                    </a:lnTo>
                    <a:lnTo>
                      <a:pt x="161" y="1036"/>
                    </a:lnTo>
                    <a:lnTo>
                      <a:pt x="172" y="1001"/>
                    </a:lnTo>
                    <a:lnTo>
                      <a:pt x="172" y="994"/>
                    </a:lnTo>
                    <a:lnTo>
                      <a:pt x="172" y="987"/>
                    </a:lnTo>
                    <a:lnTo>
                      <a:pt x="170" y="982"/>
                    </a:lnTo>
                    <a:lnTo>
                      <a:pt x="168" y="977"/>
                    </a:lnTo>
                    <a:lnTo>
                      <a:pt x="168" y="977"/>
                    </a:lnTo>
                    <a:lnTo>
                      <a:pt x="165" y="971"/>
                    </a:lnTo>
                    <a:lnTo>
                      <a:pt x="163" y="966"/>
                    </a:lnTo>
                    <a:lnTo>
                      <a:pt x="163" y="963"/>
                    </a:lnTo>
                    <a:lnTo>
                      <a:pt x="165" y="957"/>
                    </a:lnTo>
                    <a:lnTo>
                      <a:pt x="168" y="945"/>
                    </a:lnTo>
                    <a:lnTo>
                      <a:pt x="175" y="924"/>
                    </a:lnTo>
                    <a:lnTo>
                      <a:pt x="175" y="924"/>
                    </a:lnTo>
                    <a:lnTo>
                      <a:pt x="182" y="898"/>
                    </a:lnTo>
                    <a:lnTo>
                      <a:pt x="189" y="868"/>
                    </a:lnTo>
                    <a:lnTo>
                      <a:pt x="193" y="835"/>
                    </a:lnTo>
                    <a:lnTo>
                      <a:pt x="195" y="817"/>
                    </a:lnTo>
                    <a:lnTo>
                      <a:pt x="193" y="800"/>
                    </a:lnTo>
                    <a:lnTo>
                      <a:pt x="193" y="800"/>
                    </a:lnTo>
                    <a:lnTo>
                      <a:pt x="193" y="763"/>
                    </a:lnTo>
                    <a:lnTo>
                      <a:pt x="193" y="725"/>
                    </a:lnTo>
                    <a:lnTo>
                      <a:pt x="193" y="693"/>
                    </a:lnTo>
                    <a:lnTo>
                      <a:pt x="193" y="683"/>
                    </a:lnTo>
                    <a:lnTo>
                      <a:pt x="191" y="676"/>
                    </a:lnTo>
                    <a:lnTo>
                      <a:pt x="191" y="676"/>
                    </a:lnTo>
                    <a:lnTo>
                      <a:pt x="188" y="665"/>
                    </a:lnTo>
                    <a:lnTo>
                      <a:pt x="186" y="646"/>
                    </a:lnTo>
                    <a:lnTo>
                      <a:pt x="186" y="627"/>
                    </a:lnTo>
                    <a:lnTo>
                      <a:pt x="188" y="614"/>
                    </a:lnTo>
                    <a:lnTo>
                      <a:pt x="191" y="604"/>
                    </a:lnTo>
                    <a:lnTo>
                      <a:pt x="191" y="604"/>
                    </a:lnTo>
                    <a:lnTo>
                      <a:pt x="195" y="592"/>
                    </a:lnTo>
                    <a:lnTo>
                      <a:pt x="198" y="576"/>
                    </a:lnTo>
                    <a:lnTo>
                      <a:pt x="203" y="537"/>
                    </a:lnTo>
                    <a:lnTo>
                      <a:pt x="207" y="495"/>
                    </a:lnTo>
                    <a:lnTo>
                      <a:pt x="207" y="459"/>
                    </a:lnTo>
                    <a:lnTo>
                      <a:pt x="207" y="459"/>
                    </a:lnTo>
                    <a:lnTo>
                      <a:pt x="209" y="427"/>
                    </a:lnTo>
                    <a:lnTo>
                      <a:pt x="212" y="397"/>
                    </a:lnTo>
                    <a:lnTo>
                      <a:pt x="219" y="345"/>
                    </a:lnTo>
                    <a:lnTo>
                      <a:pt x="219" y="345"/>
                    </a:lnTo>
                    <a:lnTo>
                      <a:pt x="224" y="325"/>
                    </a:lnTo>
                    <a:lnTo>
                      <a:pt x="228" y="306"/>
                    </a:lnTo>
                    <a:lnTo>
                      <a:pt x="233" y="290"/>
                    </a:lnTo>
                    <a:lnTo>
                      <a:pt x="235" y="273"/>
                    </a:lnTo>
                    <a:lnTo>
                      <a:pt x="235" y="273"/>
                    </a:lnTo>
                    <a:lnTo>
                      <a:pt x="237" y="262"/>
                    </a:lnTo>
                    <a:lnTo>
                      <a:pt x="242" y="254"/>
                    </a:lnTo>
                    <a:lnTo>
                      <a:pt x="249" y="245"/>
                    </a:lnTo>
                    <a:lnTo>
                      <a:pt x="256" y="236"/>
                    </a:lnTo>
                    <a:lnTo>
                      <a:pt x="272" y="224"/>
                    </a:lnTo>
                    <a:lnTo>
                      <a:pt x="279" y="220"/>
                    </a:lnTo>
                    <a:lnTo>
                      <a:pt x="279" y="22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1089" y="2346"/>
                <a:ext cx="85" cy="130"/>
              </a:xfrm>
              <a:custGeom>
                <a:avLst/>
                <a:gdLst>
                  <a:gd name="T0" fmla="*/ 168 w 170"/>
                  <a:gd name="T1" fmla="*/ 40 h 261"/>
                  <a:gd name="T2" fmla="*/ 168 w 170"/>
                  <a:gd name="T3" fmla="*/ 40 h 261"/>
                  <a:gd name="T4" fmla="*/ 166 w 170"/>
                  <a:gd name="T5" fmla="*/ 82 h 261"/>
                  <a:gd name="T6" fmla="*/ 166 w 170"/>
                  <a:gd name="T7" fmla="*/ 110 h 261"/>
                  <a:gd name="T8" fmla="*/ 166 w 170"/>
                  <a:gd name="T9" fmla="*/ 140 h 261"/>
                  <a:gd name="T10" fmla="*/ 166 w 170"/>
                  <a:gd name="T11" fmla="*/ 140 h 261"/>
                  <a:gd name="T12" fmla="*/ 168 w 170"/>
                  <a:gd name="T13" fmla="*/ 159 h 261"/>
                  <a:gd name="T14" fmla="*/ 170 w 170"/>
                  <a:gd name="T15" fmla="*/ 192 h 261"/>
                  <a:gd name="T16" fmla="*/ 168 w 170"/>
                  <a:gd name="T17" fmla="*/ 210 h 261"/>
                  <a:gd name="T18" fmla="*/ 164 w 170"/>
                  <a:gd name="T19" fmla="*/ 226 h 261"/>
                  <a:gd name="T20" fmla="*/ 157 w 170"/>
                  <a:gd name="T21" fmla="*/ 240 h 261"/>
                  <a:gd name="T22" fmla="*/ 154 w 170"/>
                  <a:gd name="T23" fmla="*/ 247 h 261"/>
                  <a:gd name="T24" fmla="*/ 149 w 170"/>
                  <a:gd name="T25" fmla="*/ 252 h 261"/>
                  <a:gd name="T26" fmla="*/ 149 w 170"/>
                  <a:gd name="T27" fmla="*/ 252 h 261"/>
                  <a:gd name="T28" fmla="*/ 142 w 170"/>
                  <a:gd name="T29" fmla="*/ 255 h 261"/>
                  <a:gd name="T30" fmla="*/ 133 w 170"/>
                  <a:gd name="T31" fmla="*/ 259 h 261"/>
                  <a:gd name="T32" fmla="*/ 122 w 170"/>
                  <a:gd name="T33" fmla="*/ 261 h 261"/>
                  <a:gd name="T34" fmla="*/ 112 w 170"/>
                  <a:gd name="T35" fmla="*/ 261 h 261"/>
                  <a:gd name="T36" fmla="*/ 89 w 170"/>
                  <a:gd name="T37" fmla="*/ 261 h 261"/>
                  <a:gd name="T38" fmla="*/ 65 w 170"/>
                  <a:gd name="T39" fmla="*/ 259 h 261"/>
                  <a:gd name="T40" fmla="*/ 21 w 170"/>
                  <a:gd name="T41" fmla="*/ 252 h 261"/>
                  <a:gd name="T42" fmla="*/ 3 w 170"/>
                  <a:gd name="T43" fmla="*/ 247 h 261"/>
                  <a:gd name="T44" fmla="*/ 0 w 170"/>
                  <a:gd name="T45" fmla="*/ 157 h 261"/>
                  <a:gd name="T46" fmla="*/ 0 w 170"/>
                  <a:gd name="T47" fmla="*/ 157 h 261"/>
                  <a:gd name="T48" fmla="*/ 2 w 170"/>
                  <a:gd name="T49" fmla="*/ 156 h 261"/>
                  <a:gd name="T50" fmla="*/ 5 w 170"/>
                  <a:gd name="T51" fmla="*/ 152 h 261"/>
                  <a:gd name="T52" fmla="*/ 9 w 170"/>
                  <a:gd name="T53" fmla="*/ 145 h 261"/>
                  <a:gd name="T54" fmla="*/ 12 w 170"/>
                  <a:gd name="T55" fmla="*/ 135 h 261"/>
                  <a:gd name="T56" fmla="*/ 14 w 170"/>
                  <a:gd name="T57" fmla="*/ 119 h 261"/>
                  <a:gd name="T58" fmla="*/ 17 w 170"/>
                  <a:gd name="T59" fmla="*/ 96 h 261"/>
                  <a:gd name="T60" fmla="*/ 17 w 170"/>
                  <a:gd name="T61" fmla="*/ 68 h 261"/>
                  <a:gd name="T62" fmla="*/ 17 w 170"/>
                  <a:gd name="T63" fmla="*/ 68 h 261"/>
                  <a:gd name="T64" fmla="*/ 19 w 170"/>
                  <a:gd name="T65" fmla="*/ 21 h 261"/>
                  <a:gd name="T66" fmla="*/ 23 w 170"/>
                  <a:gd name="T67" fmla="*/ 3 h 261"/>
                  <a:gd name="T68" fmla="*/ 23 w 170"/>
                  <a:gd name="T69" fmla="*/ 0 h 261"/>
                  <a:gd name="T70" fmla="*/ 24 w 170"/>
                  <a:gd name="T71" fmla="*/ 2 h 261"/>
                  <a:gd name="T72" fmla="*/ 24 w 170"/>
                  <a:gd name="T73" fmla="*/ 3 h 261"/>
                  <a:gd name="T74" fmla="*/ 168 w 170"/>
                  <a:gd name="T75"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261">
                    <a:moveTo>
                      <a:pt x="168" y="40"/>
                    </a:moveTo>
                    <a:lnTo>
                      <a:pt x="168" y="40"/>
                    </a:lnTo>
                    <a:lnTo>
                      <a:pt x="166" y="82"/>
                    </a:lnTo>
                    <a:lnTo>
                      <a:pt x="166" y="110"/>
                    </a:lnTo>
                    <a:lnTo>
                      <a:pt x="166" y="140"/>
                    </a:lnTo>
                    <a:lnTo>
                      <a:pt x="166" y="140"/>
                    </a:lnTo>
                    <a:lnTo>
                      <a:pt x="168" y="159"/>
                    </a:lnTo>
                    <a:lnTo>
                      <a:pt x="170" y="192"/>
                    </a:lnTo>
                    <a:lnTo>
                      <a:pt x="168" y="210"/>
                    </a:lnTo>
                    <a:lnTo>
                      <a:pt x="164" y="226"/>
                    </a:lnTo>
                    <a:lnTo>
                      <a:pt x="157" y="240"/>
                    </a:lnTo>
                    <a:lnTo>
                      <a:pt x="154" y="247"/>
                    </a:lnTo>
                    <a:lnTo>
                      <a:pt x="149" y="252"/>
                    </a:lnTo>
                    <a:lnTo>
                      <a:pt x="149" y="252"/>
                    </a:lnTo>
                    <a:lnTo>
                      <a:pt x="142" y="255"/>
                    </a:lnTo>
                    <a:lnTo>
                      <a:pt x="133" y="259"/>
                    </a:lnTo>
                    <a:lnTo>
                      <a:pt x="122" y="261"/>
                    </a:lnTo>
                    <a:lnTo>
                      <a:pt x="112" y="261"/>
                    </a:lnTo>
                    <a:lnTo>
                      <a:pt x="89" y="261"/>
                    </a:lnTo>
                    <a:lnTo>
                      <a:pt x="65" y="259"/>
                    </a:lnTo>
                    <a:lnTo>
                      <a:pt x="21" y="252"/>
                    </a:lnTo>
                    <a:lnTo>
                      <a:pt x="3" y="247"/>
                    </a:lnTo>
                    <a:lnTo>
                      <a:pt x="0" y="157"/>
                    </a:lnTo>
                    <a:lnTo>
                      <a:pt x="0" y="157"/>
                    </a:lnTo>
                    <a:lnTo>
                      <a:pt x="2" y="156"/>
                    </a:lnTo>
                    <a:lnTo>
                      <a:pt x="5" y="152"/>
                    </a:lnTo>
                    <a:lnTo>
                      <a:pt x="9" y="145"/>
                    </a:lnTo>
                    <a:lnTo>
                      <a:pt x="12" y="135"/>
                    </a:lnTo>
                    <a:lnTo>
                      <a:pt x="14" y="119"/>
                    </a:lnTo>
                    <a:lnTo>
                      <a:pt x="17" y="96"/>
                    </a:lnTo>
                    <a:lnTo>
                      <a:pt x="17" y="68"/>
                    </a:lnTo>
                    <a:lnTo>
                      <a:pt x="17" y="68"/>
                    </a:lnTo>
                    <a:lnTo>
                      <a:pt x="19" y="21"/>
                    </a:lnTo>
                    <a:lnTo>
                      <a:pt x="23" y="3"/>
                    </a:lnTo>
                    <a:lnTo>
                      <a:pt x="23" y="0"/>
                    </a:lnTo>
                    <a:lnTo>
                      <a:pt x="24" y="2"/>
                    </a:lnTo>
                    <a:lnTo>
                      <a:pt x="24" y="3"/>
                    </a:lnTo>
                    <a:lnTo>
                      <a:pt x="168" y="4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1043" y="2440"/>
                <a:ext cx="184" cy="409"/>
              </a:xfrm>
              <a:custGeom>
                <a:avLst/>
                <a:gdLst>
                  <a:gd name="T0" fmla="*/ 275 w 369"/>
                  <a:gd name="T1" fmla="*/ 0 h 817"/>
                  <a:gd name="T2" fmla="*/ 275 w 369"/>
                  <a:gd name="T3" fmla="*/ 0 h 817"/>
                  <a:gd name="T4" fmla="*/ 257 w 369"/>
                  <a:gd name="T5" fmla="*/ 7 h 817"/>
                  <a:gd name="T6" fmla="*/ 242 w 369"/>
                  <a:gd name="T7" fmla="*/ 14 h 817"/>
                  <a:gd name="T8" fmla="*/ 224 w 369"/>
                  <a:gd name="T9" fmla="*/ 17 h 817"/>
                  <a:gd name="T10" fmla="*/ 208 w 369"/>
                  <a:gd name="T11" fmla="*/ 19 h 817"/>
                  <a:gd name="T12" fmla="*/ 177 w 369"/>
                  <a:gd name="T13" fmla="*/ 21 h 817"/>
                  <a:gd name="T14" fmla="*/ 149 w 369"/>
                  <a:gd name="T15" fmla="*/ 21 h 817"/>
                  <a:gd name="T16" fmla="*/ 124 w 369"/>
                  <a:gd name="T17" fmla="*/ 17 h 817"/>
                  <a:gd name="T18" fmla="*/ 105 w 369"/>
                  <a:gd name="T19" fmla="*/ 12 h 817"/>
                  <a:gd name="T20" fmla="*/ 89 w 369"/>
                  <a:gd name="T21" fmla="*/ 9 h 817"/>
                  <a:gd name="T22" fmla="*/ 33 w 369"/>
                  <a:gd name="T23" fmla="*/ 438 h 817"/>
                  <a:gd name="T24" fmla="*/ 0 w 369"/>
                  <a:gd name="T25" fmla="*/ 686 h 817"/>
                  <a:gd name="T26" fmla="*/ 16 w 369"/>
                  <a:gd name="T27" fmla="*/ 782 h 817"/>
                  <a:gd name="T28" fmla="*/ 16 w 369"/>
                  <a:gd name="T29" fmla="*/ 782 h 817"/>
                  <a:gd name="T30" fmla="*/ 37 w 369"/>
                  <a:gd name="T31" fmla="*/ 793 h 817"/>
                  <a:gd name="T32" fmla="*/ 60 w 369"/>
                  <a:gd name="T33" fmla="*/ 802 h 817"/>
                  <a:gd name="T34" fmla="*/ 89 w 369"/>
                  <a:gd name="T35" fmla="*/ 810 h 817"/>
                  <a:gd name="T36" fmla="*/ 105 w 369"/>
                  <a:gd name="T37" fmla="*/ 814 h 817"/>
                  <a:gd name="T38" fmla="*/ 123 w 369"/>
                  <a:gd name="T39" fmla="*/ 816 h 817"/>
                  <a:gd name="T40" fmla="*/ 142 w 369"/>
                  <a:gd name="T41" fmla="*/ 817 h 817"/>
                  <a:gd name="T42" fmla="*/ 159 w 369"/>
                  <a:gd name="T43" fmla="*/ 817 h 817"/>
                  <a:gd name="T44" fmla="*/ 179 w 369"/>
                  <a:gd name="T45" fmla="*/ 816 h 817"/>
                  <a:gd name="T46" fmla="*/ 198 w 369"/>
                  <a:gd name="T47" fmla="*/ 812 h 817"/>
                  <a:gd name="T48" fmla="*/ 217 w 369"/>
                  <a:gd name="T49" fmla="*/ 807 h 817"/>
                  <a:gd name="T50" fmla="*/ 236 w 369"/>
                  <a:gd name="T51" fmla="*/ 798 h 817"/>
                  <a:gd name="T52" fmla="*/ 236 w 369"/>
                  <a:gd name="T53" fmla="*/ 798 h 817"/>
                  <a:gd name="T54" fmla="*/ 247 w 369"/>
                  <a:gd name="T55" fmla="*/ 793 h 817"/>
                  <a:gd name="T56" fmla="*/ 256 w 369"/>
                  <a:gd name="T57" fmla="*/ 786 h 817"/>
                  <a:gd name="T58" fmla="*/ 264 w 369"/>
                  <a:gd name="T59" fmla="*/ 775 h 817"/>
                  <a:gd name="T60" fmla="*/ 271 w 369"/>
                  <a:gd name="T61" fmla="*/ 765 h 817"/>
                  <a:gd name="T62" fmla="*/ 287 w 369"/>
                  <a:gd name="T63" fmla="*/ 739 h 817"/>
                  <a:gd name="T64" fmla="*/ 299 w 369"/>
                  <a:gd name="T65" fmla="*/ 709 h 817"/>
                  <a:gd name="T66" fmla="*/ 312 w 369"/>
                  <a:gd name="T67" fmla="*/ 676 h 817"/>
                  <a:gd name="T68" fmla="*/ 324 w 369"/>
                  <a:gd name="T69" fmla="*/ 639 h 817"/>
                  <a:gd name="T70" fmla="*/ 333 w 369"/>
                  <a:gd name="T71" fmla="*/ 600 h 817"/>
                  <a:gd name="T72" fmla="*/ 341 w 369"/>
                  <a:gd name="T73" fmla="*/ 562 h 817"/>
                  <a:gd name="T74" fmla="*/ 354 w 369"/>
                  <a:gd name="T75" fmla="*/ 487 h 817"/>
                  <a:gd name="T76" fmla="*/ 362 w 369"/>
                  <a:gd name="T77" fmla="*/ 424 h 817"/>
                  <a:gd name="T78" fmla="*/ 369 w 369"/>
                  <a:gd name="T79" fmla="*/ 364 h 817"/>
                  <a:gd name="T80" fmla="*/ 275 w 369"/>
                  <a:gd name="T81"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9" h="817">
                    <a:moveTo>
                      <a:pt x="275" y="0"/>
                    </a:moveTo>
                    <a:lnTo>
                      <a:pt x="275" y="0"/>
                    </a:lnTo>
                    <a:lnTo>
                      <a:pt x="257" y="7"/>
                    </a:lnTo>
                    <a:lnTo>
                      <a:pt x="242" y="14"/>
                    </a:lnTo>
                    <a:lnTo>
                      <a:pt x="224" y="17"/>
                    </a:lnTo>
                    <a:lnTo>
                      <a:pt x="208" y="19"/>
                    </a:lnTo>
                    <a:lnTo>
                      <a:pt x="177" y="21"/>
                    </a:lnTo>
                    <a:lnTo>
                      <a:pt x="149" y="21"/>
                    </a:lnTo>
                    <a:lnTo>
                      <a:pt x="124" y="17"/>
                    </a:lnTo>
                    <a:lnTo>
                      <a:pt x="105" y="12"/>
                    </a:lnTo>
                    <a:lnTo>
                      <a:pt x="89" y="9"/>
                    </a:lnTo>
                    <a:lnTo>
                      <a:pt x="33" y="438"/>
                    </a:lnTo>
                    <a:lnTo>
                      <a:pt x="0" y="686"/>
                    </a:lnTo>
                    <a:lnTo>
                      <a:pt x="16" y="782"/>
                    </a:lnTo>
                    <a:lnTo>
                      <a:pt x="16" y="782"/>
                    </a:lnTo>
                    <a:lnTo>
                      <a:pt x="37" y="793"/>
                    </a:lnTo>
                    <a:lnTo>
                      <a:pt x="60" y="802"/>
                    </a:lnTo>
                    <a:lnTo>
                      <a:pt x="89" y="810"/>
                    </a:lnTo>
                    <a:lnTo>
                      <a:pt x="105" y="814"/>
                    </a:lnTo>
                    <a:lnTo>
                      <a:pt x="123" y="816"/>
                    </a:lnTo>
                    <a:lnTo>
                      <a:pt x="142" y="817"/>
                    </a:lnTo>
                    <a:lnTo>
                      <a:pt x="159" y="817"/>
                    </a:lnTo>
                    <a:lnTo>
                      <a:pt x="179" y="816"/>
                    </a:lnTo>
                    <a:lnTo>
                      <a:pt x="198" y="812"/>
                    </a:lnTo>
                    <a:lnTo>
                      <a:pt x="217" y="807"/>
                    </a:lnTo>
                    <a:lnTo>
                      <a:pt x="236" y="798"/>
                    </a:lnTo>
                    <a:lnTo>
                      <a:pt x="236" y="798"/>
                    </a:lnTo>
                    <a:lnTo>
                      <a:pt x="247" y="793"/>
                    </a:lnTo>
                    <a:lnTo>
                      <a:pt x="256" y="786"/>
                    </a:lnTo>
                    <a:lnTo>
                      <a:pt x="264" y="775"/>
                    </a:lnTo>
                    <a:lnTo>
                      <a:pt x="271" y="765"/>
                    </a:lnTo>
                    <a:lnTo>
                      <a:pt x="287" y="739"/>
                    </a:lnTo>
                    <a:lnTo>
                      <a:pt x="299" y="709"/>
                    </a:lnTo>
                    <a:lnTo>
                      <a:pt x="312" y="676"/>
                    </a:lnTo>
                    <a:lnTo>
                      <a:pt x="324" y="639"/>
                    </a:lnTo>
                    <a:lnTo>
                      <a:pt x="333" y="600"/>
                    </a:lnTo>
                    <a:lnTo>
                      <a:pt x="341" y="562"/>
                    </a:lnTo>
                    <a:lnTo>
                      <a:pt x="354" y="487"/>
                    </a:lnTo>
                    <a:lnTo>
                      <a:pt x="362" y="424"/>
                    </a:lnTo>
                    <a:lnTo>
                      <a:pt x="369" y="364"/>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1130" y="2416"/>
                <a:ext cx="181" cy="441"/>
              </a:xfrm>
              <a:custGeom>
                <a:avLst/>
                <a:gdLst>
                  <a:gd name="T0" fmla="*/ 84 w 362"/>
                  <a:gd name="T1" fmla="*/ 0 h 882"/>
                  <a:gd name="T2" fmla="*/ 109 w 362"/>
                  <a:gd name="T3" fmla="*/ 30 h 882"/>
                  <a:gd name="T4" fmla="*/ 138 w 362"/>
                  <a:gd name="T5" fmla="*/ 51 h 882"/>
                  <a:gd name="T6" fmla="*/ 159 w 362"/>
                  <a:gd name="T7" fmla="*/ 58 h 882"/>
                  <a:gd name="T8" fmla="*/ 208 w 362"/>
                  <a:gd name="T9" fmla="*/ 70 h 882"/>
                  <a:gd name="T10" fmla="*/ 226 w 362"/>
                  <a:gd name="T11" fmla="*/ 79 h 882"/>
                  <a:gd name="T12" fmla="*/ 278 w 362"/>
                  <a:gd name="T13" fmla="*/ 107 h 882"/>
                  <a:gd name="T14" fmla="*/ 287 w 362"/>
                  <a:gd name="T15" fmla="*/ 119 h 882"/>
                  <a:gd name="T16" fmla="*/ 310 w 362"/>
                  <a:gd name="T17" fmla="*/ 196 h 882"/>
                  <a:gd name="T18" fmla="*/ 334 w 362"/>
                  <a:gd name="T19" fmla="*/ 278 h 882"/>
                  <a:gd name="T20" fmla="*/ 338 w 362"/>
                  <a:gd name="T21" fmla="*/ 301 h 882"/>
                  <a:gd name="T22" fmla="*/ 350 w 362"/>
                  <a:gd name="T23" fmla="*/ 378 h 882"/>
                  <a:gd name="T24" fmla="*/ 355 w 362"/>
                  <a:gd name="T25" fmla="*/ 436 h 882"/>
                  <a:gd name="T26" fmla="*/ 362 w 362"/>
                  <a:gd name="T27" fmla="*/ 488 h 882"/>
                  <a:gd name="T28" fmla="*/ 361 w 362"/>
                  <a:gd name="T29" fmla="*/ 539 h 882"/>
                  <a:gd name="T30" fmla="*/ 359 w 362"/>
                  <a:gd name="T31" fmla="*/ 558 h 882"/>
                  <a:gd name="T32" fmla="*/ 354 w 362"/>
                  <a:gd name="T33" fmla="*/ 572 h 882"/>
                  <a:gd name="T34" fmla="*/ 354 w 362"/>
                  <a:gd name="T35" fmla="*/ 574 h 882"/>
                  <a:gd name="T36" fmla="*/ 320 w 362"/>
                  <a:gd name="T37" fmla="*/ 567 h 882"/>
                  <a:gd name="T38" fmla="*/ 301 w 362"/>
                  <a:gd name="T39" fmla="*/ 567 h 882"/>
                  <a:gd name="T40" fmla="*/ 263 w 362"/>
                  <a:gd name="T41" fmla="*/ 574 h 882"/>
                  <a:gd name="T42" fmla="*/ 245 w 362"/>
                  <a:gd name="T43" fmla="*/ 579 h 882"/>
                  <a:gd name="T44" fmla="*/ 243 w 362"/>
                  <a:gd name="T45" fmla="*/ 714 h 882"/>
                  <a:gd name="T46" fmla="*/ 245 w 362"/>
                  <a:gd name="T47" fmla="*/ 765 h 882"/>
                  <a:gd name="T48" fmla="*/ 247 w 362"/>
                  <a:gd name="T49" fmla="*/ 828 h 882"/>
                  <a:gd name="T50" fmla="*/ 208 w 362"/>
                  <a:gd name="T51" fmla="*/ 835 h 882"/>
                  <a:gd name="T52" fmla="*/ 152 w 362"/>
                  <a:gd name="T53" fmla="*/ 849 h 882"/>
                  <a:gd name="T54" fmla="*/ 135 w 362"/>
                  <a:gd name="T55" fmla="*/ 854 h 882"/>
                  <a:gd name="T56" fmla="*/ 100 w 362"/>
                  <a:gd name="T57" fmla="*/ 868 h 882"/>
                  <a:gd name="T58" fmla="*/ 33 w 362"/>
                  <a:gd name="T59" fmla="*/ 880 h 882"/>
                  <a:gd name="T60" fmla="*/ 21 w 362"/>
                  <a:gd name="T61" fmla="*/ 882 h 882"/>
                  <a:gd name="T62" fmla="*/ 12 w 362"/>
                  <a:gd name="T63" fmla="*/ 826 h 882"/>
                  <a:gd name="T64" fmla="*/ 2 w 362"/>
                  <a:gd name="T65" fmla="*/ 735 h 882"/>
                  <a:gd name="T66" fmla="*/ 0 w 362"/>
                  <a:gd name="T67" fmla="*/ 698 h 882"/>
                  <a:gd name="T68" fmla="*/ 2 w 362"/>
                  <a:gd name="T69" fmla="*/ 539 h 882"/>
                  <a:gd name="T70" fmla="*/ 18 w 362"/>
                  <a:gd name="T71" fmla="*/ 371 h 882"/>
                  <a:gd name="T72" fmla="*/ 37 w 362"/>
                  <a:gd name="T73" fmla="*/ 226 h 882"/>
                  <a:gd name="T74" fmla="*/ 51 w 362"/>
                  <a:gd name="T75" fmla="*/ 126 h 882"/>
                  <a:gd name="T76" fmla="*/ 56 w 362"/>
                  <a:gd name="T77" fmla="*/ 108 h 882"/>
                  <a:gd name="T78" fmla="*/ 72 w 362"/>
                  <a:gd name="T79" fmla="*/ 61 h 882"/>
                  <a:gd name="T80" fmla="*/ 81 w 362"/>
                  <a:gd name="T81" fmla="*/ 31 h 882"/>
                  <a:gd name="T82" fmla="*/ 84 w 362"/>
                  <a:gd name="T83"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2" h="882">
                    <a:moveTo>
                      <a:pt x="84" y="0"/>
                    </a:moveTo>
                    <a:lnTo>
                      <a:pt x="84" y="0"/>
                    </a:lnTo>
                    <a:lnTo>
                      <a:pt x="96" y="16"/>
                    </a:lnTo>
                    <a:lnTo>
                      <a:pt x="109" y="30"/>
                    </a:lnTo>
                    <a:lnTo>
                      <a:pt x="124" y="42"/>
                    </a:lnTo>
                    <a:lnTo>
                      <a:pt x="138" y="51"/>
                    </a:lnTo>
                    <a:lnTo>
                      <a:pt x="138" y="51"/>
                    </a:lnTo>
                    <a:lnTo>
                      <a:pt x="159" y="58"/>
                    </a:lnTo>
                    <a:lnTo>
                      <a:pt x="184" y="63"/>
                    </a:lnTo>
                    <a:lnTo>
                      <a:pt x="208" y="70"/>
                    </a:lnTo>
                    <a:lnTo>
                      <a:pt x="226" y="79"/>
                    </a:lnTo>
                    <a:lnTo>
                      <a:pt x="226" y="79"/>
                    </a:lnTo>
                    <a:lnTo>
                      <a:pt x="263" y="96"/>
                    </a:lnTo>
                    <a:lnTo>
                      <a:pt x="278" y="107"/>
                    </a:lnTo>
                    <a:lnTo>
                      <a:pt x="285" y="112"/>
                    </a:lnTo>
                    <a:lnTo>
                      <a:pt x="287" y="119"/>
                    </a:lnTo>
                    <a:lnTo>
                      <a:pt x="287" y="119"/>
                    </a:lnTo>
                    <a:lnTo>
                      <a:pt x="310" y="196"/>
                    </a:lnTo>
                    <a:lnTo>
                      <a:pt x="327" y="252"/>
                    </a:lnTo>
                    <a:lnTo>
                      <a:pt x="334" y="278"/>
                    </a:lnTo>
                    <a:lnTo>
                      <a:pt x="338" y="301"/>
                    </a:lnTo>
                    <a:lnTo>
                      <a:pt x="338" y="301"/>
                    </a:lnTo>
                    <a:lnTo>
                      <a:pt x="345" y="341"/>
                    </a:lnTo>
                    <a:lnTo>
                      <a:pt x="350" y="378"/>
                    </a:lnTo>
                    <a:lnTo>
                      <a:pt x="355" y="436"/>
                    </a:lnTo>
                    <a:lnTo>
                      <a:pt x="355" y="436"/>
                    </a:lnTo>
                    <a:lnTo>
                      <a:pt x="361" y="473"/>
                    </a:lnTo>
                    <a:lnTo>
                      <a:pt x="362" y="488"/>
                    </a:lnTo>
                    <a:lnTo>
                      <a:pt x="362" y="488"/>
                    </a:lnTo>
                    <a:lnTo>
                      <a:pt x="361" y="539"/>
                    </a:lnTo>
                    <a:lnTo>
                      <a:pt x="361" y="539"/>
                    </a:lnTo>
                    <a:lnTo>
                      <a:pt x="359" y="558"/>
                    </a:lnTo>
                    <a:lnTo>
                      <a:pt x="357" y="569"/>
                    </a:lnTo>
                    <a:lnTo>
                      <a:pt x="354" y="572"/>
                    </a:lnTo>
                    <a:lnTo>
                      <a:pt x="354" y="574"/>
                    </a:lnTo>
                    <a:lnTo>
                      <a:pt x="354" y="574"/>
                    </a:lnTo>
                    <a:lnTo>
                      <a:pt x="338" y="569"/>
                    </a:lnTo>
                    <a:lnTo>
                      <a:pt x="320" y="567"/>
                    </a:lnTo>
                    <a:lnTo>
                      <a:pt x="301" y="567"/>
                    </a:lnTo>
                    <a:lnTo>
                      <a:pt x="301" y="567"/>
                    </a:lnTo>
                    <a:lnTo>
                      <a:pt x="280" y="569"/>
                    </a:lnTo>
                    <a:lnTo>
                      <a:pt x="263" y="574"/>
                    </a:lnTo>
                    <a:lnTo>
                      <a:pt x="245" y="579"/>
                    </a:lnTo>
                    <a:lnTo>
                      <a:pt x="245" y="579"/>
                    </a:lnTo>
                    <a:lnTo>
                      <a:pt x="245" y="653"/>
                    </a:lnTo>
                    <a:lnTo>
                      <a:pt x="243" y="714"/>
                    </a:lnTo>
                    <a:lnTo>
                      <a:pt x="245" y="765"/>
                    </a:lnTo>
                    <a:lnTo>
                      <a:pt x="245" y="765"/>
                    </a:lnTo>
                    <a:lnTo>
                      <a:pt x="247" y="828"/>
                    </a:lnTo>
                    <a:lnTo>
                      <a:pt x="247" y="828"/>
                    </a:lnTo>
                    <a:lnTo>
                      <a:pt x="236" y="830"/>
                    </a:lnTo>
                    <a:lnTo>
                      <a:pt x="208" y="835"/>
                    </a:lnTo>
                    <a:lnTo>
                      <a:pt x="172" y="842"/>
                    </a:lnTo>
                    <a:lnTo>
                      <a:pt x="152" y="849"/>
                    </a:lnTo>
                    <a:lnTo>
                      <a:pt x="135" y="854"/>
                    </a:lnTo>
                    <a:lnTo>
                      <a:pt x="135" y="854"/>
                    </a:lnTo>
                    <a:lnTo>
                      <a:pt x="117" y="861"/>
                    </a:lnTo>
                    <a:lnTo>
                      <a:pt x="100" y="868"/>
                    </a:lnTo>
                    <a:lnTo>
                      <a:pt x="61" y="875"/>
                    </a:lnTo>
                    <a:lnTo>
                      <a:pt x="33" y="880"/>
                    </a:lnTo>
                    <a:lnTo>
                      <a:pt x="21" y="882"/>
                    </a:lnTo>
                    <a:lnTo>
                      <a:pt x="21" y="882"/>
                    </a:lnTo>
                    <a:lnTo>
                      <a:pt x="18" y="866"/>
                    </a:lnTo>
                    <a:lnTo>
                      <a:pt x="12" y="826"/>
                    </a:lnTo>
                    <a:lnTo>
                      <a:pt x="5" y="768"/>
                    </a:lnTo>
                    <a:lnTo>
                      <a:pt x="2" y="735"/>
                    </a:lnTo>
                    <a:lnTo>
                      <a:pt x="0" y="698"/>
                    </a:lnTo>
                    <a:lnTo>
                      <a:pt x="0" y="698"/>
                    </a:lnTo>
                    <a:lnTo>
                      <a:pt x="0" y="621"/>
                    </a:lnTo>
                    <a:lnTo>
                      <a:pt x="2" y="539"/>
                    </a:lnTo>
                    <a:lnTo>
                      <a:pt x="9" y="453"/>
                    </a:lnTo>
                    <a:lnTo>
                      <a:pt x="18" y="371"/>
                    </a:lnTo>
                    <a:lnTo>
                      <a:pt x="18" y="371"/>
                    </a:lnTo>
                    <a:lnTo>
                      <a:pt x="37" y="226"/>
                    </a:lnTo>
                    <a:lnTo>
                      <a:pt x="44" y="170"/>
                    </a:lnTo>
                    <a:lnTo>
                      <a:pt x="51" y="126"/>
                    </a:lnTo>
                    <a:lnTo>
                      <a:pt x="51" y="126"/>
                    </a:lnTo>
                    <a:lnTo>
                      <a:pt x="56" y="108"/>
                    </a:lnTo>
                    <a:lnTo>
                      <a:pt x="61" y="93"/>
                    </a:lnTo>
                    <a:lnTo>
                      <a:pt x="72" y="61"/>
                    </a:lnTo>
                    <a:lnTo>
                      <a:pt x="77" y="45"/>
                    </a:lnTo>
                    <a:lnTo>
                      <a:pt x="81" y="31"/>
                    </a:lnTo>
                    <a:lnTo>
                      <a:pt x="84" y="16"/>
                    </a:lnTo>
                    <a:lnTo>
                      <a:pt x="84" y="0"/>
                    </a:lnTo>
                    <a:lnTo>
                      <a:pt x="8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1139" y="2416"/>
                <a:ext cx="69" cy="185"/>
              </a:xfrm>
              <a:custGeom>
                <a:avLst/>
                <a:gdLst>
                  <a:gd name="T0" fmla="*/ 0 w 138"/>
                  <a:gd name="T1" fmla="*/ 371 h 371"/>
                  <a:gd name="T2" fmla="*/ 0 w 138"/>
                  <a:gd name="T3" fmla="*/ 371 h 371"/>
                  <a:gd name="T4" fmla="*/ 19 w 138"/>
                  <a:gd name="T5" fmla="*/ 226 h 371"/>
                  <a:gd name="T6" fmla="*/ 26 w 138"/>
                  <a:gd name="T7" fmla="*/ 170 h 371"/>
                  <a:gd name="T8" fmla="*/ 33 w 138"/>
                  <a:gd name="T9" fmla="*/ 126 h 371"/>
                  <a:gd name="T10" fmla="*/ 33 w 138"/>
                  <a:gd name="T11" fmla="*/ 126 h 371"/>
                  <a:gd name="T12" fmla="*/ 38 w 138"/>
                  <a:gd name="T13" fmla="*/ 108 h 371"/>
                  <a:gd name="T14" fmla="*/ 43 w 138"/>
                  <a:gd name="T15" fmla="*/ 93 h 371"/>
                  <a:gd name="T16" fmla="*/ 54 w 138"/>
                  <a:gd name="T17" fmla="*/ 61 h 371"/>
                  <a:gd name="T18" fmla="*/ 59 w 138"/>
                  <a:gd name="T19" fmla="*/ 45 h 371"/>
                  <a:gd name="T20" fmla="*/ 63 w 138"/>
                  <a:gd name="T21" fmla="*/ 31 h 371"/>
                  <a:gd name="T22" fmla="*/ 66 w 138"/>
                  <a:gd name="T23" fmla="*/ 16 h 371"/>
                  <a:gd name="T24" fmla="*/ 66 w 138"/>
                  <a:gd name="T25" fmla="*/ 0 h 371"/>
                  <a:gd name="T26" fmla="*/ 66 w 138"/>
                  <a:gd name="T27" fmla="*/ 0 h 371"/>
                  <a:gd name="T28" fmla="*/ 78 w 138"/>
                  <a:gd name="T29" fmla="*/ 16 h 371"/>
                  <a:gd name="T30" fmla="*/ 91 w 138"/>
                  <a:gd name="T31" fmla="*/ 30 h 371"/>
                  <a:gd name="T32" fmla="*/ 106 w 138"/>
                  <a:gd name="T33" fmla="*/ 42 h 371"/>
                  <a:gd name="T34" fmla="*/ 120 w 138"/>
                  <a:gd name="T35" fmla="*/ 51 h 371"/>
                  <a:gd name="T36" fmla="*/ 120 w 138"/>
                  <a:gd name="T37" fmla="*/ 51 h 371"/>
                  <a:gd name="T38" fmla="*/ 122 w 138"/>
                  <a:gd name="T39" fmla="*/ 61 h 371"/>
                  <a:gd name="T40" fmla="*/ 124 w 138"/>
                  <a:gd name="T41" fmla="*/ 73 h 371"/>
                  <a:gd name="T42" fmla="*/ 127 w 138"/>
                  <a:gd name="T43" fmla="*/ 89 h 371"/>
                  <a:gd name="T44" fmla="*/ 127 w 138"/>
                  <a:gd name="T45" fmla="*/ 89 h 371"/>
                  <a:gd name="T46" fmla="*/ 133 w 138"/>
                  <a:gd name="T47" fmla="*/ 107 h 371"/>
                  <a:gd name="T48" fmla="*/ 136 w 138"/>
                  <a:gd name="T49" fmla="*/ 124 h 371"/>
                  <a:gd name="T50" fmla="*/ 138 w 138"/>
                  <a:gd name="T51" fmla="*/ 142 h 371"/>
                  <a:gd name="T52" fmla="*/ 138 w 138"/>
                  <a:gd name="T53" fmla="*/ 142 h 371"/>
                  <a:gd name="T54" fmla="*/ 129 w 138"/>
                  <a:gd name="T55" fmla="*/ 135 h 371"/>
                  <a:gd name="T56" fmla="*/ 119 w 138"/>
                  <a:gd name="T57" fmla="*/ 124 h 371"/>
                  <a:gd name="T58" fmla="*/ 105 w 138"/>
                  <a:gd name="T59" fmla="*/ 107 h 371"/>
                  <a:gd name="T60" fmla="*/ 105 w 138"/>
                  <a:gd name="T61" fmla="*/ 107 h 371"/>
                  <a:gd name="T62" fmla="*/ 92 w 138"/>
                  <a:gd name="T63" fmla="*/ 87 h 371"/>
                  <a:gd name="T64" fmla="*/ 85 w 138"/>
                  <a:gd name="T65" fmla="*/ 75 h 371"/>
                  <a:gd name="T66" fmla="*/ 82 w 138"/>
                  <a:gd name="T67" fmla="*/ 66 h 371"/>
                  <a:gd name="T68" fmla="*/ 82 w 138"/>
                  <a:gd name="T69" fmla="*/ 66 h 371"/>
                  <a:gd name="T70" fmla="*/ 78 w 138"/>
                  <a:gd name="T71" fmla="*/ 70 h 371"/>
                  <a:gd name="T72" fmla="*/ 75 w 138"/>
                  <a:gd name="T73" fmla="*/ 73 h 371"/>
                  <a:gd name="T74" fmla="*/ 70 w 138"/>
                  <a:gd name="T75" fmla="*/ 82 h 371"/>
                  <a:gd name="T76" fmla="*/ 64 w 138"/>
                  <a:gd name="T77" fmla="*/ 93 h 371"/>
                  <a:gd name="T78" fmla="*/ 57 w 138"/>
                  <a:gd name="T79" fmla="*/ 110 h 371"/>
                  <a:gd name="T80" fmla="*/ 52 w 138"/>
                  <a:gd name="T81" fmla="*/ 131 h 371"/>
                  <a:gd name="T82" fmla="*/ 45 w 138"/>
                  <a:gd name="T83" fmla="*/ 161 h 371"/>
                  <a:gd name="T84" fmla="*/ 45 w 138"/>
                  <a:gd name="T85" fmla="*/ 161 h 371"/>
                  <a:gd name="T86" fmla="*/ 31 w 138"/>
                  <a:gd name="T87" fmla="*/ 222 h 371"/>
                  <a:gd name="T88" fmla="*/ 17 w 138"/>
                  <a:gd name="T89" fmla="*/ 280 h 371"/>
                  <a:gd name="T90" fmla="*/ 7 w 138"/>
                  <a:gd name="T91" fmla="*/ 331 h 371"/>
                  <a:gd name="T92" fmla="*/ 0 w 138"/>
                  <a:gd name="T93" fmla="*/ 371 h 371"/>
                  <a:gd name="T94" fmla="*/ 0 w 138"/>
                  <a:gd name="T9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71">
                    <a:moveTo>
                      <a:pt x="0" y="371"/>
                    </a:moveTo>
                    <a:lnTo>
                      <a:pt x="0" y="371"/>
                    </a:lnTo>
                    <a:lnTo>
                      <a:pt x="19" y="226"/>
                    </a:lnTo>
                    <a:lnTo>
                      <a:pt x="26" y="170"/>
                    </a:lnTo>
                    <a:lnTo>
                      <a:pt x="33" y="126"/>
                    </a:lnTo>
                    <a:lnTo>
                      <a:pt x="33" y="126"/>
                    </a:lnTo>
                    <a:lnTo>
                      <a:pt x="38" y="108"/>
                    </a:lnTo>
                    <a:lnTo>
                      <a:pt x="43" y="93"/>
                    </a:lnTo>
                    <a:lnTo>
                      <a:pt x="54" y="61"/>
                    </a:lnTo>
                    <a:lnTo>
                      <a:pt x="59" y="45"/>
                    </a:lnTo>
                    <a:lnTo>
                      <a:pt x="63" y="31"/>
                    </a:lnTo>
                    <a:lnTo>
                      <a:pt x="66" y="16"/>
                    </a:lnTo>
                    <a:lnTo>
                      <a:pt x="66" y="0"/>
                    </a:lnTo>
                    <a:lnTo>
                      <a:pt x="66" y="0"/>
                    </a:lnTo>
                    <a:lnTo>
                      <a:pt x="78" y="16"/>
                    </a:lnTo>
                    <a:lnTo>
                      <a:pt x="91" y="30"/>
                    </a:lnTo>
                    <a:lnTo>
                      <a:pt x="106" y="42"/>
                    </a:lnTo>
                    <a:lnTo>
                      <a:pt x="120" y="51"/>
                    </a:lnTo>
                    <a:lnTo>
                      <a:pt x="120" y="51"/>
                    </a:lnTo>
                    <a:lnTo>
                      <a:pt x="122" y="61"/>
                    </a:lnTo>
                    <a:lnTo>
                      <a:pt x="124" y="73"/>
                    </a:lnTo>
                    <a:lnTo>
                      <a:pt x="127" y="89"/>
                    </a:lnTo>
                    <a:lnTo>
                      <a:pt x="127" y="89"/>
                    </a:lnTo>
                    <a:lnTo>
                      <a:pt x="133" y="107"/>
                    </a:lnTo>
                    <a:lnTo>
                      <a:pt x="136" y="124"/>
                    </a:lnTo>
                    <a:lnTo>
                      <a:pt x="138" y="142"/>
                    </a:lnTo>
                    <a:lnTo>
                      <a:pt x="138" y="142"/>
                    </a:lnTo>
                    <a:lnTo>
                      <a:pt x="129" y="135"/>
                    </a:lnTo>
                    <a:lnTo>
                      <a:pt x="119" y="124"/>
                    </a:lnTo>
                    <a:lnTo>
                      <a:pt x="105" y="107"/>
                    </a:lnTo>
                    <a:lnTo>
                      <a:pt x="105" y="107"/>
                    </a:lnTo>
                    <a:lnTo>
                      <a:pt x="92" y="87"/>
                    </a:lnTo>
                    <a:lnTo>
                      <a:pt x="85" y="75"/>
                    </a:lnTo>
                    <a:lnTo>
                      <a:pt x="82" y="66"/>
                    </a:lnTo>
                    <a:lnTo>
                      <a:pt x="82" y="66"/>
                    </a:lnTo>
                    <a:lnTo>
                      <a:pt x="78" y="70"/>
                    </a:lnTo>
                    <a:lnTo>
                      <a:pt x="75" y="73"/>
                    </a:lnTo>
                    <a:lnTo>
                      <a:pt x="70" y="82"/>
                    </a:lnTo>
                    <a:lnTo>
                      <a:pt x="64" y="93"/>
                    </a:lnTo>
                    <a:lnTo>
                      <a:pt x="57" y="110"/>
                    </a:lnTo>
                    <a:lnTo>
                      <a:pt x="52" y="131"/>
                    </a:lnTo>
                    <a:lnTo>
                      <a:pt x="45" y="161"/>
                    </a:lnTo>
                    <a:lnTo>
                      <a:pt x="45" y="161"/>
                    </a:lnTo>
                    <a:lnTo>
                      <a:pt x="31" y="222"/>
                    </a:lnTo>
                    <a:lnTo>
                      <a:pt x="17" y="280"/>
                    </a:lnTo>
                    <a:lnTo>
                      <a:pt x="7" y="331"/>
                    </a:lnTo>
                    <a:lnTo>
                      <a:pt x="0" y="371"/>
                    </a:lnTo>
                    <a:lnTo>
                      <a:pt x="0" y="371"/>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964" y="2413"/>
                <a:ext cx="157" cy="432"/>
              </a:xfrm>
              <a:custGeom>
                <a:avLst/>
                <a:gdLst>
                  <a:gd name="T0" fmla="*/ 255 w 315"/>
                  <a:gd name="T1" fmla="*/ 0 h 863"/>
                  <a:gd name="T2" fmla="*/ 262 w 315"/>
                  <a:gd name="T3" fmla="*/ 59 h 863"/>
                  <a:gd name="T4" fmla="*/ 281 w 315"/>
                  <a:gd name="T5" fmla="*/ 98 h 863"/>
                  <a:gd name="T6" fmla="*/ 304 w 315"/>
                  <a:gd name="T7" fmla="*/ 138 h 863"/>
                  <a:gd name="T8" fmla="*/ 315 w 315"/>
                  <a:gd name="T9" fmla="*/ 155 h 863"/>
                  <a:gd name="T10" fmla="*/ 281 w 315"/>
                  <a:gd name="T11" fmla="*/ 407 h 863"/>
                  <a:gd name="T12" fmla="*/ 266 w 315"/>
                  <a:gd name="T13" fmla="*/ 507 h 863"/>
                  <a:gd name="T14" fmla="*/ 250 w 315"/>
                  <a:gd name="T15" fmla="*/ 569 h 863"/>
                  <a:gd name="T16" fmla="*/ 234 w 315"/>
                  <a:gd name="T17" fmla="*/ 633 h 863"/>
                  <a:gd name="T18" fmla="*/ 229 w 315"/>
                  <a:gd name="T19" fmla="*/ 684 h 863"/>
                  <a:gd name="T20" fmla="*/ 229 w 315"/>
                  <a:gd name="T21" fmla="*/ 717 h 863"/>
                  <a:gd name="T22" fmla="*/ 224 w 315"/>
                  <a:gd name="T23" fmla="*/ 828 h 863"/>
                  <a:gd name="T24" fmla="*/ 220 w 315"/>
                  <a:gd name="T25" fmla="*/ 863 h 863"/>
                  <a:gd name="T26" fmla="*/ 183 w 315"/>
                  <a:gd name="T27" fmla="*/ 863 h 863"/>
                  <a:gd name="T28" fmla="*/ 134 w 315"/>
                  <a:gd name="T29" fmla="*/ 856 h 863"/>
                  <a:gd name="T30" fmla="*/ 119 w 315"/>
                  <a:gd name="T31" fmla="*/ 850 h 863"/>
                  <a:gd name="T32" fmla="*/ 92 w 315"/>
                  <a:gd name="T33" fmla="*/ 838 h 863"/>
                  <a:gd name="T34" fmla="*/ 91 w 315"/>
                  <a:gd name="T35" fmla="*/ 835 h 863"/>
                  <a:gd name="T36" fmla="*/ 92 w 315"/>
                  <a:gd name="T37" fmla="*/ 833 h 863"/>
                  <a:gd name="T38" fmla="*/ 98 w 315"/>
                  <a:gd name="T39" fmla="*/ 773 h 863"/>
                  <a:gd name="T40" fmla="*/ 110 w 315"/>
                  <a:gd name="T41" fmla="*/ 663 h 863"/>
                  <a:gd name="T42" fmla="*/ 113 w 315"/>
                  <a:gd name="T43" fmla="*/ 637 h 863"/>
                  <a:gd name="T44" fmla="*/ 119 w 315"/>
                  <a:gd name="T45" fmla="*/ 551 h 863"/>
                  <a:gd name="T46" fmla="*/ 117 w 315"/>
                  <a:gd name="T47" fmla="*/ 492 h 863"/>
                  <a:gd name="T48" fmla="*/ 98 w 315"/>
                  <a:gd name="T49" fmla="*/ 558 h 863"/>
                  <a:gd name="T50" fmla="*/ 0 w 315"/>
                  <a:gd name="T51" fmla="*/ 546 h 863"/>
                  <a:gd name="T52" fmla="*/ 0 w 315"/>
                  <a:gd name="T53" fmla="*/ 474 h 863"/>
                  <a:gd name="T54" fmla="*/ 8 w 315"/>
                  <a:gd name="T55" fmla="*/ 362 h 863"/>
                  <a:gd name="T56" fmla="*/ 14 w 315"/>
                  <a:gd name="T57" fmla="*/ 322 h 863"/>
                  <a:gd name="T58" fmla="*/ 36 w 315"/>
                  <a:gd name="T59" fmla="*/ 210 h 863"/>
                  <a:gd name="T60" fmla="*/ 50 w 315"/>
                  <a:gd name="T61" fmla="*/ 159 h 863"/>
                  <a:gd name="T62" fmla="*/ 54 w 315"/>
                  <a:gd name="T63" fmla="*/ 143 h 863"/>
                  <a:gd name="T64" fmla="*/ 64 w 315"/>
                  <a:gd name="T65" fmla="*/ 124 h 863"/>
                  <a:gd name="T66" fmla="*/ 70 w 315"/>
                  <a:gd name="T67" fmla="*/ 119 h 863"/>
                  <a:gd name="T68" fmla="*/ 96 w 315"/>
                  <a:gd name="T69" fmla="*/ 98 h 863"/>
                  <a:gd name="T70" fmla="*/ 133 w 315"/>
                  <a:gd name="T71" fmla="*/ 78 h 863"/>
                  <a:gd name="T72" fmla="*/ 157 w 315"/>
                  <a:gd name="T73" fmla="*/ 68 h 863"/>
                  <a:gd name="T74" fmla="*/ 204 w 315"/>
                  <a:gd name="T75" fmla="*/ 43 h 863"/>
                  <a:gd name="T76" fmla="*/ 227 w 315"/>
                  <a:gd name="T77" fmla="*/ 26 h 863"/>
                  <a:gd name="T78" fmla="*/ 255 w 315"/>
                  <a:gd name="T79"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863">
                    <a:moveTo>
                      <a:pt x="255" y="0"/>
                    </a:moveTo>
                    <a:lnTo>
                      <a:pt x="255" y="0"/>
                    </a:lnTo>
                    <a:lnTo>
                      <a:pt x="259" y="36"/>
                    </a:lnTo>
                    <a:lnTo>
                      <a:pt x="262" y="59"/>
                    </a:lnTo>
                    <a:lnTo>
                      <a:pt x="269" y="78"/>
                    </a:lnTo>
                    <a:lnTo>
                      <a:pt x="281" y="98"/>
                    </a:lnTo>
                    <a:lnTo>
                      <a:pt x="281" y="98"/>
                    </a:lnTo>
                    <a:lnTo>
                      <a:pt x="304" y="138"/>
                    </a:lnTo>
                    <a:lnTo>
                      <a:pt x="315" y="155"/>
                    </a:lnTo>
                    <a:lnTo>
                      <a:pt x="315" y="155"/>
                    </a:lnTo>
                    <a:lnTo>
                      <a:pt x="297" y="292"/>
                    </a:lnTo>
                    <a:lnTo>
                      <a:pt x="281" y="407"/>
                    </a:lnTo>
                    <a:lnTo>
                      <a:pt x="274" y="462"/>
                    </a:lnTo>
                    <a:lnTo>
                      <a:pt x="266" y="507"/>
                    </a:lnTo>
                    <a:lnTo>
                      <a:pt x="266" y="507"/>
                    </a:lnTo>
                    <a:lnTo>
                      <a:pt x="250" y="569"/>
                    </a:lnTo>
                    <a:lnTo>
                      <a:pt x="239" y="612"/>
                    </a:lnTo>
                    <a:lnTo>
                      <a:pt x="234" y="633"/>
                    </a:lnTo>
                    <a:lnTo>
                      <a:pt x="231" y="656"/>
                    </a:lnTo>
                    <a:lnTo>
                      <a:pt x="229" y="684"/>
                    </a:lnTo>
                    <a:lnTo>
                      <a:pt x="229" y="717"/>
                    </a:lnTo>
                    <a:lnTo>
                      <a:pt x="229" y="717"/>
                    </a:lnTo>
                    <a:lnTo>
                      <a:pt x="227" y="782"/>
                    </a:lnTo>
                    <a:lnTo>
                      <a:pt x="224" y="828"/>
                    </a:lnTo>
                    <a:lnTo>
                      <a:pt x="220" y="863"/>
                    </a:lnTo>
                    <a:lnTo>
                      <a:pt x="220" y="863"/>
                    </a:lnTo>
                    <a:lnTo>
                      <a:pt x="210" y="863"/>
                    </a:lnTo>
                    <a:lnTo>
                      <a:pt x="183" y="863"/>
                    </a:lnTo>
                    <a:lnTo>
                      <a:pt x="150" y="857"/>
                    </a:lnTo>
                    <a:lnTo>
                      <a:pt x="134" y="856"/>
                    </a:lnTo>
                    <a:lnTo>
                      <a:pt x="119" y="850"/>
                    </a:lnTo>
                    <a:lnTo>
                      <a:pt x="119" y="850"/>
                    </a:lnTo>
                    <a:lnTo>
                      <a:pt x="98" y="842"/>
                    </a:lnTo>
                    <a:lnTo>
                      <a:pt x="92" y="838"/>
                    </a:lnTo>
                    <a:lnTo>
                      <a:pt x="91" y="836"/>
                    </a:lnTo>
                    <a:lnTo>
                      <a:pt x="91" y="835"/>
                    </a:lnTo>
                    <a:lnTo>
                      <a:pt x="91" y="835"/>
                    </a:lnTo>
                    <a:lnTo>
                      <a:pt x="92" y="833"/>
                    </a:lnTo>
                    <a:lnTo>
                      <a:pt x="92" y="833"/>
                    </a:lnTo>
                    <a:lnTo>
                      <a:pt x="98" y="773"/>
                    </a:lnTo>
                    <a:lnTo>
                      <a:pt x="103" y="719"/>
                    </a:lnTo>
                    <a:lnTo>
                      <a:pt x="110" y="663"/>
                    </a:lnTo>
                    <a:lnTo>
                      <a:pt x="110" y="663"/>
                    </a:lnTo>
                    <a:lnTo>
                      <a:pt x="113" y="637"/>
                    </a:lnTo>
                    <a:lnTo>
                      <a:pt x="115" y="607"/>
                    </a:lnTo>
                    <a:lnTo>
                      <a:pt x="119" y="551"/>
                    </a:lnTo>
                    <a:lnTo>
                      <a:pt x="117" y="509"/>
                    </a:lnTo>
                    <a:lnTo>
                      <a:pt x="117" y="492"/>
                    </a:lnTo>
                    <a:lnTo>
                      <a:pt x="105" y="544"/>
                    </a:lnTo>
                    <a:lnTo>
                      <a:pt x="98" y="558"/>
                    </a:lnTo>
                    <a:lnTo>
                      <a:pt x="0" y="546"/>
                    </a:lnTo>
                    <a:lnTo>
                      <a:pt x="0" y="546"/>
                    </a:lnTo>
                    <a:lnTo>
                      <a:pt x="0" y="527"/>
                    </a:lnTo>
                    <a:lnTo>
                      <a:pt x="0" y="474"/>
                    </a:lnTo>
                    <a:lnTo>
                      <a:pt x="5" y="402"/>
                    </a:lnTo>
                    <a:lnTo>
                      <a:pt x="8" y="362"/>
                    </a:lnTo>
                    <a:lnTo>
                      <a:pt x="14" y="322"/>
                    </a:lnTo>
                    <a:lnTo>
                      <a:pt x="14" y="322"/>
                    </a:lnTo>
                    <a:lnTo>
                      <a:pt x="26" y="255"/>
                    </a:lnTo>
                    <a:lnTo>
                      <a:pt x="36" y="210"/>
                    </a:lnTo>
                    <a:lnTo>
                      <a:pt x="45" y="180"/>
                    </a:lnTo>
                    <a:lnTo>
                      <a:pt x="50" y="159"/>
                    </a:lnTo>
                    <a:lnTo>
                      <a:pt x="50" y="159"/>
                    </a:lnTo>
                    <a:lnTo>
                      <a:pt x="54" y="143"/>
                    </a:lnTo>
                    <a:lnTo>
                      <a:pt x="59" y="133"/>
                    </a:lnTo>
                    <a:lnTo>
                      <a:pt x="64" y="124"/>
                    </a:lnTo>
                    <a:lnTo>
                      <a:pt x="64" y="124"/>
                    </a:lnTo>
                    <a:lnTo>
                      <a:pt x="70" y="119"/>
                    </a:lnTo>
                    <a:lnTo>
                      <a:pt x="84" y="106"/>
                    </a:lnTo>
                    <a:lnTo>
                      <a:pt x="96" y="98"/>
                    </a:lnTo>
                    <a:lnTo>
                      <a:pt x="112" y="89"/>
                    </a:lnTo>
                    <a:lnTo>
                      <a:pt x="133" y="78"/>
                    </a:lnTo>
                    <a:lnTo>
                      <a:pt x="157" y="68"/>
                    </a:lnTo>
                    <a:lnTo>
                      <a:pt x="157" y="68"/>
                    </a:lnTo>
                    <a:lnTo>
                      <a:pt x="183" y="56"/>
                    </a:lnTo>
                    <a:lnTo>
                      <a:pt x="204" y="43"/>
                    </a:lnTo>
                    <a:lnTo>
                      <a:pt x="204" y="43"/>
                    </a:lnTo>
                    <a:lnTo>
                      <a:pt x="227" y="26"/>
                    </a:lnTo>
                    <a:lnTo>
                      <a:pt x="243" y="12"/>
                    </a:lnTo>
                    <a:lnTo>
                      <a:pt x="255" y="0"/>
                    </a:lnTo>
                    <a:lnTo>
                      <a:pt x="255"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 name="T110" fmla="*/ 58 w 107"/>
                  <a:gd name="T111" fmla="*/ 5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lnTo>
                      <a:pt x="58" y="516"/>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1068" y="2409"/>
                <a:ext cx="53" cy="260"/>
              </a:xfrm>
              <a:custGeom>
                <a:avLst/>
                <a:gdLst>
                  <a:gd name="T0" fmla="*/ 58 w 107"/>
                  <a:gd name="T1" fmla="*/ 516 h 520"/>
                  <a:gd name="T2" fmla="*/ 58 w 107"/>
                  <a:gd name="T3" fmla="*/ 516 h 520"/>
                  <a:gd name="T4" fmla="*/ 66 w 107"/>
                  <a:gd name="T5" fmla="*/ 471 h 520"/>
                  <a:gd name="T6" fmla="*/ 73 w 107"/>
                  <a:gd name="T7" fmla="*/ 416 h 520"/>
                  <a:gd name="T8" fmla="*/ 89 w 107"/>
                  <a:gd name="T9" fmla="*/ 301 h 520"/>
                  <a:gd name="T10" fmla="*/ 107 w 107"/>
                  <a:gd name="T11" fmla="*/ 164 h 520"/>
                  <a:gd name="T12" fmla="*/ 107 w 107"/>
                  <a:gd name="T13" fmla="*/ 164 h 520"/>
                  <a:gd name="T14" fmla="*/ 96 w 107"/>
                  <a:gd name="T15" fmla="*/ 147 h 520"/>
                  <a:gd name="T16" fmla="*/ 73 w 107"/>
                  <a:gd name="T17" fmla="*/ 107 h 520"/>
                  <a:gd name="T18" fmla="*/ 73 w 107"/>
                  <a:gd name="T19" fmla="*/ 107 h 520"/>
                  <a:gd name="T20" fmla="*/ 61 w 107"/>
                  <a:gd name="T21" fmla="*/ 84 h 520"/>
                  <a:gd name="T22" fmla="*/ 56 w 107"/>
                  <a:gd name="T23" fmla="*/ 72 h 520"/>
                  <a:gd name="T24" fmla="*/ 52 w 107"/>
                  <a:gd name="T25" fmla="*/ 59 h 520"/>
                  <a:gd name="T26" fmla="*/ 51 w 107"/>
                  <a:gd name="T27" fmla="*/ 47 h 520"/>
                  <a:gd name="T28" fmla="*/ 51 w 107"/>
                  <a:gd name="T29" fmla="*/ 33 h 520"/>
                  <a:gd name="T30" fmla="*/ 52 w 107"/>
                  <a:gd name="T31" fmla="*/ 17 h 520"/>
                  <a:gd name="T32" fmla="*/ 56 w 107"/>
                  <a:gd name="T33" fmla="*/ 0 h 520"/>
                  <a:gd name="T34" fmla="*/ 56 w 107"/>
                  <a:gd name="T35" fmla="*/ 0 h 520"/>
                  <a:gd name="T36" fmla="*/ 44 w 107"/>
                  <a:gd name="T37" fmla="*/ 12 h 520"/>
                  <a:gd name="T38" fmla="*/ 33 w 107"/>
                  <a:gd name="T39" fmla="*/ 23 h 520"/>
                  <a:gd name="T40" fmla="*/ 19 w 107"/>
                  <a:gd name="T41" fmla="*/ 35 h 520"/>
                  <a:gd name="T42" fmla="*/ 19 w 107"/>
                  <a:gd name="T43" fmla="*/ 35 h 520"/>
                  <a:gd name="T44" fmla="*/ 17 w 107"/>
                  <a:gd name="T45" fmla="*/ 38 h 520"/>
                  <a:gd name="T46" fmla="*/ 17 w 107"/>
                  <a:gd name="T47" fmla="*/ 45 h 520"/>
                  <a:gd name="T48" fmla="*/ 17 w 107"/>
                  <a:gd name="T49" fmla="*/ 68 h 520"/>
                  <a:gd name="T50" fmla="*/ 16 w 107"/>
                  <a:gd name="T51" fmla="*/ 82 h 520"/>
                  <a:gd name="T52" fmla="*/ 14 w 107"/>
                  <a:gd name="T53" fmla="*/ 100 h 520"/>
                  <a:gd name="T54" fmla="*/ 9 w 107"/>
                  <a:gd name="T55" fmla="*/ 119 h 520"/>
                  <a:gd name="T56" fmla="*/ 0 w 107"/>
                  <a:gd name="T57" fmla="*/ 140 h 520"/>
                  <a:gd name="T58" fmla="*/ 0 w 107"/>
                  <a:gd name="T59" fmla="*/ 140 h 520"/>
                  <a:gd name="T60" fmla="*/ 10 w 107"/>
                  <a:gd name="T61" fmla="*/ 136 h 520"/>
                  <a:gd name="T62" fmla="*/ 19 w 107"/>
                  <a:gd name="T63" fmla="*/ 131 h 520"/>
                  <a:gd name="T64" fmla="*/ 28 w 107"/>
                  <a:gd name="T65" fmla="*/ 124 h 520"/>
                  <a:gd name="T66" fmla="*/ 35 w 107"/>
                  <a:gd name="T67" fmla="*/ 117 h 520"/>
                  <a:gd name="T68" fmla="*/ 45 w 107"/>
                  <a:gd name="T69" fmla="*/ 105 h 520"/>
                  <a:gd name="T70" fmla="*/ 51 w 107"/>
                  <a:gd name="T71" fmla="*/ 100 h 520"/>
                  <a:gd name="T72" fmla="*/ 51 w 107"/>
                  <a:gd name="T73" fmla="*/ 100 h 520"/>
                  <a:gd name="T74" fmla="*/ 54 w 107"/>
                  <a:gd name="T75" fmla="*/ 108 h 520"/>
                  <a:gd name="T76" fmla="*/ 58 w 107"/>
                  <a:gd name="T77" fmla="*/ 119 h 520"/>
                  <a:gd name="T78" fmla="*/ 70 w 107"/>
                  <a:gd name="T79" fmla="*/ 138 h 520"/>
                  <a:gd name="T80" fmla="*/ 86 w 107"/>
                  <a:gd name="T81" fmla="*/ 159 h 520"/>
                  <a:gd name="T82" fmla="*/ 86 w 107"/>
                  <a:gd name="T83" fmla="*/ 159 h 520"/>
                  <a:gd name="T84" fmla="*/ 86 w 107"/>
                  <a:gd name="T85" fmla="*/ 171 h 520"/>
                  <a:gd name="T86" fmla="*/ 87 w 107"/>
                  <a:gd name="T87" fmla="*/ 201 h 520"/>
                  <a:gd name="T88" fmla="*/ 87 w 107"/>
                  <a:gd name="T89" fmla="*/ 201 h 520"/>
                  <a:gd name="T90" fmla="*/ 86 w 107"/>
                  <a:gd name="T91" fmla="*/ 227 h 520"/>
                  <a:gd name="T92" fmla="*/ 82 w 107"/>
                  <a:gd name="T93" fmla="*/ 271 h 520"/>
                  <a:gd name="T94" fmla="*/ 75 w 107"/>
                  <a:gd name="T95" fmla="*/ 322 h 520"/>
                  <a:gd name="T96" fmla="*/ 65 w 107"/>
                  <a:gd name="T97" fmla="*/ 378 h 520"/>
                  <a:gd name="T98" fmla="*/ 65 w 107"/>
                  <a:gd name="T99" fmla="*/ 378 h 520"/>
                  <a:gd name="T100" fmla="*/ 61 w 107"/>
                  <a:gd name="T101" fmla="*/ 404 h 520"/>
                  <a:gd name="T102" fmla="*/ 58 w 107"/>
                  <a:gd name="T103" fmla="*/ 430 h 520"/>
                  <a:gd name="T104" fmla="*/ 56 w 107"/>
                  <a:gd name="T105" fmla="*/ 476 h 520"/>
                  <a:gd name="T106" fmla="*/ 56 w 107"/>
                  <a:gd name="T107" fmla="*/ 508 h 520"/>
                  <a:gd name="T108" fmla="*/ 56 w 107"/>
                  <a:gd name="T109"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520">
                    <a:moveTo>
                      <a:pt x="58" y="516"/>
                    </a:moveTo>
                    <a:lnTo>
                      <a:pt x="58" y="516"/>
                    </a:lnTo>
                    <a:lnTo>
                      <a:pt x="66" y="471"/>
                    </a:lnTo>
                    <a:lnTo>
                      <a:pt x="73" y="416"/>
                    </a:lnTo>
                    <a:lnTo>
                      <a:pt x="89" y="301"/>
                    </a:lnTo>
                    <a:lnTo>
                      <a:pt x="107" y="164"/>
                    </a:lnTo>
                    <a:lnTo>
                      <a:pt x="107" y="164"/>
                    </a:lnTo>
                    <a:lnTo>
                      <a:pt x="96" y="147"/>
                    </a:lnTo>
                    <a:lnTo>
                      <a:pt x="73" y="107"/>
                    </a:lnTo>
                    <a:lnTo>
                      <a:pt x="73" y="107"/>
                    </a:lnTo>
                    <a:lnTo>
                      <a:pt x="61" y="84"/>
                    </a:lnTo>
                    <a:lnTo>
                      <a:pt x="56" y="72"/>
                    </a:lnTo>
                    <a:lnTo>
                      <a:pt x="52" y="59"/>
                    </a:lnTo>
                    <a:lnTo>
                      <a:pt x="51" y="47"/>
                    </a:lnTo>
                    <a:lnTo>
                      <a:pt x="51" y="33"/>
                    </a:lnTo>
                    <a:lnTo>
                      <a:pt x="52" y="17"/>
                    </a:lnTo>
                    <a:lnTo>
                      <a:pt x="56" y="0"/>
                    </a:lnTo>
                    <a:lnTo>
                      <a:pt x="56" y="0"/>
                    </a:lnTo>
                    <a:lnTo>
                      <a:pt x="44" y="12"/>
                    </a:lnTo>
                    <a:lnTo>
                      <a:pt x="33" y="23"/>
                    </a:lnTo>
                    <a:lnTo>
                      <a:pt x="19" y="35"/>
                    </a:lnTo>
                    <a:lnTo>
                      <a:pt x="19" y="35"/>
                    </a:lnTo>
                    <a:lnTo>
                      <a:pt x="17" y="38"/>
                    </a:lnTo>
                    <a:lnTo>
                      <a:pt x="17" y="45"/>
                    </a:lnTo>
                    <a:lnTo>
                      <a:pt x="17" y="68"/>
                    </a:lnTo>
                    <a:lnTo>
                      <a:pt x="16" y="82"/>
                    </a:lnTo>
                    <a:lnTo>
                      <a:pt x="14" y="100"/>
                    </a:lnTo>
                    <a:lnTo>
                      <a:pt x="9" y="119"/>
                    </a:lnTo>
                    <a:lnTo>
                      <a:pt x="0" y="140"/>
                    </a:lnTo>
                    <a:lnTo>
                      <a:pt x="0" y="140"/>
                    </a:lnTo>
                    <a:lnTo>
                      <a:pt x="10" y="136"/>
                    </a:lnTo>
                    <a:lnTo>
                      <a:pt x="19" y="131"/>
                    </a:lnTo>
                    <a:lnTo>
                      <a:pt x="28" y="124"/>
                    </a:lnTo>
                    <a:lnTo>
                      <a:pt x="35" y="117"/>
                    </a:lnTo>
                    <a:lnTo>
                      <a:pt x="45" y="105"/>
                    </a:lnTo>
                    <a:lnTo>
                      <a:pt x="51" y="100"/>
                    </a:lnTo>
                    <a:lnTo>
                      <a:pt x="51" y="100"/>
                    </a:lnTo>
                    <a:lnTo>
                      <a:pt x="54" y="108"/>
                    </a:lnTo>
                    <a:lnTo>
                      <a:pt x="58" y="119"/>
                    </a:lnTo>
                    <a:lnTo>
                      <a:pt x="70" y="138"/>
                    </a:lnTo>
                    <a:lnTo>
                      <a:pt x="86" y="159"/>
                    </a:lnTo>
                    <a:lnTo>
                      <a:pt x="86" y="159"/>
                    </a:lnTo>
                    <a:lnTo>
                      <a:pt x="86" y="171"/>
                    </a:lnTo>
                    <a:lnTo>
                      <a:pt x="87" y="201"/>
                    </a:lnTo>
                    <a:lnTo>
                      <a:pt x="87" y="201"/>
                    </a:lnTo>
                    <a:lnTo>
                      <a:pt x="86" y="227"/>
                    </a:lnTo>
                    <a:lnTo>
                      <a:pt x="82" y="271"/>
                    </a:lnTo>
                    <a:lnTo>
                      <a:pt x="75" y="322"/>
                    </a:lnTo>
                    <a:lnTo>
                      <a:pt x="65" y="378"/>
                    </a:lnTo>
                    <a:lnTo>
                      <a:pt x="65" y="378"/>
                    </a:lnTo>
                    <a:lnTo>
                      <a:pt x="61" y="404"/>
                    </a:lnTo>
                    <a:lnTo>
                      <a:pt x="58" y="430"/>
                    </a:lnTo>
                    <a:lnTo>
                      <a:pt x="56" y="476"/>
                    </a:lnTo>
                    <a:lnTo>
                      <a:pt x="56" y="508"/>
                    </a:lnTo>
                    <a:lnTo>
                      <a:pt x="56" y="5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1072" y="2233"/>
                <a:ext cx="129" cy="137"/>
              </a:xfrm>
              <a:custGeom>
                <a:avLst/>
                <a:gdLst>
                  <a:gd name="T0" fmla="*/ 250 w 257"/>
                  <a:gd name="T1" fmla="*/ 208 h 273"/>
                  <a:gd name="T2" fmla="*/ 253 w 257"/>
                  <a:gd name="T3" fmla="*/ 184 h 273"/>
                  <a:gd name="T4" fmla="*/ 253 w 257"/>
                  <a:gd name="T5" fmla="*/ 138 h 273"/>
                  <a:gd name="T6" fmla="*/ 255 w 257"/>
                  <a:gd name="T7" fmla="*/ 116 h 273"/>
                  <a:gd name="T8" fmla="*/ 255 w 257"/>
                  <a:gd name="T9" fmla="*/ 79 h 273"/>
                  <a:gd name="T10" fmla="*/ 253 w 257"/>
                  <a:gd name="T11" fmla="*/ 72 h 273"/>
                  <a:gd name="T12" fmla="*/ 245 w 257"/>
                  <a:gd name="T13" fmla="*/ 60 h 273"/>
                  <a:gd name="T14" fmla="*/ 238 w 257"/>
                  <a:gd name="T15" fmla="*/ 54 h 273"/>
                  <a:gd name="T16" fmla="*/ 229 w 257"/>
                  <a:gd name="T17" fmla="*/ 47 h 273"/>
                  <a:gd name="T18" fmla="*/ 213 w 257"/>
                  <a:gd name="T19" fmla="*/ 28 h 273"/>
                  <a:gd name="T20" fmla="*/ 204 w 257"/>
                  <a:gd name="T21" fmla="*/ 21 h 273"/>
                  <a:gd name="T22" fmla="*/ 201 w 257"/>
                  <a:gd name="T23" fmla="*/ 23 h 273"/>
                  <a:gd name="T24" fmla="*/ 164 w 257"/>
                  <a:gd name="T25" fmla="*/ 2 h 273"/>
                  <a:gd name="T26" fmla="*/ 49 w 257"/>
                  <a:gd name="T27" fmla="*/ 25 h 273"/>
                  <a:gd name="T28" fmla="*/ 45 w 257"/>
                  <a:gd name="T29" fmla="*/ 26 h 273"/>
                  <a:gd name="T30" fmla="*/ 28 w 257"/>
                  <a:gd name="T31" fmla="*/ 39 h 273"/>
                  <a:gd name="T32" fmla="*/ 19 w 257"/>
                  <a:gd name="T33" fmla="*/ 58 h 273"/>
                  <a:gd name="T34" fmla="*/ 15 w 257"/>
                  <a:gd name="T35" fmla="*/ 72 h 273"/>
                  <a:gd name="T36" fmla="*/ 8 w 257"/>
                  <a:gd name="T37" fmla="*/ 112 h 273"/>
                  <a:gd name="T38" fmla="*/ 1 w 257"/>
                  <a:gd name="T39" fmla="*/ 142 h 273"/>
                  <a:gd name="T40" fmla="*/ 0 w 257"/>
                  <a:gd name="T41" fmla="*/ 170 h 273"/>
                  <a:gd name="T42" fmla="*/ 5 w 257"/>
                  <a:gd name="T43" fmla="*/ 200 h 273"/>
                  <a:gd name="T44" fmla="*/ 10 w 257"/>
                  <a:gd name="T45" fmla="*/ 207 h 273"/>
                  <a:gd name="T46" fmla="*/ 28 w 257"/>
                  <a:gd name="T47" fmla="*/ 226 h 273"/>
                  <a:gd name="T48" fmla="*/ 56 w 257"/>
                  <a:gd name="T49" fmla="*/ 245 h 273"/>
                  <a:gd name="T50" fmla="*/ 91 w 257"/>
                  <a:gd name="T51" fmla="*/ 261 h 273"/>
                  <a:gd name="T52" fmla="*/ 129 w 257"/>
                  <a:gd name="T53" fmla="*/ 271 h 273"/>
                  <a:gd name="T54" fmla="*/ 169 w 257"/>
                  <a:gd name="T55" fmla="*/ 271 h 273"/>
                  <a:gd name="T56" fmla="*/ 197 w 257"/>
                  <a:gd name="T57" fmla="*/ 264 h 273"/>
                  <a:gd name="T58" fmla="*/ 215 w 257"/>
                  <a:gd name="T59" fmla="*/ 254 h 273"/>
                  <a:gd name="T60" fmla="*/ 231 w 257"/>
                  <a:gd name="T61" fmla="*/ 240 h 273"/>
                  <a:gd name="T62" fmla="*/ 243 w 257"/>
                  <a:gd name="T63" fmla="*/ 219 h 273"/>
                  <a:gd name="T64" fmla="*/ 250 w 257"/>
                  <a:gd name="T65" fmla="*/ 20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73">
                    <a:moveTo>
                      <a:pt x="250" y="208"/>
                    </a:moveTo>
                    <a:lnTo>
                      <a:pt x="250" y="208"/>
                    </a:lnTo>
                    <a:lnTo>
                      <a:pt x="252" y="196"/>
                    </a:lnTo>
                    <a:lnTo>
                      <a:pt x="253" y="184"/>
                    </a:lnTo>
                    <a:lnTo>
                      <a:pt x="255" y="161"/>
                    </a:lnTo>
                    <a:lnTo>
                      <a:pt x="253" y="138"/>
                    </a:lnTo>
                    <a:lnTo>
                      <a:pt x="253" y="138"/>
                    </a:lnTo>
                    <a:lnTo>
                      <a:pt x="255" y="116"/>
                    </a:lnTo>
                    <a:lnTo>
                      <a:pt x="257" y="96"/>
                    </a:lnTo>
                    <a:lnTo>
                      <a:pt x="255" y="79"/>
                    </a:lnTo>
                    <a:lnTo>
                      <a:pt x="255" y="79"/>
                    </a:lnTo>
                    <a:lnTo>
                      <a:pt x="253" y="72"/>
                    </a:lnTo>
                    <a:lnTo>
                      <a:pt x="252" y="67"/>
                    </a:lnTo>
                    <a:lnTo>
                      <a:pt x="245" y="60"/>
                    </a:lnTo>
                    <a:lnTo>
                      <a:pt x="239" y="56"/>
                    </a:lnTo>
                    <a:lnTo>
                      <a:pt x="238" y="54"/>
                    </a:lnTo>
                    <a:lnTo>
                      <a:pt x="238" y="54"/>
                    </a:lnTo>
                    <a:lnTo>
                      <a:pt x="229" y="47"/>
                    </a:lnTo>
                    <a:lnTo>
                      <a:pt x="213" y="28"/>
                    </a:lnTo>
                    <a:lnTo>
                      <a:pt x="213" y="28"/>
                    </a:lnTo>
                    <a:lnTo>
                      <a:pt x="206" y="21"/>
                    </a:lnTo>
                    <a:lnTo>
                      <a:pt x="204" y="21"/>
                    </a:lnTo>
                    <a:lnTo>
                      <a:pt x="203" y="21"/>
                    </a:lnTo>
                    <a:lnTo>
                      <a:pt x="201" y="23"/>
                    </a:lnTo>
                    <a:lnTo>
                      <a:pt x="199" y="25"/>
                    </a:lnTo>
                    <a:lnTo>
                      <a:pt x="164" y="2"/>
                    </a:lnTo>
                    <a:lnTo>
                      <a:pt x="112" y="0"/>
                    </a:lnTo>
                    <a:lnTo>
                      <a:pt x="49" y="25"/>
                    </a:lnTo>
                    <a:lnTo>
                      <a:pt x="49" y="25"/>
                    </a:lnTo>
                    <a:lnTo>
                      <a:pt x="45" y="26"/>
                    </a:lnTo>
                    <a:lnTo>
                      <a:pt x="35" y="33"/>
                    </a:lnTo>
                    <a:lnTo>
                      <a:pt x="28" y="39"/>
                    </a:lnTo>
                    <a:lnTo>
                      <a:pt x="22" y="47"/>
                    </a:lnTo>
                    <a:lnTo>
                      <a:pt x="19" y="58"/>
                    </a:lnTo>
                    <a:lnTo>
                      <a:pt x="15" y="72"/>
                    </a:lnTo>
                    <a:lnTo>
                      <a:pt x="15" y="72"/>
                    </a:lnTo>
                    <a:lnTo>
                      <a:pt x="8" y="112"/>
                    </a:lnTo>
                    <a:lnTo>
                      <a:pt x="8" y="112"/>
                    </a:lnTo>
                    <a:lnTo>
                      <a:pt x="7" y="121"/>
                    </a:lnTo>
                    <a:lnTo>
                      <a:pt x="1" y="142"/>
                    </a:lnTo>
                    <a:lnTo>
                      <a:pt x="0" y="156"/>
                    </a:lnTo>
                    <a:lnTo>
                      <a:pt x="0" y="170"/>
                    </a:lnTo>
                    <a:lnTo>
                      <a:pt x="1" y="186"/>
                    </a:lnTo>
                    <a:lnTo>
                      <a:pt x="5" y="200"/>
                    </a:lnTo>
                    <a:lnTo>
                      <a:pt x="5" y="200"/>
                    </a:lnTo>
                    <a:lnTo>
                      <a:pt x="10" y="207"/>
                    </a:lnTo>
                    <a:lnTo>
                      <a:pt x="17" y="215"/>
                    </a:lnTo>
                    <a:lnTo>
                      <a:pt x="28" y="226"/>
                    </a:lnTo>
                    <a:lnTo>
                      <a:pt x="40" y="235"/>
                    </a:lnTo>
                    <a:lnTo>
                      <a:pt x="56" y="245"/>
                    </a:lnTo>
                    <a:lnTo>
                      <a:pt x="73" y="254"/>
                    </a:lnTo>
                    <a:lnTo>
                      <a:pt x="91" y="261"/>
                    </a:lnTo>
                    <a:lnTo>
                      <a:pt x="110" y="268"/>
                    </a:lnTo>
                    <a:lnTo>
                      <a:pt x="129" y="271"/>
                    </a:lnTo>
                    <a:lnTo>
                      <a:pt x="150" y="273"/>
                    </a:lnTo>
                    <a:lnTo>
                      <a:pt x="169" y="271"/>
                    </a:lnTo>
                    <a:lnTo>
                      <a:pt x="189" y="268"/>
                    </a:lnTo>
                    <a:lnTo>
                      <a:pt x="197" y="264"/>
                    </a:lnTo>
                    <a:lnTo>
                      <a:pt x="206" y="259"/>
                    </a:lnTo>
                    <a:lnTo>
                      <a:pt x="215" y="254"/>
                    </a:lnTo>
                    <a:lnTo>
                      <a:pt x="222" y="247"/>
                    </a:lnTo>
                    <a:lnTo>
                      <a:pt x="231" y="240"/>
                    </a:lnTo>
                    <a:lnTo>
                      <a:pt x="238" y="229"/>
                    </a:lnTo>
                    <a:lnTo>
                      <a:pt x="243" y="219"/>
                    </a:lnTo>
                    <a:lnTo>
                      <a:pt x="250" y="208"/>
                    </a:lnTo>
                    <a:lnTo>
                      <a:pt x="250" y="208"/>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1068" y="2257"/>
                <a:ext cx="136" cy="163"/>
              </a:xfrm>
              <a:custGeom>
                <a:avLst/>
                <a:gdLst>
                  <a:gd name="T0" fmla="*/ 261 w 273"/>
                  <a:gd name="T1" fmla="*/ 132 h 328"/>
                  <a:gd name="T2" fmla="*/ 255 w 273"/>
                  <a:gd name="T3" fmla="*/ 135 h 328"/>
                  <a:gd name="T4" fmla="*/ 248 w 273"/>
                  <a:gd name="T5" fmla="*/ 151 h 328"/>
                  <a:gd name="T6" fmla="*/ 247 w 273"/>
                  <a:gd name="T7" fmla="*/ 163 h 328"/>
                  <a:gd name="T8" fmla="*/ 245 w 273"/>
                  <a:gd name="T9" fmla="*/ 172 h 328"/>
                  <a:gd name="T10" fmla="*/ 240 w 273"/>
                  <a:gd name="T11" fmla="*/ 179 h 328"/>
                  <a:gd name="T12" fmla="*/ 236 w 273"/>
                  <a:gd name="T13" fmla="*/ 67 h 328"/>
                  <a:gd name="T14" fmla="*/ 234 w 273"/>
                  <a:gd name="T15" fmla="*/ 56 h 328"/>
                  <a:gd name="T16" fmla="*/ 224 w 273"/>
                  <a:gd name="T17" fmla="*/ 34 h 328"/>
                  <a:gd name="T18" fmla="*/ 201 w 273"/>
                  <a:gd name="T19" fmla="*/ 14 h 328"/>
                  <a:gd name="T20" fmla="*/ 164 w 273"/>
                  <a:gd name="T21" fmla="*/ 2 h 328"/>
                  <a:gd name="T22" fmla="*/ 140 w 273"/>
                  <a:gd name="T23" fmla="*/ 0 h 328"/>
                  <a:gd name="T24" fmla="*/ 93 w 273"/>
                  <a:gd name="T25" fmla="*/ 7 h 328"/>
                  <a:gd name="T26" fmla="*/ 59 w 273"/>
                  <a:gd name="T27" fmla="*/ 25 h 328"/>
                  <a:gd name="T28" fmla="*/ 38 w 273"/>
                  <a:gd name="T29" fmla="*/ 49 h 328"/>
                  <a:gd name="T30" fmla="*/ 31 w 273"/>
                  <a:gd name="T31" fmla="*/ 77 h 328"/>
                  <a:gd name="T32" fmla="*/ 33 w 273"/>
                  <a:gd name="T33" fmla="*/ 165 h 328"/>
                  <a:gd name="T34" fmla="*/ 24 w 273"/>
                  <a:gd name="T35" fmla="*/ 154 h 328"/>
                  <a:gd name="T36" fmla="*/ 17 w 273"/>
                  <a:gd name="T37" fmla="*/ 146 h 328"/>
                  <a:gd name="T38" fmla="*/ 12 w 273"/>
                  <a:gd name="T39" fmla="*/ 142 h 328"/>
                  <a:gd name="T40" fmla="*/ 5 w 273"/>
                  <a:gd name="T41" fmla="*/ 146 h 328"/>
                  <a:gd name="T42" fmla="*/ 2 w 273"/>
                  <a:gd name="T43" fmla="*/ 156 h 328"/>
                  <a:gd name="T44" fmla="*/ 0 w 273"/>
                  <a:gd name="T45" fmla="*/ 170 h 328"/>
                  <a:gd name="T46" fmla="*/ 5 w 273"/>
                  <a:gd name="T47" fmla="*/ 184 h 328"/>
                  <a:gd name="T48" fmla="*/ 21 w 273"/>
                  <a:gd name="T49" fmla="*/ 216 h 328"/>
                  <a:gd name="T50" fmla="*/ 30 w 273"/>
                  <a:gd name="T51" fmla="*/ 230 h 328"/>
                  <a:gd name="T52" fmla="*/ 38 w 273"/>
                  <a:gd name="T53" fmla="*/ 235 h 328"/>
                  <a:gd name="T54" fmla="*/ 42 w 273"/>
                  <a:gd name="T55" fmla="*/ 235 h 328"/>
                  <a:gd name="T56" fmla="*/ 52 w 273"/>
                  <a:gd name="T57" fmla="*/ 256 h 328"/>
                  <a:gd name="T58" fmla="*/ 86 w 273"/>
                  <a:gd name="T59" fmla="*/ 298 h 328"/>
                  <a:gd name="T60" fmla="*/ 105 w 273"/>
                  <a:gd name="T61" fmla="*/ 315 h 328"/>
                  <a:gd name="T62" fmla="*/ 128 w 273"/>
                  <a:gd name="T63" fmla="*/ 326 h 328"/>
                  <a:gd name="T64" fmla="*/ 149 w 273"/>
                  <a:gd name="T65" fmla="*/ 326 h 328"/>
                  <a:gd name="T66" fmla="*/ 166 w 273"/>
                  <a:gd name="T67" fmla="*/ 321 h 328"/>
                  <a:gd name="T68" fmla="*/ 177 w 273"/>
                  <a:gd name="T69" fmla="*/ 310 h 328"/>
                  <a:gd name="T70" fmla="*/ 189 w 273"/>
                  <a:gd name="T71" fmla="*/ 298 h 328"/>
                  <a:gd name="T72" fmla="*/ 224 w 273"/>
                  <a:gd name="T73" fmla="*/ 256 h 328"/>
                  <a:gd name="T74" fmla="*/ 236 w 273"/>
                  <a:gd name="T75" fmla="*/ 233 h 328"/>
                  <a:gd name="T76" fmla="*/ 241 w 273"/>
                  <a:gd name="T77" fmla="*/ 233 h 328"/>
                  <a:gd name="T78" fmla="*/ 254 w 273"/>
                  <a:gd name="T79" fmla="*/ 226 h 328"/>
                  <a:gd name="T80" fmla="*/ 259 w 273"/>
                  <a:gd name="T81" fmla="*/ 216 h 328"/>
                  <a:gd name="T82" fmla="*/ 268 w 273"/>
                  <a:gd name="T83" fmla="*/ 186 h 328"/>
                  <a:gd name="T84" fmla="*/ 271 w 273"/>
                  <a:gd name="T85" fmla="*/ 156 h 328"/>
                  <a:gd name="T86" fmla="*/ 271 w 273"/>
                  <a:gd name="T87" fmla="*/ 137 h 328"/>
                  <a:gd name="T88" fmla="*/ 261 w 273"/>
                  <a:gd name="T89" fmla="*/ 13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328">
                    <a:moveTo>
                      <a:pt x="261" y="132"/>
                    </a:moveTo>
                    <a:lnTo>
                      <a:pt x="261" y="132"/>
                    </a:lnTo>
                    <a:lnTo>
                      <a:pt x="259" y="133"/>
                    </a:lnTo>
                    <a:lnTo>
                      <a:pt x="255" y="135"/>
                    </a:lnTo>
                    <a:lnTo>
                      <a:pt x="252" y="142"/>
                    </a:lnTo>
                    <a:lnTo>
                      <a:pt x="248" y="151"/>
                    </a:lnTo>
                    <a:lnTo>
                      <a:pt x="247" y="163"/>
                    </a:lnTo>
                    <a:lnTo>
                      <a:pt x="247" y="163"/>
                    </a:lnTo>
                    <a:lnTo>
                      <a:pt x="247" y="168"/>
                    </a:lnTo>
                    <a:lnTo>
                      <a:pt x="245" y="172"/>
                    </a:lnTo>
                    <a:lnTo>
                      <a:pt x="240" y="179"/>
                    </a:lnTo>
                    <a:lnTo>
                      <a:pt x="240" y="179"/>
                    </a:lnTo>
                    <a:lnTo>
                      <a:pt x="238" y="114"/>
                    </a:lnTo>
                    <a:lnTo>
                      <a:pt x="236" y="67"/>
                    </a:lnTo>
                    <a:lnTo>
                      <a:pt x="236" y="67"/>
                    </a:lnTo>
                    <a:lnTo>
                      <a:pt x="234" y="56"/>
                    </a:lnTo>
                    <a:lnTo>
                      <a:pt x="231" y="46"/>
                    </a:lnTo>
                    <a:lnTo>
                      <a:pt x="224" y="34"/>
                    </a:lnTo>
                    <a:lnTo>
                      <a:pt x="213" y="23"/>
                    </a:lnTo>
                    <a:lnTo>
                      <a:pt x="201" y="14"/>
                    </a:lnTo>
                    <a:lnTo>
                      <a:pt x="184" y="7"/>
                    </a:lnTo>
                    <a:lnTo>
                      <a:pt x="164" y="2"/>
                    </a:lnTo>
                    <a:lnTo>
                      <a:pt x="140" y="0"/>
                    </a:lnTo>
                    <a:lnTo>
                      <a:pt x="140" y="0"/>
                    </a:lnTo>
                    <a:lnTo>
                      <a:pt x="114" y="2"/>
                    </a:lnTo>
                    <a:lnTo>
                      <a:pt x="93" y="7"/>
                    </a:lnTo>
                    <a:lnTo>
                      <a:pt x="73" y="16"/>
                    </a:lnTo>
                    <a:lnTo>
                      <a:pt x="59" y="25"/>
                    </a:lnTo>
                    <a:lnTo>
                      <a:pt x="47" y="37"/>
                    </a:lnTo>
                    <a:lnTo>
                      <a:pt x="38" y="49"/>
                    </a:lnTo>
                    <a:lnTo>
                      <a:pt x="33" y="63"/>
                    </a:lnTo>
                    <a:lnTo>
                      <a:pt x="31" y="77"/>
                    </a:lnTo>
                    <a:lnTo>
                      <a:pt x="31" y="77"/>
                    </a:lnTo>
                    <a:lnTo>
                      <a:pt x="33" y="165"/>
                    </a:lnTo>
                    <a:lnTo>
                      <a:pt x="33" y="165"/>
                    </a:lnTo>
                    <a:lnTo>
                      <a:pt x="24" y="154"/>
                    </a:lnTo>
                    <a:lnTo>
                      <a:pt x="17" y="146"/>
                    </a:lnTo>
                    <a:lnTo>
                      <a:pt x="17" y="146"/>
                    </a:lnTo>
                    <a:lnTo>
                      <a:pt x="16" y="142"/>
                    </a:lnTo>
                    <a:lnTo>
                      <a:pt x="12" y="142"/>
                    </a:lnTo>
                    <a:lnTo>
                      <a:pt x="9" y="144"/>
                    </a:lnTo>
                    <a:lnTo>
                      <a:pt x="5" y="146"/>
                    </a:lnTo>
                    <a:lnTo>
                      <a:pt x="3" y="149"/>
                    </a:lnTo>
                    <a:lnTo>
                      <a:pt x="2" y="156"/>
                    </a:lnTo>
                    <a:lnTo>
                      <a:pt x="0" y="161"/>
                    </a:lnTo>
                    <a:lnTo>
                      <a:pt x="0" y="170"/>
                    </a:lnTo>
                    <a:lnTo>
                      <a:pt x="0" y="170"/>
                    </a:lnTo>
                    <a:lnTo>
                      <a:pt x="5" y="184"/>
                    </a:lnTo>
                    <a:lnTo>
                      <a:pt x="10" y="196"/>
                    </a:lnTo>
                    <a:lnTo>
                      <a:pt x="21" y="216"/>
                    </a:lnTo>
                    <a:lnTo>
                      <a:pt x="21" y="216"/>
                    </a:lnTo>
                    <a:lnTo>
                      <a:pt x="30" y="230"/>
                    </a:lnTo>
                    <a:lnTo>
                      <a:pt x="35" y="233"/>
                    </a:lnTo>
                    <a:lnTo>
                      <a:pt x="38" y="235"/>
                    </a:lnTo>
                    <a:lnTo>
                      <a:pt x="42" y="235"/>
                    </a:lnTo>
                    <a:lnTo>
                      <a:pt x="42" y="235"/>
                    </a:lnTo>
                    <a:lnTo>
                      <a:pt x="45" y="245"/>
                    </a:lnTo>
                    <a:lnTo>
                      <a:pt x="52" y="256"/>
                    </a:lnTo>
                    <a:lnTo>
                      <a:pt x="66" y="277"/>
                    </a:lnTo>
                    <a:lnTo>
                      <a:pt x="86" y="298"/>
                    </a:lnTo>
                    <a:lnTo>
                      <a:pt x="105" y="315"/>
                    </a:lnTo>
                    <a:lnTo>
                      <a:pt x="105" y="315"/>
                    </a:lnTo>
                    <a:lnTo>
                      <a:pt x="117" y="322"/>
                    </a:lnTo>
                    <a:lnTo>
                      <a:pt x="128" y="326"/>
                    </a:lnTo>
                    <a:lnTo>
                      <a:pt x="138" y="328"/>
                    </a:lnTo>
                    <a:lnTo>
                      <a:pt x="149" y="326"/>
                    </a:lnTo>
                    <a:lnTo>
                      <a:pt x="157" y="324"/>
                    </a:lnTo>
                    <a:lnTo>
                      <a:pt x="166" y="321"/>
                    </a:lnTo>
                    <a:lnTo>
                      <a:pt x="171" y="315"/>
                    </a:lnTo>
                    <a:lnTo>
                      <a:pt x="177" y="310"/>
                    </a:lnTo>
                    <a:lnTo>
                      <a:pt x="177" y="310"/>
                    </a:lnTo>
                    <a:lnTo>
                      <a:pt x="189" y="298"/>
                    </a:lnTo>
                    <a:lnTo>
                      <a:pt x="206" y="279"/>
                    </a:lnTo>
                    <a:lnTo>
                      <a:pt x="224" y="256"/>
                    </a:lnTo>
                    <a:lnTo>
                      <a:pt x="231" y="244"/>
                    </a:lnTo>
                    <a:lnTo>
                      <a:pt x="236" y="233"/>
                    </a:lnTo>
                    <a:lnTo>
                      <a:pt x="236" y="233"/>
                    </a:lnTo>
                    <a:lnTo>
                      <a:pt x="241" y="233"/>
                    </a:lnTo>
                    <a:lnTo>
                      <a:pt x="248" y="231"/>
                    </a:lnTo>
                    <a:lnTo>
                      <a:pt x="254" y="226"/>
                    </a:lnTo>
                    <a:lnTo>
                      <a:pt x="259" y="216"/>
                    </a:lnTo>
                    <a:lnTo>
                      <a:pt x="259" y="216"/>
                    </a:lnTo>
                    <a:lnTo>
                      <a:pt x="264" y="200"/>
                    </a:lnTo>
                    <a:lnTo>
                      <a:pt x="268" y="186"/>
                    </a:lnTo>
                    <a:lnTo>
                      <a:pt x="271" y="156"/>
                    </a:lnTo>
                    <a:lnTo>
                      <a:pt x="271" y="156"/>
                    </a:lnTo>
                    <a:lnTo>
                      <a:pt x="273" y="144"/>
                    </a:lnTo>
                    <a:lnTo>
                      <a:pt x="271" y="137"/>
                    </a:lnTo>
                    <a:lnTo>
                      <a:pt x="266" y="133"/>
                    </a:lnTo>
                    <a:lnTo>
                      <a:pt x="261" y="132"/>
                    </a:lnTo>
                    <a:lnTo>
                      <a:pt x="261" y="1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1096" y="2266"/>
                <a:ext cx="101" cy="38"/>
              </a:xfrm>
              <a:custGeom>
                <a:avLst/>
                <a:gdLst>
                  <a:gd name="T0" fmla="*/ 201 w 201"/>
                  <a:gd name="T1" fmla="*/ 64 h 75"/>
                  <a:gd name="T2" fmla="*/ 201 w 201"/>
                  <a:gd name="T3" fmla="*/ 64 h 75"/>
                  <a:gd name="T4" fmla="*/ 189 w 201"/>
                  <a:gd name="T5" fmla="*/ 47 h 75"/>
                  <a:gd name="T6" fmla="*/ 175 w 201"/>
                  <a:gd name="T7" fmla="*/ 35 h 75"/>
                  <a:gd name="T8" fmla="*/ 161 w 201"/>
                  <a:gd name="T9" fmla="*/ 22 h 75"/>
                  <a:gd name="T10" fmla="*/ 145 w 201"/>
                  <a:gd name="T11" fmla="*/ 15 h 75"/>
                  <a:gd name="T12" fmla="*/ 128 w 201"/>
                  <a:gd name="T13" fmla="*/ 8 h 75"/>
                  <a:gd name="T14" fmla="*/ 112 w 201"/>
                  <a:gd name="T15" fmla="*/ 5 h 75"/>
                  <a:gd name="T16" fmla="*/ 94 w 201"/>
                  <a:gd name="T17" fmla="*/ 1 h 75"/>
                  <a:gd name="T18" fmla="*/ 79 w 201"/>
                  <a:gd name="T19" fmla="*/ 0 h 75"/>
                  <a:gd name="T20" fmla="*/ 47 w 201"/>
                  <a:gd name="T21" fmla="*/ 1 h 75"/>
                  <a:gd name="T22" fmla="*/ 23 w 201"/>
                  <a:gd name="T23" fmla="*/ 3 h 75"/>
                  <a:gd name="T24" fmla="*/ 0 w 201"/>
                  <a:gd name="T25" fmla="*/ 8 h 75"/>
                  <a:gd name="T26" fmla="*/ 0 w 201"/>
                  <a:gd name="T27" fmla="*/ 8 h 75"/>
                  <a:gd name="T28" fmla="*/ 17 w 201"/>
                  <a:gd name="T29" fmla="*/ 24 h 75"/>
                  <a:gd name="T30" fmla="*/ 37 w 201"/>
                  <a:gd name="T31" fmla="*/ 38 h 75"/>
                  <a:gd name="T32" fmla="*/ 63 w 201"/>
                  <a:gd name="T33" fmla="*/ 54 h 75"/>
                  <a:gd name="T34" fmla="*/ 79 w 201"/>
                  <a:gd name="T35" fmla="*/ 61 h 75"/>
                  <a:gd name="T36" fmla="*/ 94 w 201"/>
                  <a:gd name="T37" fmla="*/ 66 h 75"/>
                  <a:gd name="T38" fmla="*/ 110 w 201"/>
                  <a:gd name="T39" fmla="*/ 71 h 75"/>
                  <a:gd name="T40" fmla="*/ 128 w 201"/>
                  <a:gd name="T41" fmla="*/ 75 h 75"/>
                  <a:gd name="T42" fmla="*/ 145 w 201"/>
                  <a:gd name="T43" fmla="*/ 75 h 75"/>
                  <a:gd name="T44" fmla="*/ 164 w 201"/>
                  <a:gd name="T45" fmla="*/ 75 h 75"/>
                  <a:gd name="T46" fmla="*/ 182 w 201"/>
                  <a:gd name="T47" fmla="*/ 71 h 75"/>
                  <a:gd name="T48" fmla="*/ 201 w 201"/>
                  <a:gd name="T49" fmla="*/ 64 h 75"/>
                  <a:gd name="T50" fmla="*/ 201 w 201"/>
                  <a:gd name="T51" fmla="*/ 6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75">
                    <a:moveTo>
                      <a:pt x="201" y="64"/>
                    </a:moveTo>
                    <a:lnTo>
                      <a:pt x="201" y="64"/>
                    </a:lnTo>
                    <a:lnTo>
                      <a:pt x="189" y="47"/>
                    </a:lnTo>
                    <a:lnTo>
                      <a:pt x="175" y="35"/>
                    </a:lnTo>
                    <a:lnTo>
                      <a:pt x="161" y="22"/>
                    </a:lnTo>
                    <a:lnTo>
                      <a:pt x="145" y="15"/>
                    </a:lnTo>
                    <a:lnTo>
                      <a:pt x="128" y="8"/>
                    </a:lnTo>
                    <a:lnTo>
                      <a:pt x="112" y="5"/>
                    </a:lnTo>
                    <a:lnTo>
                      <a:pt x="94" y="1"/>
                    </a:lnTo>
                    <a:lnTo>
                      <a:pt x="79" y="0"/>
                    </a:lnTo>
                    <a:lnTo>
                      <a:pt x="47" y="1"/>
                    </a:lnTo>
                    <a:lnTo>
                      <a:pt x="23" y="3"/>
                    </a:lnTo>
                    <a:lnTo>
                      <a:pt x="0" y="8"/>
                    </a:lnTo>
                    <a:lnTo>
                      <a:pt x="0" y="8"/>
                    </a:lnTo>
                    <a:lnTo>
                      <a:pt x="17" y="24"/>
                    </a:lnTo>
                    <a:lnTo>
                      <a:pt x="37" y="38"/>
                    </a:lnTo>
                    <a:lnTo>
                      <a:pt x="63" y="54"/>
                    </a:lnTo>
                    <a:lnTo>
                      <a:pt x="79" y="61"/>
                    </a:lnTo>
                    <a:lnTo>
                      <a:pt x="94" y="66"/>
                    </a:lnTo>
                    <a:lnTo>
                      <a:pt x="110" y="71"/>
                    </a:lnTo>
                    <a:lnTo>
                      <a:pt x="128" y="75"/>
                    </a:lnTo>
                    <a:lnTo>
                      <a:pt x="145" y="75"/>
                    </a:lnTo>
                    <a:lnTo>
                      <a:pt x="164" y="75"/>
                    </a:lnTo>
                    <a:lnTo>
                      <a:pt x="182" y="71"/>
                    </a:lnTo>
                    <a:lnTo>
                      <a:pt x="201" y="64"/>
                    </a:lnTo>
                    <a:lnTo>
                      <a:pt x="201" y="64"/>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1091" y="2247"/>
                <a:ext cx="99" cy="47"/>
              </a:xfrm>
              <a:custGeom>
                <a:avLst/>
                <a:gdLst>
                  <a:gd name="T0" fmla="*/ 200 w 200"/>
                  <a:gd name="T1" fmla="*/ 95 h 95"/>
                  <a:gd name="T2" fmla="*/ 200 w 200"/>
                  <a:gd name="T3" fmla="*/ 95 h 95"/>
                  <a:gd name="T4" fmla="*/ 193 w 200"/>
                  <a:gd name="T5" fmla="*/ 72 h 95"/>
                  <a:gd name="T6" fmla="*/ 182 w 200"/>
                  <a:gd name="T7" fmla="*/ 51 h 95"/>
                  <a:gd name="T8" fmla="*/ 170 w 200"/>
                  <a:gd name="T9" fmla="*/ 33 h 95"/>
                  <a:gd name="T10" fmla="*/ 156 w 200"/>
                  <a:gd name="T11" fmla="*/ 21 h 95"/>
                  <a:gd name="T12" fmla="*/ 140 w 200"/>
                  <a:gd name="T13" fmla="*/ 11 h 95"/>
                  <a:gd name="T14" fmla="*/ 125 w 200"/>
                  <a:gd name="T15" fmla="*/ 4 h 95"/>
                  <a:gd name="T16" fmla="*/ 107 w 200"/>
                  <a:gd name="T17" fmla="*/ 0 h 95"/>
                  <a:gd name="T18" fmla="*/ 91 w 200"/>
                  <a:gd name="T19" fmla="*/ 0 h 95"/>
                  <a:gd name="T20" fmla="*/ 91 w 200"/>
                  <a:gd name="T21" fmla="*/ 0 h 95"/>
                  <a:gd name="T22" fmla="*/ 74 w 200"/>
                  <a:gd name="T23" fmla="*/ 4 h 95"/>
                  <a:gd name="T24" fmla="*/ 58 w 200"/>
                  <a:gd name="T25" fmla="*/ 9 h 95"/>
                  <a:gd name="T26" fmla="*/ 44 w 200"/>
                  <a:gd name="T27" fmla="*/ 14 h 95"/>
                  <a:gd name="T28" fmla="*/ 30 w 200"/>
                  <a:gd name="T29" fmla="*/ 23 h 95"/>
                  <a:gd name="T30" fmla="*/ 9 w 200"/>
                  <a:gd name="T31" fmla="*/ 35 h 95"/>
                  <a:gd name="T32" fmla="*/ 2 w 200"/>
                  <a:gd name="T33" fmla="*/ 40 h 95"/>
                  <a:gd name="T34" fmla="*/ 2 w 200"/>
                  <a:gd name="T35" fmla="*/ 40 h 95"/>
                  <a:gd name="T36" fmla="*/ 0 w 200"/>
                  <a:gd name="T37" fmla="*/ 42 h 95"/>
                  <a:gd name="T38" fmla="*/ 0 w 200"/>
                  <a:gd name="T39" fmla="*/ 42 h 95"/>
                  <a:gd name="T40" fmla="*/ 0 w 200"/>
                  <a:gd name="T41" fmla="*/ 44 h 95"/>
                  <a:gd name="T42" fmla="*/ 9 w 200"/>
                  <a:gd name="T43" fmla="*/ 47 h 95"/>
                  <a:gd name="T44" fmla="*/ 30 w 200"/>
                  <a:gd name="T45" fmla="*/ 54 h 95"/>
                  <a:gd name="T46" fmla="*/ 30 w 200"/>
                  <a:gd name="T47" fmla="*/ 54 h 95"/>
                  <a:gd name="T48" fmla="*/ 130 w 200"/>
                  <a:gd name="T49" fmla="*/ 79 h 95"/>
                  <a:gd name="T50" fmla="*/ 200 w 200"/>
                  <a:gd name="T51" fmla="*/ 95 h 95"/>
                  <a:gd name="T52" fmla="*/ 200 w 20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0" h="95">
                    <a:moveTo>
                      <a:pt x="200" y="95"/>
                    </a:moveTo>
                    <a:lnTo>
                      <a:pt x="200" y="95"/>
                    </a:lnTo>
                    <a:lnTo>
                      <a:pt x="193" y="72"/>
                    </a:lnTo>
                    <a:lnTo>
                      <a:pt x="182" y="51"/>
                    </a:lnTo>
                    <a:lnTo>
                      <a:pt x="170" y="33"/>
                    </a:lnTo>
                    <a:lnTo>
                      <a:pt x="156" y="21"/>
                    </a:lnTo>
                    <a:lnTo>
                      <a:pt x="140" y="11"/>
                    </a:lnTo>
                    <a:lnTo>
                      <a:pt x="125" y="4"/>
                    </a:lnTo>
                    <a:lnTo>
                      <a:pt x="107" y="0"/>
                    </a:lnTo>
                    <a:lnTo>
                      <a:pt x="91" y="0"/>
                    </a:lnTo>
                    <a:lnTo>
                      <a:pt x="91" y="0"/>
                    </a:lnTo>
                    <a:lnTo>
                      <a:pt x="74" y="4"/>
                    </a:lnTo>
                    <a:lnTo>
                      <a:pt x="58" y="9"/>
                    </a:lnTo>
                    <a:lnTo>
                      <a:pt x="44" y="14"/>
                    </a:lnTo>
                    <a:lnTo>
                      <a:pt x="30" y="23"/>
                    </a:lnTo>
                    <a:lnTo>
                      <a:pt x="9" y="35"/>
                    </a:lnTo>
                    <a:lnTo>
                      <a:pt x="2" y="40"/>
                    </a:lnTo>
                    <a:lnTo>
                      <a:pt x="2" y="40"/>
                    </a:lnTo>
                    <a:lnTo>
                      <a:pt x="0" y="42"/>
                    </a:lnTo>
                    <a:lnTo>
                      <a:pt x="0" y="42"/>
                    </a:lnTo>
                    <a:lnTo>
                      <a:pt x="0" y="44"/>
                    </a:lnTo>
                    <a:lnTo>
                      <a:pt x="9" y="47"/>
                    </a:lnTo>
                    <a:lnTo>
                      <a:pt x="30" y="54"/>
                    </a:lnTo>
                    <a:lnTo>
                      <a:pt x="30" y="54"/>
                    </a:lnTo>
                    <a:lnTo>
                      <a:pt x="130" y="79"/>
                    </a:lnTo>
                    <a:lnTo>
                      <a:pt x="200" y="95"/>
                    </a:lnTo>
                    <a:lnTo>
                      <a:pt x="200" y="95"/>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1079" y="2264"/>
                <a:ext cx="15" cy="73"/>
              </a:xfrm>
              <a:custGeom>
                <a:avLst/>
                <a:gdLst>
                  <a:gd name="T0" fmla="*/ 28 w 29"/>
                  <a:gd name="T1" fmla="*/ 0 h 147"/>
                  <a:gd name="T2" fmla="*/ 28 w 29"/>
                  <a:gd name="T3" fmla="*/ 0 h 147"/>
                  <a:gd name="T4" fmla="*/ 29 w 29"/>
                  <a:gd name="T5" fmla="*/ 11 h 147"/>
                  <a:gd name="T6" fmla="*/ 29 w 29"/>
                  <a:gd name="T7" fmla="*/ 21 h 147"/>
                  <a:gd name="T8" fmla="*/ 29 w 29"/>
                  <a:gd name="T9" fmla="*/ 44 h 147"/>
                  <a:gd name="T10" fmla="*/ 28 w 29"/>
                  <a:gd name="T11" fmla="*/ 69 h 147"/>
                  <a:gd name="T12" fmla="*/ 22 w 29"/>
                  <a:gd name="T13" fmla="*/ 93 h 147"/>
                  <a:gd name="T14" fmla="*/ 14 w 29"/>
                  <a:gd name="T15" fmla="*/ 132 h 147"/>
                  <a:gd name="T16" fmla="*/ 10 w 29"/>
                  <a:gd name="T17" fmla="*/ 147 h 147"/>
                  <a:gd name="T18" fmla="*/ 10 w 29"/>
                  <a:gd name="T19" fmla="*/ 147 h 147"/>
                  <a:gd name="T20" fmla="*/ 5 w 29"/>
                  <a:gd name="T21" fmla="*/ 128 h 147"/>
                  <a:gd name="T22" fmla="*/ 1 w 29"/>
                  <a:gd name="T23" fmla="*/ 109 h 147"/>
                  <a:gd name="T24" fmla="*/ 0 w 29"/>
                  <a:gd name="T25" fmla="*/ 86 h 147"/>
                  <a:gd name="T26" fmla="*/ 0 w 29"/>
                  <a:gd name="T27" fmla="*/ 62 h 147"/>
                  <a:gd name="T28" fmla="*/ 1 w 29"/>
                  <a:gd name="T29" fmla="*/ 49 h 147"/>
                  <a:gd name="T30" fmla="*/ 3 w 29"/>
                  <a:gd name="T31" fmla="*/ 37 h 147"/>
                  <a:gd name="T32" fmla="*/ 7 w 29"/>
                  <a:gd name="T33" fmla="*/ 27 h 147"/>
                  <a:gd name="T34" fmla="*/ 12 w 29"/>
                  <a:gd name="T35" fmla="*/ 16 h 147"/>
                  <a:gd name="T36" fmla="*/ 19 w 29"/>
                  <a:gd name="T37" fmla="*/ 7 h 147"/>
                  <a:gd name="T38" fmla="*/ 28 w 29"/>
                  <a:gd name="T39" fmla="*/ 0 h 147"/>
                  <a:gd name="T40" fmla="*/ 28 w 29"/>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47">
                    <a:moveTo>
                      <a:pt x="28" y="0"/>
                    </a:moveTo>
                    <a:lnTo>
                      <a:pt x="28" y="0"/>
                    </a:lnTo>
                    <a:lnTo>
                      <a:pt x="29" y="11"/>
                    </a:lnTo>
                    <a:lnTo>
                      <a:pt x="29" y="21"/>
                    </a:lnTo>
                    <a:lnTo>
                      <a:pt x="29" y="44"/>
                    </a:lnTo>
                    <a:lnTo>
                      <a:pt x="28" y="69"/>
                    </a:lnTo>
                    <a:lnTo>
                      <a:pt x="22" y="93"/>
                    </a:lnTo>
                    <a:lnTo>
                      <a:pt x="14" y="132"/>
                    </a:lnTo>
                    <a:lnTo>
                      <a:pt x="10" y="147"/>
                    </a:lnTo>
                    <a:lnTo>
                      <a:pt x="10" y="147"/>
                    </a:lnTo>
                    <a:lnTo>
                      <a:pt x="5" y="128"/>
                    </a:lnTo>
                    <a:lnTo>
                      <a:pt x="1" y="109"/>
                    </a:lnTo>
                    <a:lnTo>
                      <a:pt x="0" y="86"/>
                    </a:lnTo>
                    <a:lnTo>
                      <a:pt x="0" y="62"/>
                    </a:lnTo>
                    <a:lnTo>
                      <a:pt x="1" y="49"/>
                    </a:lnTo>
                    <a:lnTo>
                      <a:pt x="3" y="37"/>
                    </a:lnTo>
                    <a:lnTo>
                      <a:pt x="7" y="27"/>
                    </a:lnTo>
                    <a:lnTo>
                      <a:pt x="12" y="16"/>
                    </a:lnTo>
                    <a:lnTo>
                      <a:pt x="19" y="7"/>
                    </a:lnTo>
                    <a:lnTo>
                      <a:pt x="28" y="0"/>
                    </a:lnTo>
                    <a:lnTo>
                      <a:pt x="28" y="0"/>
                    </a:lnTo>
                    <a:close/>
                  </a:path>
                </a:pathLst>
              </a:custGeom>
              <a:solidFill>
                <a:srgbClr val="2E17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961" y="2692"/>
                <a:ext cx="112" cy="208"/>
              </a:xfrm>
              <a:custGeom>
                <a:avLst/>
                <a:gdLst>
                  <a:gd name="T0" fmla="*/ 121 w 224"/>
                  <a:gd name="T1" fmla="*/ 35 h 417"/>
                  <a:gd name="T2" fmla="*/ 123 w 224"/>
                  <a:gd name="T3" fmla="*/ 60 h 417"/>
                  <a:gd name="T4" fmla="*/ 132 w 224"/>
                  <a:gd name="T5" fmla="*/ 109 h 417"/>
                  <a:gd name="T6" fmla="*/ 135 w 224"/>
                  <a:gd name="T7" fmla="*/ 156 h 417"/>
                  <a:gd name="T8" fmla="*/ 139 w 224"/>
                  <a:gd name="T9" fmla="*/ 230 h 417"/>
                  <a:gd name="T10" fmla="*/ 144 w 224"/>
                  <a:gd name="T11" fmla="*/ 268 h 417"/>
                  <a:gd name="T12" fmla="*/ 158 w 224"/>
                  <a:gd name="T13" fmla="*/ 303 h 417"/>
                  <a:gd name="T14" fmla="*/ 168 w 224"/>
                  <a:gd name="T15" fmla="*/ 321 h 417"/>
                  <a:gd name="T16" fmla="*/ 182 w 224"/>
                  <a:gd name="T17" fmla="*/ 317 h 417"/>
                  <a:gd name="T18" fmla="*/ 202 w 224"/>
                  <a:gd name="T19" fmla="*/ 312 h 417"/>
                  <a:gd name="T20" fmla="*/ 212 w 224"/>
                  <a:gd name="T21" fmla="*/ 314 h 417"/>
                  <a:gd name="T22" fmla="*/ 221 w 224"/>
                  <a:gd name="T23" fmla="*/ 319 h 417"/>
                  <a:gd name="T24" fmla="*/ 223 w 224"/>
                  <a:gd name="T25" fmla="*/ 321 h 417"/>
                  <a:gd name="T26" fmla="*/ 207 w 224"/>
                  <a:gd name="T27" fmla="*/ 336 h 417"/>
                  <a:gd name="T28" fmla="*/ 216 w 224"/>
                  <a:gd name="T29" fmla="*/ 343 h 417"/>
                  <a:gd name="T30" fmla="*/ 223 w 224"/>
                  <a:gd name="T31" fmla="*/ 356 h 417"/>
                  <a:gd name="T32" fmla="*/ 224 w 224"/>
                  <a:gd name="T33" fmla="*/ 370 h 417"/>
                  <a:gd name="T34" fmla="*/ 221 w 224"/>
                  <a:gd name="T35" fmla="*/ 380 h 417"/>
                  <a:gd name="T36" fmla="*/ 217 w 224"/>
                  <a:gd name="T37" fmla="*/ 382 h 417"/>
                  <a:gd name="T38" fmla="*/ 196 w 224"/>
                  <a:gd name="T39" fmla="*/ 384 h 417"/>
                  <a:gd name="T40" fmla="*/ 196 w 224"/>
                  <a:gd name="T41" fmla="*/ 392 h 417"/>
                  <a:gd name="T42" fmla="*/ 191 w 224"/>
                  <a:gd name="T43" fmla="*/ 403 h 417"/>
                  <a:gd name="T44" fmla="*/ 184 w 224"/>
                  <a:gd name="T45" fmla="*/ 405 h 417"/>
                  <a:gd name="T46" fmla="*/ 168 w 224"/>
                  <a:gd name="T47" fmla="*/ 408 h 417"/>
                  <a:gd name="T48" fmla="*/ 161 w 224"/>
                  <a:gd name="T49" fmla="*/ 413 h 417"/>
                  <a:gd name="T50" fmla="*/ 149 w 224"/>
                  <a:gd name="T51" fmla="*/ 417 h 417"/>
                  <a:gd name="T52" fmla="*/ 142 w 224"/>
                  <a:gd name="T53" fmla="*/ 417 h 417"/>
                  <a:gd name="T54" fmla="*/ 133 w 224"/>
                  <a:gd name="T55" fmla="*/ 415 h 417"/>
                  <a:gd name="T56" fmla="*/ 125 w 224"/>
                  <a:gd name="T57" fmla="*/ 412 h 417"/>
                  <a:gd name="T58" fmla="*/ 111 w 224"/>
                  <a:gd name="T59" fmla="*/ 405 h 417"/>
                  <a:gd name="T60" fmla="*/ 105 w 224"/>
                  <a:gd name="T61" fmla="*/ 401 h 417"/>
                  <a:gd name="T62" fmla="*/ 93 w 224"/>
                  <a:gd name="T63" fmla="*/ 363 h 417"/>
                  <a:gd name="T64" fmla="*/ 72 w 224"/>
                  <a:gd name="T65" fmla="*/ 284 h 417"/>
                  <a:gd name="T66" fmla="*/ 41 w 224"/>
                  <a:gd name="T67" fmla="*/ 177 h 417"/>
                  <a:gd name="T68" fmla="*/ 30 w 224"/>
                  <a:gd name="T69" fmla="*/ 149 h 417"/>
                  <a:gd name="T70" fmla="*/ 7 w 224"/>
                  <a:gd name="T71" fmla="*/ 84 h 417"/>
                  <a:gd name="T72" fmla="*/ 0 w 224"/>
                  <a:gd name="T73" fmla="*/ 39 h 417"/>
                  <a:gd name="T74" fmla="*/ 2 w 224"/>
                  <a:gd name="T75" fmla="*/ 18 h 417"/>
                  <a:gd name="T76" fmla="*/ 6 w 224"/>
                  <a:gd name="T77" fmla="*/ 11 h 417"/>
                  <a:gd name="T78" fmla="*/ 16 w 224"/>
                  <a:gd name="T79" fmla="*/ 2 h 417"/>
                  <a:gd name="T80" fmla="*/ 34 w 224"/>
                  <a:gd name="T81" fmla="*/ 0 h 417"/>
                  <a:gd name="T82" fmla="*/ 65 w 224"/>
                  <a:gd name="T83" fmla="*/ 7 h 417"/>
                  <a:gd name="T84" fmla="*/ 104 w 224"/>
                  <a:gd name="T85" fmla="*/ 25 h 417"/>
                  <a:gd name="T86" fmla="*/ 121 w 224"/>
                  <a:gd name="T87" fmla="*/ 3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417">
                    <a:moveTo>
                      <a:pt x="121" y="35"/>
                    </a:moveTo>
                    <a:lnTo>
                      <a:pt x="121" y="35"/>
                    </a:lnTo>
                    <a:lnTo>
                      <a:pt x="121" y="49"/>
                    </a:lnTo>
                    <a:lnTo>
                      <a:pt x="123" y="60"/>
                    </a:lnTo>
                    <a:lnTo>
                      <a:pt x="126" y="81"/>
                    </a:lnTo>
                    <a:lnTo>
                      <a:pt x="132" y="109"/>
                    </a:lnTo>
                    <a:lnTo>
                      <a:pt x="135" y="156"/>
                    </a:lnTo>
                    <a:lnTo>
                      <a:pt x="135" y="156"/>
                    </a:lnTo>
                    <a:lnTo>
                      <a:pt x="137" y="209"/>
                    </a:lnTo>
                    <a:lnTo>
                      <a:pt x="139" y="230"/>
                    </a:lnTo>
                    <a:lnTo>
                      <a:pt x="140" y="249"/>
                    </a:lnTo>
                    <a:lnTo>
                      <a:pt x="144" y="268"/>
                    </a:lnTo>
                    <a:lnTo>
                      <a:pt x="149" y="286"/>
                    </a:lnTo>
                    <a:lnTo>
                      <a:pt x="158" y="303"/>
                    </a:lnTo>
                    <a:lnTo>
                      <a:pt x="168" y="321"/>
                    </a:lnTo>
                    <a:lnTo>
                      <a:pt x="168" y="321"/>
                    </a:lnTo>
                    <a:lnTo>
                      <a:pt x="174" y="321"/>
                    </a:lnTo>
                    <a:lnTo>
                      <a:pt x="182" y="317"/>
                    </a:lnTo>
                    <a:lnTo>
                      <a:pt x="193" y="314"/>
                    </a:lnTo>
                    <a:lnTo>
                      <a:pt x="202" y="312"/>
                    </a:lnTo>
                    <a:lnTo>
                      <a:pt x="202" y="312"/>
                    </a:lnTo>
                    <a:lnTo>
                      <a:pt x="212" y="314"/>
                    </a:lnTo>
                    <a:lnTo>
                      <a:pt x="217" y="315"/>
                    </a:lnTo>
                    <a:lnTo>
                      <a:pt x="221" y="319"/>
                    </a:lnTo>
                    <a:lnTo>
                      <a:pt x="223" y="321"/>
                    </a:lnTo>
                    <a:lnTo>
                      <a:pt x="223" y="321"/>
                    </a:lnTo>
                    <a:lnTo>
                      <a:pt x="217" y="324"/>
                    </a:lnTo>
                    <a:lnTo>
                      <a:pt x="207" y="336"/>
                    </a:lnTo>
                    <a:lnTo>
                      <a:pt x="207" y="336"/>
                    </a:lnTo>
                    <a:lnTo>
                      <a:pt x="216" y="343"/>
                    </a:lnTo>
                    <a:lnTo>
                      <a:pt x="221" y="350"/>
                    </a:lnTo>
                    <a:lnTo>
                      <a:pt x="223" y="356"/>
                    </a:lnTo>
                    <a:lnTo>
                      <a:pt x="223" y="356"/>
                    </a:lnTo>
                    <a:lnTo>
                      <a:pt x="224" y="370"/>
                    </a:lnTo>
                    <a:lnTo>
                      <a:pt x="223" y="377"/>
                    </a:lnTo>
                    <a:lnTo>
                      <a:pt x="221" y="380"/>
                    </a:lnTo>
                    <a:lnTo>
                      <a:pt x="217" y="382"/>
                    </a:lnTo>
                    <a:lnTo>
                      <a:pt x="217" y="382"/>
                    </a:lnTo>
                    <a:lnTo>
                      <a:pt x="202" y="384"/>
                    </a:lnTo>
                    <a:lnTo>
                      <a:pt x="196" y="384"/>
                    </a:lnTo>
                    <a:lnTo>
                      <a:pt x="196" y="384"/>
                    </a:lnTo>
                    <a:lnTo>
                      <a:pt x="196" y="392"/>
                    </a:lnTo>
                    <a:lnTo>
                      <a:pt x="195" y="398"/>
                    </a:lnTo>
                    <a:lnTo>
                      <a:pt x="191" y="403"/>
                    </a:lnTo>
                    <a:lnTo>
                      <a:pt x="191" y="403"/>
                    </a:lnTo>
                    <a:lnTo>
                      <a:pt x="184" y="405"/>
                    </a:lnTo>
                    <a:lnTo>
                      <a:pt x="177" y="406"/>
                    </a:lnTo>
                    <a:lnTo>
                      <a:pt x="168" y="408"/>
                    </a:lnTo>
                    <a:lnTo>
                      <a:pt x="168" y="408"/>
                    </a:lnTo>
                    <a:lnTo>
                      <a:pt x="161" y="413"/>
                    </a:lnTo>
                    <a:lnTo>
                      <a:pt x="156" y="417"/>
                    </a:lnTo>
                    <a:lnTo>
                      <a:pt x="149" y="417"/>
                    </a:lnTo>
                    <a:lnTo>
                      <a:pt x="149" y="417"/>
                    </a:lnTo>
                    <a:lnTo>
                      <a:pt x="142" y="417"/>
                    </a:lnTo>
                    <a:lnTo>
                      <a:pt x="137" y="417"/>
                    </a:lnTo>
                    <a:lnTo>
                      <a:pt x="133" y="415"/>
                    </a:lnTo>
                    <a:lnTo>
                      <a:pt x="133" y="415"/>
                    </a:lnTo>
                    <a:lnTo>
                      <a:pt x="125" y="412"/>
                    </a:lnTo>
                    <a:lnTo>
                      <a:pt x="118" y="410"/>
                    </a:lnTo>
                    <a:lnTo>
                      <a:pt x="111" y="405"/>
                    </a:lnTo>
                    <a:lnTo>
                      <a:pt x="111" y="405"/>
                    </a:lnTo>
                    <a:lnTo>
                      <a:pt x="105" y="401"/>
                    </a:lnTo>
                    <a:lnTo>
                      <a:pt x="102" y="391"/>
                    </a:lnTo>
                    <a:lnTo>
                      <a:pt x="93" y="363"/>
                    </a:lnTo>
                    <a:lnTo>
                      <a:pt x="72" y="284"/>
                    </a:lnTo>
                    <a:lnTo>
                      <a:pt x="72" y="284"/>
                    </a:lnTo>
                    <a:lnTo>
                      <a:pt x="51" y="219"/>
                    </a:lnTo>
                    <a:lnTo>
                      <a:pt x="41" y="177"/>
                    </a:lnTo>
                    <a:lnTo>
                      <a:pt x="41" y="177"/>
                    </a:lnTo>
                    <a:lnTo>
                      <a:pt x="30" y="149"/>
                    </a:lnTo>
                    <a:lnTo>
                      <a:pt x="14" y="107"/>
                    </a:lnTo>
                    <a:lnTo>
                      <a:pt x="7" y="84"/>
                    </a:lnTo>
                    <a:lnTo>
                      <a:pt x="2" y="62"/>
                    </a:lnTo>
                    <a:lnTo>
                      <a:pt x="0" y="39"/>
                    </a:lnTo>
                    <a:lnTo>
                      <a:pt x="0" y="28"/>
                    </a:lnTo>
                    <a:lnTo>
                      <a:pt x="2" y="18"/>
                    </a:lnTo>
                    <a:lnTo>
                      <a:pt x="2" y="18"/>
                    </a:lnTo>
                    <a:lnTo>
                      <a:pt x="6" y="11"/>
                    </a:lnTo>
                    <a:lnTo>
                      <a:pt x="9" y="6"/>
                    </a:lnTo>
                    <a:lnTo>
                      <a:pt x="16" y="2"/>
                    </a:lnTo>
                    <a:lnTo>
                      <a:pt x="25" y="0"/>
                    </a:lnTo>
                    <a:lnTo>
                      <a:pt x="34" y="0"/>
                    </a:lnTo>
                    <a:lnTo>
                      <a:pt x="44" y="2"/>
                    </a:lnTo>
                    <a:lnTo>
                      <a:pt x="65" y="7"/>
                    </a:lnTo>
                    <a:lnTo>
                      <a:pt x="86" y="16"/>
                    </a:lnTo>
                    <a:lnTo>
                      <a:pt x="104" y="25"/>
                    </a:lnTo>
                    <a:lnTo>
                      <a:pt x="121" y="35"/>
                    </a:lnTo>
                    <a:lnTo>
                      <a:pt x="121" y="35"/>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948" y="2668"/>
                <a:ext cx="79" cy="63"/>
              </a:xfrm>
              <a:custGeom>
                <a:avLst/>
                <a:gdLst>
                  <a:gd name="T0" fmla="*/ 151 w 158"/>
                  <a:gd name="T1" fmla="*/ 28 h 126"/>
                  <a:gd name="T2" fmla="*/ 151 w 158"/>
                  <a:gd name="T3" fmla="*/ 28 h 126"/>
                  <a:gd name="T4" fmla="*/ 149 w 158"/>
                  <a:gd name="T5" fmla="*/ 21 h 126"/>
                  <a:gd name="T6" fmla="*/ 145 w 158"/>
                  <a:gd name="T7" fmla="*/ 14 h 126"/>
                  <a:gd name="T8" fmla="*/ 142 w 158"/>
                  <a:gd name="T9" fmla="*/ 9 h 126"/>
                  <a:gd name="T10" fmla="*/ 135 w 158"/>
                  <a:gd name="T11" fmla="*/ 5 h 126"/>
                  <a:gd name="T12" fmla="*/ 128 w 158"/>
                  <a:gd name="T13" fmla="*/ 4 h 126"/>
                  <a:gd name="T14" fmla="*/ 121 w 158"/>
                  <a:gd name="T15" fmla="*/ 2 h 126"/>
                  <a:gd name="T16" fmla="*/ 103 w 158"/>
                  <a:gd name="T17" fmla="*/ 0 h 126"/>
                  <a:gd name="T18" fmla="*/ 84 w 158"/>
                  <a:gd name="T19" fmla="*/ 2 h 126"/>
                  <a:gd name="T20" fmla="*/ 67 w 158"/>
                  <a:gd name="T21" fmla="*/ 5 h 126"/>
                  <a:gd name="T22" fmla="*/ 42 w 158"/>
                  <a:gd name="T23" fmla="*/ 9 h 126"/>
                  <a:gd name="T24" fmla="*/ 42 w 158"/>
                  <a:gd name="T25" fmla="*/ 9 h 126"/>
                  <a:gd name="T26" fmla="*/ 26 w 158"/>
                  <a:gd name="T27" fmla="*/ 14 h 126"/>
                  <a:gd name="T28" fmla="*/ 19 w 158"/>
                  <a:gd name="T29" fmla="*/ 18 h 126"/>
                  <a:gd name="T30" fmla="*/ 12 w 158"/>
                  <a:gd name="T31" fmla="*/ 23 h 126"/>
                  <a:gd name="T32" fmla="*/ 7 w 158"/>
                  <a:gd name="T33" fmla="*/ 28 h 126"/>
                  <a:gd name="T34" fmla="*/ 4 w 158"/>
                  <a:gd name="T35" fmla="*/ 35 h 126"/>
                  <a:gd name="T36" fmla="*/ 0 w 158"/>
                  <a:gd name="T37" fmla="*/ 42 h 126"/>
                  <a:gd name="T38" fmla="*/ 0 w 158"/>
                  <a:gd name="T39" fmla="*/ 49 h 126"/>
                  <a:gd name="T40" fmla="*/ 0 w 158"/>
                  <a:gd name="T41" fmla="*/ 49 h 126"/>
                  <a:gd name="T42" fmla="*/ 2 w 158"/>
                  <a:gd name="T43" fmla="*/ 68 h 126"/>
                  <a:gd name="T44" fmla="*/ 9 w 158"/>
                  <a:gd name="T45" fmla="*/ 93 h 126"/>
                  <a:gd name="T46" fmla="*/ 18 w 158"/>
                  <a:gd name="T47" fmla="*/ 114 h 126"/>
                  <a:gd name="T48" fmla="*/ 21 w 158"/>
                  <a:gd name="T49" fmla="*/ 121 h 126"/>
                  <a:gd name="T50" fmla="*/ 26 w 158"/>
                  <a:gd name="T51" fmla="*/ 124 h 126"/>
                  <a:gd name="T52" fmla="*/ 26 w 158"/>
                  <a:gd name="T53" fmla="*/ 124 h 126"/>
                  <a:gd name="T54" fmla="*/ 35 w 158"/>
                  <a:gd name="T55" fmla="*/ 126 h 126"/>
                  <a:gd name="T56" fmla="*/ 49 w 158"/>
                  <a:gd name="T57" fmla="*/ 126 h 126"/>
                  <a:gd name="T58" fmla="*/ 88 w 158"/>
                  <a:gd name="T59" fmla="*/ 123 h 126"/>
                  <a:gd name="T60" fmla="*/ 152 w 158"/>
                  <a:gd name="T61" fmla="*/ 116 h 126"/>
                  <a:gd name="T62" fmla="*/ 152 w 158"/>
                  <a:gd name="T63" fmla="*/ 116 h 126"/>
                  <a:gd name="T64" fmla="*/ 154 w 158"/>
                  <a:gd name="T65" fmla="*/ 116 h 126"/>
                  <a:gd name="T66" fmla="*/ 156 w 158"/>
                  <a:gd name="T67" fmla="*/ 112 h 126"/>
                  <a:gd name="T68" fmla="*/ 158 w 158"/>
                  <a:gd name="T69" fmla="*/ 105 h 126"/>
                  <a:gd name="T70" fmla="*/ 158 w 158"/>
                  <a:gd name="T71" fmla="*/ 93 h 126"/>
                  <a:gd name="T72" fmla="*/ 156 w 158"/>
                  <a:gd name="T73" fmla="*/ 79 h 126"/>
                  <a:gd name="T74" fmla="*/ 152 w 158"/>
                  <a:gd name="T75" fmla="*/ 49 h 126"/>
                  <a:gd name="T76" fmla="*/ 151 w 158"/>
                  <a:gd name="T77" fmla="*/ 28 h 126"/>
                  <a:gd name="T78" fmla="*/ 151 w 158"/>
                  <a:gd name="T79" fmla="*/ 2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 h="126">
                    <a:moveTo>
                      <a:pt x="151" y="28"/>
                    </a:moveTo>
                    <a:lnTo>
                      <a:pt x="151" y="28"/>
                    </a:lnTo>
                    <a:lnTo>
                      <a:pt x="149" y="21"/>
                    </a:lnTo>
                    <a:lnTo>
                      <a:pt x="145" y="14"/>
                    </a:lnTo>
                    <a:lnTo>
                      <a:pt x="142" y="9"/>
                    </a:lnTo>
                    <a:lnTo>
                      <a:pt x="135" y="5"/>
                    </a:lnTo>
                    <a:lnTo>
                      <a:pt x="128" y="4"/>
                    </a:lnTo>
                    <a:lnTo>
                      <a:pt x="121" y="2"/>
                    </a:lnTo>
                    <a:lnTo>
                      <a:pt x="103" y="0"/>
                    </a:lnTo>
                    <a:lnTo>
                      <a:pt x="84" y="2"/>
                    </a:lnTo>
                    <a:lnTo>
                      <a:pt x="67" y="5"/>
                    </a:lnTo>
                    <a:lnTo>
                      <a:pt x="42" y="9"/>
                    </a:lnTo>
                    <a:lnTo>
                      <a:pt x="42" y="9"/>
                    </a:lnTo>
                    <a:lnTo>
                      <a:pt x="26" y="14"/>
                    </a:lnTo>
                    <a:lnTo>
                      <a:pt x="19" y="18"/>
                    </a:lnTo>
                    <a:lnTo>
                      <a:pt x="12" y="23"/>
                    </a:lnTo>
                    <a:lnTo>
                      <a:pt x="7" y="28"/>
                    </a:lnTo>
                    <a:lnTo>
                      <a:pt x="4" y="35"/>
                    </a:lnTo>
                    <a:lnTo>
                      <a:pt x="0" y="42"/>
                    </a:lnTo>
                    <a:lnTo>
                      <a:pt x="0" y="49"/>
                    </a:lnTo>
                    <a:lnTo>
                      <a:pt x="0" y="49"/>
                    </a:lnTo>
                    <a:lnTo>
                      <a:pt x="2" y="68"/>
                    </a:lnTo>
                    <a:lnTo>
                      <a:pt x="9" y="93"/>
                    </a:lnTo>
                    <a:lnTo>
                      <a:pt x="18" y="114"/>
                    </a:lnTo>
                    <a:lnTo>
                      <a:pt x="21" y="121"/>
                    </a:lnTo>
                    <a:lnTo>
                      <a:pt x="26" y="124"/>
                    </a:lnTo>
                    <a:lnTo>
                      <a:pt x="26" y="124"/>
                    </a:lnTo>
                    <a:lnTo>
                      <a:pt x="35" y="126"/>
                    </a:lnTo>
                    <a:lnTo>
                      <a:pt x="49" y="126"/>
                    </a:lnTo>
                    <a:lnTo>
                      <a:pt x="88" y="123"/>
                    </a:lnTo>
                    <a:lnTo>
                      <a:pt x="152" y="116"/>
                    </a:lnTo>
                    <a:lnTo>
                      <a:pt x="152" y="116"/>
                    </a:lnTo>
                    <a:lnTo>
                      <a:pt x="154" y="116"/>
                    </a:lnTo>
                    <a:lnTo>
                      <a:pt x="156" y="112"/>
                    </a:lnTo>
                    <a:lnTo>
                      <a:pt x="158" y="105"/>
                    </a:lnTo>
                    <a:lnTo>
                      <a:pt x="158" y="93"/>
                    </a:lnTo>
                    <a:lnTo>
                      <a:pt x="156" y="79"/>
                    </a:lnTo>
                    <a:lnTo>
                      <a:pt x="152" y="49"/>
                    </a:lnTo>
                    <a:lnTo>
                      <a:pt x="151" y="28"/>
                    </a:lnTo>
                    <a:lnTo>
                      <a:pt x="151" y="2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1198" y="2686"/>
                <a:ext cx="110" cy="215"/>
              </a:xfrm>
              <a:custGeom>
                <a:avLst/>
                <a:gdLst>
                  <a:gd name="T0" fmla="*/ 218 w 218"/>
                  <a:gd name="T1" fmla="*/ 32 h 431"/>
                  <a:gd name="T2" fmla="*/ 206 w 218"/>
                  <a:gd name="T3" fmla="*/ 88 h 431"/>
                  <a:gd name="T4" fmla="*/ 190 w 218"/>
                  <a:gd name="T5" fmla="*/ 140 h 431"/>
                  <a:gd name="T6" fmla="*/ 161 w 218"/>
                  <a:gd name="T7" fmla="*/ 215 h 431"/>
                  <a:gd name="T8" fmla="*/ 154 w 218"/>
                  <a:gd name="T9" fmla="*/ 238 h 431"/>
                  <a:gd name="T10" fmla="*/ 148 w 218"/>
                  <a:gd name="T11" fmla="*/ 278 h 431"/>
                  <a:gd name="T12" fmla="*/ 145 w 218"/>
                  <a:gd name="T13" fmla="*/ 298 h 431"/>
                  <a:gd name="T14" fmla="*/ 129 w 218"/>
                  <a:gd name="T15" fmla="*/ 368 h 431"/>
                  <a:gd name="T16" fmla="*/ 127 w 218"/>
                  <a:gd name="T17" fmla="*/ 380 h 431"/>
                  <a:gd name="T18" fmla="*/ 119 w 218"/>
                  <a:gd name="T19" fmla="*/ 408 h 431"/>
                  <a:gd name="T20" fmla="*/ 108 w 218"/>
                  <a:gd name="T21" fmla="*/ 422 h 431"/>
                  <a:gd name="T22" fmla="*/ 103 w 218"/>
                  <a:gd name="T23" fmla="*/ 427 h 431"/>
                  <a:gd name="T24" fmla="*/ 92 w 218"/>
                  <a:gd name="T25" fmla="*/ 431 h 431"/>
                  <a:gd name="T26" fmla="*/ 82 w 218"/>
                  <a:gd name="T27" fmla="*/ 425 h 431"/>
                  <a:gd name="T28" fmla="*/ 80 w 218"/>
                  <a:gd name="T29" fmla="*/ 424 h 431"/>
                  <a:gd name="T30" fmla="*/ 73 w 218"/>
                  <a:gd name="T31" fmla="*/ 429 h 431"/>
                  <a:gd name="T32" fmla="*/ 66 w 218"/>
                  <a:gd name="T33" fmla="*/ 431 h 431"/>
                  <a:gd name="T34" fmla="*/ 52 w 218"/>
                  <a:gd name="T35" fmla="*/ 427 h 431"/>
                  <a:gd name="T36" fmla="*/ 47 w 218"/>
                  <a:gd name="T37" fmla="*/ 422 h 431"/>
                  <a:gd name="T38" fmla="*/ 35 w 218"/>
                  <a:gd name="T39" fmla="*/ 425 h 431"/>
                  <a:gd name="T40" fmla="*/ 28 w 218"/>
                  <a:gd name="T41" fmla="*/ 424 h 431"/>
                  <a:gd name="T42" fmla="*/ 24 w 218"/>
                  <a:gd name="T43" fmla="*/ 418 h 431"/>
                  <a:gd name="T44" fmla="*/ 22 w 218"/>
                  <a:gd name="T45" fmla="*/ 404 h 431"/>
                  <a:gd name="T46" fmla="*/ 19 w 218"/>
                  <a:gd name="T47" fmla="*/ 404 h 431"/>
                  <a:gd name="T48" fmla="*/ 5 w 218"/>
                  <a:gd name="T49" fmla="*/ 399 h 431"/>
                  <a:gd name="T50" fmla="*/ 1 w 218"/>
                  <a:gd name="T51" fmla="*/ 390 h 431"/>
                  <a:gd name="T52" fmla="*/ 0 w 218"/>
                  <a:gd name="T53" fmla="*/ 382 h 431"/>
                  <a:gd name="T54" fmla="*/ 5 w 218"/>
                  <a:gd name="T55" fmla="*/ 368 h 431"/>
                  <a:gd name="T56" fmla="*/ 8 w 218"/>
                  <a:gd name="T57" fmla="*/ 364 h 431"/>
                  <a:gd name="T58" fmla="*/ 29 w 218"/>
                  <a:gd name="T59" fmla="*/ 348 h 431"/>
                  <a:gd name="T60" fmla="*/ 35 w 218"/>
                  <a:gd name="T61" fmla="*/ 343 h 431"/>
                  <a:gd name="T62" fmla="*/ 38 w 218"/>
                  <a:gd name="T63" fmla="*/ 329 h 431"/>
                  <a:gd name="T64" fmla="*/ 38 w 218"/>
                  <a:gd name="T65" fmla="*/ 322 h 431"/>
                  <a:gd name="T66" fmla="*/ 31 w 218"/>
                  <a:gd name="T67" fmla="*/ 317 h 431"/>
                  <a:gd name="T68" fmla="*/ 26 w 218"/>
                  <a:gd name="T69" fmla="*/ 315 h 431"/>
                  <a:gd name="T70" fmla="*/ 28 w 218"/>
                  <a:gd name="T71" fmla="*/ 305 h 431"/>
                  <a:gd name="T72" fmla="*/ 38 w 218"/>
                  <a:gd name="T73" fmla="*/ 291 h 431"/>
                  <a:gd name="T74" fmla="*/ 42 w 218"/>
                  <a:gd name="T75" fmla="*/ 285 h 431"/>
                  <a:gd name="T76" fmla="*/ 63 w 218"/>
                  <a:gd name="T77" fmla="*/ 277 h 431"/>
                  <a:gd name="T78" fmla="*/ 70 w 218"/>
                  <a:gd name="T79" fmla="*/ 270 h 431"/>
                  <a:gd name="T80" fmla="*/ 77 w 218"/>
                  <a:gd name="T81" fmla="*/ 254 h 431"/>
                  <a:gd name="T82" fmla="*/ 80 w 218"/>
                  <a:gd name="T83" fmla="*/ 242 h 431"/>
                  <a:gd name="T84" fmla="*/ 84 w 218"/>
                  <a:gd name="T85" fmla="*/ 184 h 431"/>
                  <a:gd name="T86" fmla="*/ 89 w 218"/>
                  <a:gd name="T87" fmla="*/ 123 h 431"/>
                  <a:gd name="T88" fmla="*/ 91 w 218"/>
                  <a:gd name="T89" fmla="*/ 109 h 431"/>
                  <a:gd name="T90" fmla="*/ 115 w 218"/>
                  <a:gd name="T91" fmla="*/ 2 h 431"/>
                  <a:gd name="T92" fmla="*/ 143 w 218"/>
                  <a:gd name="T93" fmla="*/ 0 h 431"/>
                  <a:gd name="T94" fmla="*/ 178 w 218"/>
                  <a:gd name="T95" fmla="*/ 4 h 431"/>
                  <a:gd name="T96" fmla="*/ 203 w 218"/>
                  <a:gd name="T97" fmla="*/ 14 h 431"/>
                  <a:gd name="T98" fmla="*/ 215 w 218"/>
                  <a:gd name="T99" fmla="*/ 25 h 431"/>
                  <a:gd name="T100" fmla="*/ 218 w 218"/>
                  <a:gd name="T101" fmla="*/ 3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431">
                    <a:moveTo>
                      <a:pt x="218" y="32"/>
                    </a:moveTo>
                    <a:lnTo>
                      <a:pt x="218" y="32"/>
                    </a:lnTo>
                    <a:lnTo>
                      <a:pt x="213" y="61"/>
                    </a:lnTo>
                    <a:lnTo>
                      <a:pt x="206" y="88"/>
                    </a:lnTo>
                    <a:lnTo>
                      <a:pt x="199" y="116"/>
                    </a:lnTo>
                    <a:lnTo>
                      <a:pt x="190" y="140"/>
                    </a:lnTo>
                    <a:lnTo>
                      <a:pt x="175" y="184"/>
                    </a:lnTo>
                    <a:lnTo>
                      <a:pt x="161" y="215"/>
                    </a:lnTo>
                    <a:lnTo>
                      <a:pt x="161" y="215"/>
                    </a:lnTo>
                    <a:lnTo>
                      <a:pt x="154" y="238"/>
                    </a:lnTo>
                    <a:lnTo>
                      <a:pt x="150" y="259"/>
                    </a:lnTo>
                    <a:lnTo>
                      <a:pt x="148" y="278"/>
                    </a:lnTo>
                    <a:lnTo>
                      <a:pt x="145" y="298"/>
                    </a:lnTo>
                    <a:lnTo>
                      <a:pt x="145" y="298"/>
                    </a:lnTo>
                    <a:lnTo>
                      <a:pt x="136" y="336"/>
                    </a:lnTo>
                    <a:lnTo>
                      <a:pt x="129" y="368"/>
                    </a:lnTo>
                    <a:lnTo>
                      <a:pt x="129" y="368"/>
                    </a:lnTo>
                    <a:lnTo>
                      <a:pt x="127" y="380"/>
                    </a:lnTo>
                    <a:lnTo>
                      <a:pt x="126" y="394"/>
                    </a:lnTo>
                    <a:lnTo>
                      <a:pt x="119" y="408"/>
                    </a:lnTo>
                    <a:lnTo>
                      <a:pt x="115" y="415"/>
                    </a:lnTo>
                    <a:lnTo>
                      <a:pt x="108" y="422"/>
                    </a:lnTo>
                    <a:lnTo>
                      <a:pt x="108" y="422"/>
                    </a:lnTo>
                    <a:lnTo>
                      <a:pt x="103" y="427"/>
                    </a:lnTo>
                    <a:lnTo>
                      <a:pt x="96" y="429"/>
                    </a:lnTo>
                    <a:lnTo>
                      <a:pt x="92" y="431"/>
                    </a:lnTo>
                    <a:lnTo>
                      <a:pt x="87" y="429"/>
                    </a:lnTo>
                    <a:lnTo>
                      <a:pt x="82" y="425"/>
                    </a:lnTo>
                    <a:lnTo>
                      <a:pt x="80" y="424"/>
                    </a:lnTo>
                    <a:lnTo>
                      <a:pt x="80" y="424"/>
                    </a:lnTo>
                    <a:lnTo>
                      <a:pt x="77" y="427"/>
                    </a:lnTo>
                    <a:lnTo>
                      <a:pt x="73" y="429"/>
                    </a:lnTo>
                    <a:lnTo>
                      <a:pt x="66" y="431"/>
                    </a:lnTo>
                    <a:lnTo>
                      <a:pt x="66" y="431"/>
                    </a:lnTo>
                    <a:lnTo>
                      <a:pt x="59" y="431"/>
                    </a:lnTo>
                    <a:lnTo>
                      <a:pt x="52" y="427"/>
                    </a:lnTo>
                    <a:lnTo>
                      <a:pt x="47" y="422"/>
                    </a:lnTo>
                    <a:lnTo>
                      <a:pt x="47" y="422"/>
                    </a:lnTo>
                    <a:lnTo>
                      <a:pt x="40" y="425"/>
                    </a:lnTo>
                    <a:lnTo>
                      <a:pt x="35" y="425"/>
                    </a:lnTo>
                    <a:lnTo>
                      <a:pt x="31" y="425"/>
                    </a:lnTo>
                    <a:lnTo>
                      <a:pt x="28" y="424"/>
                    </a:lnTo>
                    <a:lnTo>
                      <a:pt x="28" y="424"/>
                    </a:lnTo>
                    <a:lnTo>
                      <a:pt x="24" y="418"/>
                    </a:lnTo>
                    <a:lnTo>
                      <a:pt x="22" y="411"/>
                    </a:lnTo>
                    <a:lnTo>
                      <a:pt x="22" y="404"/>
                    </a:lnTo>
                    <a:lnTo>
                      <a:pt x="22" y="404"/>
                    </a:lnTo>
                    <a:lnTo>
                      <a:pt x="19" y="404"/>
                    </a:lnTo>
                    <a:lnTo>
                      <a:pt x="12" y="403"/>
                    </a:lnTo>
                    <a:lnTo>
                      <a:pt x="5" y="399"/>
                    </a:lnTo>
                    <a:lnTo>
                      <a:pt x="3" y="396"/>
                    </a:lnTo>
                    <a:lnTo>
                      <a:pt x="1" y="390"/>
                    </a:lnTo>
                    <a:lnTo>
                      <a:pt x="1" y="390"/>
                    </a:lnTo>
                    <a:lnTo>
                      <a:pt x="0" y="382"/>
                    </a:lnTo>
                    <a:lnTo>
                      <a:pt x="1" y="375"/>
                    </a:lnTo>
                    <a:lnTo>
                      <a:pt x="5" y="368"/>
                    </a:lnTo>
                    <a:lnTo>
                      <a:pt x="8" y="364"/>
                    </a:lnTo>
                    <a:lnTo>
                      <a:pt x="8" y="364"/>
                    </a:lnTo>
                    <a:lnTo>
                      <a:pt x="21" y="354"/>
                    </a:lnTo>
                    <a:lnTo>
                      <a:pt x="29" y="348"/>
                    </a:lnTo>
                    <a:lnTo>
                      <a:pt x="35" y="343"/>
                    </a:lnTo>
                    <a:lnTo>
                      <a:pt x="35" y="343"/>
                    </a:lnTo>
                    <a:lnTo>
                      <a:pt x="38" y="336"/>
                    </a:lnTo>
                    <a:lnTo>
                      <a:pt x="38" y="329"/>
                    </a:lnTo>
                    <a:lnTo>
                      <a:pt x="38" y="322"/>
                    </a:lnTo>
                    <a:lnTo>
                      <a:pt x="38" y="322"/>
                    </a:lnTo>
                    <a:lnTo>
                      <a:pt x="36" y="320"/>
                    </a:lnTo>
                    <a:lnTo>
                      <a:pt x="31" y="317"/>
                    </a:lnTo>
                    <a:lnTo>
                      <a:pt x="26" y="315"/>
                    </a:lnTo>
                    <a:lnTo>
                      <a:pt x="26" y="315"/>
                    </a:lnTo>
                    <a:lnTo>
                      <a:pt x="26" y="312"/>
                    </a:lnTo>
                    <a:lnTo>
                      <a:pt x="28" y="305"/>
                    </a:lnTo>
                    <a:lnTo>
                      <a:pt x="33" y="294"/>
                    </a:lnTo>
                    <a:lnTo>
                      <a:pt x="38" y="291"/>
                    </a:lnTo>
                    <a:lnTo>
                      <a:pt x="42" y="285"/>
                    </a:lnTo>
                    <a:lnTo>
                      <a:pt x="42" y="285"/>
                    </a:lnTo>
                    <a:lnTo>
                      <a:pt x="52" y="282"/>
                    </a:lnTo>
                    <a:lnTo>
                      <a:pt x="63" y="277"/>
                    </a:lnTo>
                    <a:lnTo>
                      <a:pt x="66" y="273"/>
                    </a:lnTo>
                    <a:lnTo>
                      <a:pt x="70" y="270"/>
                    </a:lnTo>
                    <a:lnTo>
                      <a:pt x="73" y="263"/>
                    </a:lnTo>
                    <a:lnTo>
                      <a:pt x="77" y="254"/>
                    </a:lnTo>
                    <a:lnTo>
                      <a:pt x="77" y="254"/>
                    </a:lnTo>
                    <a:lnTo>
                      <a:pt x="80" y="242"/>
                    </a:lnTo>
                    <a:lnTo>
                      <a:pt x="82" y="224"/>
                    </a:lnTo>
                    <a:lnTo>
                      <a:pt x="84" y="184"/>
                    </a:lnTo>
                    <a:lnTo>
                      <a:pt x="87" y="142"/>
                    </a:lnTo>
                    <a:lnTo>
                      <a:pt x="89" y="123"/>
                    </a:lnTo>
                    <a:lnTo>
                      <a:pt x="91" y="109"/>
                    </a:lnTo>
                    <a:lnTo>
                      <a:pt x="91" y="109"/>
                    </a:lnTo>
                    <a:lnTo>
                      <a:pt x="115" y="2"/>
                    </a:lnTo>
                    <a:lnTo>
                      <a:pt x="115" y="2"/>
                    </a:lnTo>
                    <a:lnTo>
                      <a:pt x="129" y="2"/>
                    </a:lnTo>
                    <a:lnTo>
                      <a:pt x="143" y="0"/>
                    </a:lnTo>
                    <a:lnTo>
                      <a:pt x="161" y="2"/>
                    </a:lnTo>
                    <a:lnTo>
                      <a:pt x="178" y="4"/>
                    </a:lnTo>
                    <a:lnTo>
                      <a:pt x="196" y="9"/>
                    </a:lnTo>
                    <a:lnTo>
                      <a:pt x="203" y="14"/>
                    </a:lnTo>
                    <a:lnTo>
                      <a:pt x="210" y="19"/>
                    </a:lnTo>
                    <a:lnTo>
                      <a:pt x="215" y="25"/>
                    </a:lnTo>
                    <a:lnTo>
                      <a:pt x="218" y="32"/>
                    </a:lnTo>
                    <a:lnTo>
                      <a:pt x="218" y="3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1244" y="2653"/>
                <a:ext cx="75" cy="68"/>
              </a:xfrm>
              <a:custGeom>
                <a:avLst/>
                <a:gdLst>
                  <a:gd name="T0" fmla="*/ 117 w 150"/>
                  <a:gd name="T1" fmla="*/ 0 h 137"/>
                  <a:gd name="T2" fmla="*/ 117 w 150"/>
                  <a:gd name="T3" fmla="*/ 0 h 137"/>
                  <a:gd name="T4" fmla="*/ 78 w 150"/>
                  <a:gd name="T5" fmla="*/ 6 h 137"/>
                  <a:gd name="T6" fmla="*/ 47 w 150"/>
                  <a:gd name="T7" fmla="*/ 11 h 137"/>
                  <a:gd name="T8" fmla="*/ 17 w 150"/>
                  <a:gd name="T9" fmla="*/ 18 h 137"/>
                  <a:gd name="T10" fmla="*/ 17 w 150"/>
                  <a:gd name="T11" fmla="*/ 18 h 137"/>
                  <a:gd name="T12" fmla="*/ 8 w 150"/>
                  <a:gd name="T13" fmla="*/ 62 h 137"/>
                  <a:gd name="T14" fmla="*/ 3 w 150"/>
                  <a:gd name="T15" fmla="*/ 93 h 137"/>
                  <a:gd name="T16" fmla="*/ 0 w 150"/>
                  <a:gd name="T17" fmla="*/ 114 h 137"/>
                  <a:gd name="T18" fmla="*/ 0 w 150"/>
                  <a:gd name="T19" fmla="*/ 114 h 137"/>
                  <a:gd name="T20" fmla="*/ 1 w 150"/>
                  <a:gd name="T21" fmla="*/ 116 h 137"/>
                  <a:gd name="T22" fmla="*/ 3 w 150"/>
                  <a:gd name="T23" fmla="*/ 118 h 137"/>
                  <a:gd name="T24" fmla="*/ 15 w 150"/>
                  <a:gd name="T25" fmla="*/ 121 h 137"/>
                  <a:gd name="T26" fmla="*/ 52 w 150"/>
                  <a:gd name="T27" fmla="*/ 125 h 137"/>
                  <a:gd name="T28" fmla="*/ 92 w 150"/>
                  <a:gd name="T29" fmla="*/ 130 h 137"/>
                  <a:gd name="T30" fmla="*/ 108 w 150"/>
                  <a:gd name="T31" fmla="*/ 133 h 137"/>
                  <a:gd name="T32" fmla="*/ 119 w 150"/>
                  <a:gd name="T33" fmla="*/ 137 h 137"/>
                  <a:gd name="T34" fmla="*/ 119 w 150"/>
                  <a:gd name="T35" fmla="*/ 137 h 137"/>
                  <a:gd name="T36" fmla="*/ 122 w 150"/>
                  <a:gd name="T37" fmla="*/ 137 h 137"/>
                  <a:gd name="T38" fmla="*/ 126 w 150"/>
                  <a:gd name="T39" fmla="*/ 137 h 137"/>
                  <a:gd name="T40" fmla="*/ 129 w 150"/>
                  <a:gd name="T41" fmla="*/ 135 h 137"/>
                  <a:gd name="T42" fmla="*/ 131 w 150"/>
                  <a:gd name="T43" fmla="*/ 133 h 137"/>
                  <a:gd name="T44" fmla="*/ 136 w 150"/>
                  <a:gd name="T45" fmla="*/ 123 h 137"/>
                  <a:gd name="T46" fmla="*/ 141 w 150"/>
                  <a:gd name="T47" fmla="*/ 111 h 137"/>
                  <a:gd name="T48" fmla="*/ 145 w 150"/>
                  <a:gd name="T49" fmla="*/ 95 h 137"/>
                  <a:gd name="T50" fmla="*/ 147 w 150"/>
                  <a:gd name="T51" fmla="*/ 77 h 137"/>
                  <a:gd name="T52" fmla="*/ 150 w 150"/>
                  <a:gd name="T53" fmla="*/ 41 h 137"/>
                  <a:gd name="T54" fmla="*/ 150 w 150"/>
                  <a:gd name="T55" fmla="*/ 41 h 137"/>
                  <a:gd name="T56" fmla="*/ 150 w 150"/>
                  <a:gd name="T57" fmla="*/ 25 h 137"/>
                  <a:gd name="T58" fmla="*/ 148 w 150"/>
                  <a:gd name="T59" fmla="*/ 13 h 137"/>
                  <a:gd name="T60" fmla="*/ 145 w 150"/>
                  <a:gd name="T61" fmla="*/ 6 h 137"/>
                  <a:gd name="T62" fmla="*/ 140 w 150"/>
                  <a:gd name="T63" fmla="*/ 2 h 137"/>
                  <a:gd name="T64" fmla="*/ 136 w 150"/>
                  <a:gd name="T65" fmla="*/ 0 h 137"/>
                  <a:gd name="T66" fmla="*/ 129 w 150"/>
                  <a:gd name="T67" fmla="*/ 0 h 137"/>
                  <a:gd name="T68" fmla="*/ 117 w 150"/>
                  <a:gd name="T69" fmla="*/ 0 h 137"/>
                  <a:gd name="T70" fmla="*/ 117 w 150"/>
                  <a:gd name="T7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37">
                    <a:moveTo>
                      <a:pt x="117" y="0"/>
                    </a:moveTo>
                    <a:lnTo>
                      <a:pt x="117" y="0"/>
                    </a:lnTo>
                    <a:lnTo>
                      <a:pt x="78" y="6"/>
                    </a:lnTo>
                    <a:lnTo>
                      <a:pt x="47" y="11"/>
                    </a:lnTo>
                    <a:lnTo>
                      <a:pt x="17" y="18"/>
                    </a:lnTo>
                    <a:lnTo>
                      <a:pt x="17" y="18"/>
                    </a:lnTo>
                    <a:lnTo>
                      <a:pt x="8" y="62"/>
                    </a:lnTo>
                    <a:lnTo>
                      <a:pt x="3" y="93"/>
                    </a:lnTo>
                    <a:lnTo>
                      <a:pt x="0" y="114"/>
                    </a:lnTo>
                    <a:lnTo>
                      <a:pt x="0" y="114"/>
                    </a:lnTo>
                    <a:lnTo>
                      <a:pt x="1" y="116"/>
                    </a:lnTo>
                    <a:lnTo>
                      <a:pt x="3" y="118"/>
                    </a:lnTo>
                    <a:lnTo>
                      <a:pt x="15" y="121"/>
                    </a:lnTo>
                    <a:lnTo>
                      <a:pt x="52" y="125"/>
                    </a:lnTo>
                    <a:lnTo>
                      <a:pt x="92" y="130"/>
                    </a:lnTo>
                    <a:lnTo>
                      <a:pt x="108" y="133"/>
                    </a:lnTo>
                    <a:lnTo>
                      <a:pt x="119" y="137"/>
                    </a:lnTo>
                    <a:lnTo>
                      <a:pt x="119" y="137"/>
                    </a:lnTo>
                    <a:lnTo>
                      <a:pt x="122" y="137"/>
                    </a:lnTo>
                    <a:lnTo>
                      <a:pt x="126" y="137"/>
                    </a:lnTo>
                    <a:lnTo>
                      <a:pt x="129" y="135"/>
                    </a:lnTo>
                    <a:lnTo>
                      <a:pt x="131" y="133"/>
                    </a:lnTo>
                    <a:lnTo>
                      <a:pt x="136" y="123"/>
                    </a:lnTo>
                    <a:lnTo>
                      <a:pt x="141" y="111"/>
                    </a:lnTo>
                    <a:lnTo>
                      <a:pt x="145" y="95"/>
                    </a:lnTo>
                    <a:lnTo>
                      <a:pt x="147" y="77"/>
                    </a:lnTo>
                    <a:lnTo>
                      <a:pt x="150" y="41"/>
                    </a:lnTo>
                    <a:lnTo>
                      <a:pt x="150" y="41"/>
                    </a:lnTo>
                    <a:lnTo>
                      <a:pt x="150" y="25"/>
                    </a:lnTo>
                    <a:lnTo>
                      <a:pt x="148" y="13"/>
                    </a:lnTo>
                    <a:lnTo>
                      <a:pt x="145" y="6"/>
                    </a:lnTo>
                    <a:lnTo>
                      <a:pt x="140" y="2"/>
                    </a:lnTo>
                    <a:lnTo>
                      <a:pt x="136" y="0"/>
                    </a:lnTo>
                    <a:lnTo>
                      <a:pt x="129" y="0"/>
                    </a:lnTo>
                    <a:lnTo>
                      <a:pt x="117" y="0"/>
                    </a:lnTo>
                    <a:lnTo>
                      <a:pt x="11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59" name="Rectangle 58"/>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altLang="en-US" sz="4000" b="1"/>
              <a:t>Los </a:t>
            </a:r>
            <a:r>
              <a:rPr lang="en-US" altLang="en-US" sz="4000" b="1" err="1"/>
              <a:t>efectos</a:t>
            </a:r>
            <a:r>
              <a:rPr lang="en-US" altLang="en-US" sz="4000" b="1"/>
              <a:t> del MDMA</a:t>
            </a:r>
            <a:endParaRPr lang="en-US" sz="4000" b="1"/>
          </a:p>
        </p:txBody>
      </p:sp>
      <p:sp>
        <p:nvSpPr>
          <p:cNvPr id="52" name="Oval 51"/>
          <p:cNvSpPr/>
          <p:nvPr/>
        </p:nvSpPr>
        <p:spPr>
          <a:xfrm>
            <a:off x="1878941" y="1342930"/>
            <a:ext cx="4856437" cy="465640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00" b="1">
              <a:solidFill>
                <a:schemeClr val="tx1">
                  <a:lumMod val="75000"/>
                  <a:lumOff val="25000"/>
                </a:schemeClr>
              </a:solidFill>
            </a:endParaRPr>
          </a:p>
          <a:p>
            <a:pPr algn="ctr"/>
            <a:endParaRPr lang="en-US" b="1">
              <a:solidFill>
                <a:schemeClr val="tx1">
                  <a:lumMod val="75000"/>
                  <a:lumOff val="25000"/>
                </a:schemeClr>
              </a:solidFill>
            </a:endParaRPr>
          </a:p>
          <a:p>
            <a:pPr algn="ctr"/>
            <a:r>
              <a:rPr lang="en-US" b="1" err="1">
                <a:solidFill>
                  <a:schemeClr val="tx1">
                    <a:lumMod val="75000"/>
                    <a:lumOff val="25000"/>
                  </a:schemeClr>
                </a:solidFill>
              </a:rPr>
              <a:t>Náusea</a:t>
            </a:r>
            <a:r>
              <a:rPr lang="en-US" b="1">
                <a:solidFill>
                  <a:schemeClr val="tx1">
                    <a:lumMod val="75000"/>
                    <a:lumOff val="25000"/>
                  </a:schemeClr>
                </a:solidFill>
              </a:rPr>
              <a:t> </a:t>
            </a:r>
          </a:p>
          <a:p>
            <a:pPr algn="ctr"/>
            <a:r>
              <a:rPr lang="en-US" b="1" err="1">
                <a:solidFill>
                  <a:schemeClr val="tx1">
                    <a:lumMod val="75000"/>
                    <a:lumOff val="25000"/>
                  </a:schemeClr>
                </a:solidFill>
              </a:rPr>
              <a:t>Escalofrios</a:t>
            </a:r>
            <a:endParaRPr lang="en-US" b="1">
              <a:solidFill>
                <a:schemeClr val="tx1">
                  <a:lumMod val="75000"/>
                  <a:lumOff val="25000"/>
                </a:schemeClr>
              </a:solidFill>
            </a:endParaRPr>
          </a:p>
          <a:p>
            <a:pPr algn="ctr"/>
            <a:r>
              <a:rPr lang="en-US" b="1">
                <a:solidFill>
                  <a:schemeClr val="tx1">
                    <a:lumMod val="75000"/>
                    <a:lumOff val="25000"/>
                  </a:schemeClr>
                </a:solidFill>
              </a:rPr>
              <a:t>Sudor</a:t>
            </a:r>
          </a:p>
          <a:p>
            <a:pPr algn="ctr"/>
            <a:r>
              <a:rPr lang="en-US" b="1" err="1">
                <a:solidFill>
                  <a:schemeClr val="tx1">
                    <a:lumMod val="75000"/>
                    <a:lumOff val="25000"/>
                  </a:schemeClr>
                </a:solidFill>
              </a:rPr>
              <a:t>Visión</a:t>
            </a:r>
            <a:r>
              <a:rPr lang="en-US" b="1">
                <a:solidFill>
                  <a:schemeClr val="tx1">
                    <a:lumMod val="75000"/>
                    <a:lumOff val="25000"/>
                  </a:schemeClr>
                </a:solidFill>
              </a:rPr>
              <a:t> </a:t>
            </a:r>
            <a:r>
              <a:rPr lang="en-US" b="1" err="1">
                <a:solidFill>
                  <a:schemeClr val="tx1">
                    <a:lumMod val="75000"/>
                    <a:lumOff val="25000"/>
                  </a:schemeClr>
                </a:solidFill>
              </a:rPr>
              <a:t>borrosa</a:t>
            </a:r>
            <a:endParaRPr lang="en-US" b="1">
              <a:solidFill>
                <a:schemeClr val="tx1">
                  <a:lumMod val="75000"/>
                  <a:lumOff val="25000"/>
                </a:schemeClr>
              </a:solidFill>
            </a:endParaRPr>
          </a:p>
          <a:p>
            <a:pPr algn="ctr"/>
            <a:r>
              <a:rPr lang="en-US" b="1" err="1">
                <a:solidFill>
                  <a:schemeClr val="tx1">
                    <a:lumMod val="75000"/>
                    <a:lumOff val="25000"/>
                  </a:schemeClr>
                </a:solidFill>
              </a:rPr>
              <a:t>Calambre</a:t>
            </a:r>
            <a:r>
              <a:rPr lang="en-US" b="1">
                <a:solidFill>
                  <a:schemeClr val="tx1">
                    <a:lumMod val="75000"/>
                    <a:lumOff val="25000"/>
                  </a:schemeClr>
                </a:solidFill>
              </a:rPr>
              <a:t> de </a:t>
            </a:r>
            <a:r>
              <a:rPr lang="en-US" b="1" err="1">
                <a:solidFill>
                  <a:schemeClr val="tx1">
                    <a:lumMod val="75000"/>
                    <a:lumOff val="25000"/>
                  </a:schemeClr>
                </a:solidFill>
              </a:rPr>
              <a:t>musculos</a:t>
            </a:r>
            <a:endParaRPr lang="en-US" b="1">
              <a:solidFill>
                <a:schemeClr val="tx1">
                  <a:lumMod val="75000"/>
                  <a:lumOff val="25000"/>
                </a:schemeClr>
              </a:solidFill>
            </a:endParaRPr>
          </a:p>
          <a:p>
            <a:pPr algn="ctr"/>
            <a:r>
              <a:rPr lang="en-US" b="1" err="1">
                <a:solidFill>
                  <a:schemeClr val="tx1">
                    <a:lumMod val="75000"/>
                    <a:lumOff val="25000"/>
                  </a:schemeClr>
                </a:solidFill>
              </a:rPr>
              <a:t>Tensión</a:t>
            </a:r>
            <a:r>
              <a:rPr lang="en-US" b="1">
                <a:solidFill>
                  <a:schemeClr val="tx1">
                    <a:lumMod val="75000"/>
                    <a:lumOff val="25000"/>
                  </a:schemeClr>
                </a:solidFill>
              </a:rPr>
              <a:t> de </a:t>
            </a:r>
            <a:r>
              <a:rPr lang="en-US" b="1" err="1">
                <a:solidFill>
                  <a:schemeClr val="tx1">
                    <a:lumMod val="75000"/>
                    <a:lumOff val="25000"/>
                  </a:schemeClr>
                </a:solidFill>
              </a:rPr>
              <a:t>mandíbula</a:t>
            </a:r>
            <a:r>
              <a:rPr lang="en-US" b="1">
                <a:solidFill>
                  <a:schemeClr val="tx1">
                    <a:lumMod val="75000"/>
                    <a:lumOff val="25000"/>
                  </a:schemeClr>
                </a:solidFill>
              </a:rPr>
              <a:t> y </a:t>
            </a:r>
            <a:r>
              <a:rPr lang="en-US" b="1" err="1">
                <a:solidFill>
                  <a:schemeClr val="tx1">
                    <a:lumMod val="75000"/>
                    <a:lumOff val="25000"/>
                  </a:schemeClr>
                </a:solidFill>
              </a:rPr>
              <a:t>rechinamiento</a:t>
            </a:r>
            <a:r>
              <a:rPr lang="en-US" b="1">
                <a:solidFill>
                  <a:schemeClr val="tx1">
                    <a:lumMod val="75000"/>
                    <a:lumOff val="25000"/>
                  </a:schemeClr>
                </a:solidFill>
              </a:rPr>
              <a:t> de </a:t>
            </a:r>
            <a:r>
              <a:rPr lang="en-US" b="1" err="1">
                <a:solidFill>
                  <a:schemeClr val="tx1">
                    <a:lumMod val="75000"/>
                    <a:lumOff val="25000"/>
                  </a:schemeClr>
                </a:solidFill>
              </a:rPr>
              <a:t>dientes</a:t>
            </a:r>
            <a:r>
              <a:rPr lang="en-US" b="1">
                <a:solidFill>
                  <a:schemeClr val="tx1">
                    <a:lumMod val="75000"/>
                    <a:lumOff val="25000"/>
                  </a:schemeClr>
                </a:solidFill>
              </a:rPr>
              <a:t> </a:t>
            </a:r>
            <a:r>
              <a:rPr lang="en-US" b="1" err="1">
                <a:solidFill>
                  <a:schemeClr val="tx1">
                    <a:lumMod val="75000"/>
                    <a:lumOff val="25000"/>
                  </a:schemeClr>
                </a:solidFill>
              </a:rPr>
              <a:t>involuntarios</a:t>
            </a:r>
            <a:endParaRPr lang="en-US" b="1">
              <a:solidFill>
                <a:schemeClr val="tx1">
                  <a:lumMod val="75000"/>
                  <a:lumOff val="25000"/>
                </a:schemeClr>
              </a:solidFill>
            </a:endParaRPr>
          </a:p>
          <a:p>
            <a:pPr algn="ctr"/>
            <a:r>
              <a:rPr lang="en-US" b="1" err="1">
                <a:solidFill>
                  <a:srgbClr val="FF0000"/>
                </a:solidFill>
              </a:rPr>
              <a:t>Temperaturas</a:t>
            </a:r>
            <a:r>
              <a:rPr lang="en-US" b="1">
                <a:solidFill>
                  <a:srgbClr val="FF0000"/>
                </a:solidFill>
              </a:rPr>
              <a:t> </a:t>
            </a:r>
            <a:r>
              <a:rPr lang="en-US" b="1" err="1">
                <a:solidFill>
                  <a:srgbClr val="FF0000"/>
                </a:solidFill>
              </a:rPr>
              <a:t>aumentadas</a:t>
            </a:r>
            <a:r>
              <a:rPr lang="en-US" b="1">
                <a:solidFill>
                  <a:srgbClr val="FF0000"/>
                </a:solidFill>
              </a:rPr>
              <a:t> </a:t>
            </a:r>
            <a:r>
              <a:rPr lang="en-US" b="1" err="1">
                <a:solidFill>
                  <a:srgbClr val="FF0000"/>
                </a:solidFill>
              </a:rPr>
              <a:t>pueden</a:t>
            </a:r>
            <a:r>
              <a:rPr lang="en-US" b="1">
                <a:solidFill>
                  <a:srgbClr val="FF0000"/>
                </a:solidFill>
              </a:rPr>
              <a:t> </a:t>
            </a:r>
            <a:r>
              <a:rPr lang="en-US" b="1" err="1">
                <a:solidFill>
                  <a:srgbClr val="FF0000"/>
                </a:solidFill>
              </a:rPr>
              <a:t>resultar</a:t>
            </a:r>
            <a:r>
              <a:rPr lang="en-US" b="1">
                <a:solidFill>
                  <a:srgbClr val="FF0000"/>
                </a:solidFill>
              </a:rPr>
              <a:t> </a:t>
            </a:r>
            <a:r>
              <a:rPr lang="en-US" b="1" err="1">
                <a:solidFill>
                  <a:srgbClr val="FF0000"/>
                </a:solidFill>
              </a:rPr>
              <a:t>en</a:t>
            </a:r>
            <a:r>
              <a:rPr lang="en-US" b="1">
                <a:solidFill>
                  <a:srgbClr val="FF0000"/>
                </a:solidFill>
              </a:rPr>
              <a:t>:</a:t>
            </a:r>
          </a:p>
          <a:p>
            <a:pPr algn="ctr"/>
            <a:r>
              <a:rPr lang="en-US" b="1" err="1">
                <a:solidFill>
                  <a:srgbClr val="FF0000"/>
                </a:solidFill>
              </a:rPr>
              <a:t>Dehidración</a:t>
            </a:r>
            <a:endParaRPr lang="en-US" b="1">
              <a:solidFill>
                <a:srgbClr val="FF0000"/>
              </a:solidFill>
            </a:endParaRPr>
          </a:p>
          <a:p>
            <a:pPr algn="ctr"/>
            <a:r>
              <a:rPr lang="en-US" b="1" err="1">
                <a:solidFill>
                  <a:srgbClr val="FF0000"/>
                </a:solidFill>
              </a:rPr>
              <a:t>Insuficiencia</a:t>
            </a:r>
            <a:r>
              <a:rPr lang="en-US" b="1">
                <a:solidFill>
                  <a:srgbClr val="FF0000"/>
                </a:solidFill>
              </a:rPr>
              <a:t> </a:t>
            </a:r>
            <a:r>
              <a:rPr lang="en-US" b="1" err="1">
                <a:solidFill>
                  <a:srgbClr val="FF0000"/>
                </a:solidFill>
              </a:rPr>
              <a:t>cardiaca</a:t>
            </a:r>
            <a:endParaRPr lang="en-US" b="1">
              <a:solidFill>
                <a:srgbClr val="FF0000"/>
              </a:solidFill>
            </a:endParaRPr>
          </a:p>
          <a:p>
            <a:pPr algn="ctr"/>
            <a:r>
              <a:rPr lang="en-US" b="1" err="1">
                <a:solidFill>
                  <a:srgbClr val="FF0000"/>
                </a:solidFill>
              </a:rPr>
              <a:t>Insuficiencia</a:t>
            </a:r>
            <a:r>
              <a:rPr lang="en-US" b="1">
                <a:solidFill>
                  <a:srgbClr val="FF0000"/>
                </a:solidFill>
              </a:rPr>
              <a:t> renal</a:t>
            </a:r>
          </a:p>
          <a:p>
            <a:pPr algn="ctr"/>
            <a:r>
              <a:rPr lang="en-US" b="1" err="1">
                <a:solidFill>
                  <a:srgbClr val="FF0000"/>
                </a:solidFill>
              </a:rPr>
              <a:t>Muerte</a:t>
            </a:r>
            <a:endParaRPr lang="en-US" sz="1900" b="1">
              <a:solidFill>
                <a:schemeClr val="tx1">
                  <a:lumMod val="75000"/>
                  <a:lumOff val="25000"/>
                </a:schemeClr>
              </a:solidFill>
            </a:endParaRPr>
          </a:p>
          <a:p>
            <a:pPr algn="ctr"/>
            <a:endParaRPr lang="en-US" sz="1900" b="1">
              <a:solidFill>
                <a:schemeClr val="tx1">
                  <a:lumMod val="75000"/>
                  <a:lumOff val="25000"/>
                </a:schemeClr>
              </a:solidFill>
            </a:endParaRPr>
          </a:p>
          <a:p>
            <a:pPr algn="ctr"/>
            <a:endParaRPr lang="en-US" sz="1900" b="1">
              <a:solidFill>
                <a:schemeClr val="tx1">
                  <a:lumMod val="75000"/>
                  <a:lumOff val="25000"/>
                </a:schemeClr>
              </a:solidFill>
            </a:endParaRPr>
          </a:p>
        </p:txBody>
      </p:sp>
      <p:sp>
        <p:nvSpPr>
          <p:cNvPr id="3" name="TextBox 2"/>
          <p:cNvSpPr txBox="1"/>
          <p:nvPr/>
        </p:nvSpPr>
        <p:spPr>
          <a:xfrm>
            <a:off x="297351" y="6309360"/>
            <a:ext cx="7414089" cy="507831"/>
          </a:xfrm>
          <a:prstGeom prst="rect">
            <a:avLst/>
          </a:prstGeom>
          <a:noFill/>
        </p:spPr>
        <p:txBody>
          <a:bodyPr wrap="square" rtlCol="0">
            <a:spAutoFit/>
          </a:bodyPr>
          <a:lstStyle/>
          <a:p>
            <a:r>
              <a:rPr lang="en-US" sz="900"/>
              <a:t>References:</a:t>
            </a:r>
          </a:p>
          <a:p>
            <a:r>
              <a:rPr lang="en-US" sz="900"/>
              <a:t>https://www.drugabuse.gov/publications/research-reports/mdma-ecstasy-abuse/what-are-effects-mdma</a:t>
            </a:r>
          </a:p>
          <a:p>
            <a:endParaRPr lang="en-US" sz="900"/>
          </a:p>
        </p:txBody>
      </p:sp>
      <p:grpSp>
        <p:nvGrpSpPr>
          <p:cNvPr id="53" name="Group 4"/>
          <p:cNvGrpSpPr>
            <a:grpSpLocks noChangeAspect="1"/>
          </p:cNvGrpSpPr>
          <p:nvPr/>
        </p:nvGrpSpPr>
        <p:grpSpPr bwMode="auto">
          <a:xfrm flipH="1">
            <a:off x="754774" y="1873661"/>
            <a:ext cx="1145288" cy="4046693"/>
            <a:chOff x="1364" y="1710"/>
            <a:chExt cx="720" cy="2544"/>
          </a:xfrm>
        </p:grpSpPr>
        <p:sp>
          <p:nvSpPr>
            <p:cNvPr id="56" name="Freeform 5"/>
            <p:cNvSpPr>
              <a:spLocks/>
            </p:cNvSpPr>
            <p:nvPr/>
          </p:nvSpPr>
          <p:spPr bwMode="auto">
            <a:xfrm>
              <a:off x="1760" y="4082"/>
              <a:ext cx="226" cy="170"/>
            </a:xfrm>
            <a:custGeom>
              <a:avLst/>
              <a:gdLst>
                <a:gd name="T0" fmla="*/ 12 w 226"/>
                <a:gd name="T1" fmla="*/ 30 h 170"/>
                <a:gd name="T2" fmla="*/ 12 w 226"/>
                <a:gd name="T3" fmla="*/ 30 h 170"/>
                <a:gd name="T4" fmla="*/ 6 w 226"/>
                <a:gd name="T5" fmla="*/ 36 h 170"/>
                <a:gd name="T6" fmla="*/ 4 w 226"/>
                <a:gd name="T7" fmla="*/ 42 h 170"/>
                <a:gd name="T8" fmla="*/ 0 w 226"/>
                <a:gd name="T9" fmla="*/ 54 h 170"/>
                <a:gd name="T10" fmla="*/ 0 w 226"/>
                <a:gd name="T11" fmla="*/ 54 h 170"/>
                <a:gd name="T12" fmla="*/ 0 w 226"/>
                <a:gd name="T13" fmla="*/ 62 h 170"/>
                <a:gd name="T14" fmla="*/ 2 w 226"/>
                <a:gd name="T15" fmla="*/ 70 h 170"/>
                <a:gd name="T16" fmla="*/ 8 w 226"/>
                <a:gd name="T17" fmla="*/ 76 h 170"/>
                <a:gd name="T18" fmla="*/ 14 w 226"/>
                <a:gd name="T19" fmla="*/ 80 h 170"/>
                <a:gd name="T20" fmla="*/ 14 w 226"/>
                <a:gd name="T21" fmla="*/ 80 h 170"/>
                <a:gd name="T22" fmla="*/ 42 w 226"/>
                <a:gd name="T23" fmla="*/ 90 h 170"/>
                <a:gd name="T24" fmla="*/ 58 w 226"/>
                <a:gd name="T25" fmla="*/ 98 h 170"/>
                <a:gd name="T26" fmla="*/ 64 w 226"/>
                <a:gd name="T27" fmla="*/ 102 h 170"/>
                <a:gd name="T28" fmla="*/ 70 w 226"/>
                <a:gd name="T29" fmla="*/ 106 h 170"/>
                <a:gd name="T30" fmla="*/ 70 w 226"/>
                <a:gd name="T31" fmla="*/ 106 h 170"/>
                <a:gd name="T32" fmla="*/ 82 w 226"/>
                <a:gd name="T33" fmla="*/ 120 h 170"/>
                <a:gd name="T34" fmla="*/ 98 w 226"/>
                <a:gd name="T35" fmla="*/ 136 h 170"/>
                <a:gd name="T36" fmla="*/ 114 w 226"/>
                <a:gd name="T37" fmla="*/ 150 h 170"/>
                <a:gd name="T38" fmla="*/ 122 w 226"/>
                <a:gd name="T39" fmla="*/ 154 h 170"/>
                <a:gd name="T40" fmla="*/ 130 w 226"/>
                <a:gd name="T41" fmla="*/ 158 h 170"/>
                <a:gd name="T42" fmla="*/ 130 w 226"/>
                <a:gd name="T43" fmla="*/ 158 h 170"/>
                <a:gd name="T44" fmla="*/ 148 w 226"/>
                <a:gd name="T45" fmla="*/ 164 h 170"/>
                <a:gd name="T46" fmla="*/ 166 w 226"/>
                <a:gd name="T47" fmla="*/ 168 h 170"/>
                <a:gd name="T48" fmla="*/ 184 w 226"/>
                <a:gd name="T49" fmla="*/ 170 h 170"/>
                <a:gd name="T50" fmla="*/ 196 w 226"/>
                <a:gd name="T51" fmla="*/ 168 h 170"/>
                <a:gd name="T52" fmla="*/ 196 w 226"/>
                <a:gd name="T53" fmla="*/ 168 h 170"/>
                <a:gd name="T54" fmla="*/ 214 w 226"/>
                <a:gd name="T55" fmla="*/ 162 h 170"/>
                <a:gd name="T56" fmla="*/ 222 w 226"/>
                <a:gd name="T57" fmla="*/ 156 h 170"/>
                <a:gd name="T58" fmla="*/ 226 w 226"/>
                <a:gd name="T59" fmla="*/ 150 h 170"/>
                <a:gd name="T60" fmla="*/ 226 w 226"/>
                <a:gd name="T61" fmla="*/ 150 h 170"/>
                <a:gd name="T62" fmla="*/ 226 w 226"/>
                <a:gd name="T63" fmla="*/ 146 h 170"/>
                <a:gd name="T64" fmla="*/ 224 w 226"/>
                <a:gd name="T65" fmla="*/ 138 h 170"/>
                <a:gd name="T66" fmla="*/ 214 w 226"/>
                <a:gd name="T67" fmla="*/ 122 h 170"/>
                <a:gd name="T68" fmla="*/ 192 w 226"/>
                <a:gd name="T69" fmla="*/ 92 h 170"/>
                <a:gd name="T70" fmla="*/ 192 w 226"/>
                <a:gd name="T71" fmla="*/ 92 h 170"/>
                <a:gd name="T72" fmla="*/ 160 w 226"/>
                <a:gd name="T73" fmla="*/ 50 h 170"/>
                <a:gd name="T74" fmla="*/ 124 w 226"/>
                <a:gd name="T75" fmla="*/ 4 h 170"/>
                <a:gd name="T76" fmla="*/ 124 w 226"/>
                <a:gd name="T77" fmla="*/ 4 h 170"/>
                <a:gd name="T78" fmla="*/ 120 w 226"/>
                <a:gd name="T79" fmla="*/ 0 h 170"/>
                <a:gd name="T80" fmla="*/ 116 w 226"/>
                <a:gd name="T81" fmla="*/ 0 h 170"/>
                <a:gd name="T82" fmla="*/ 102 w 226"/>
                <a:gd name="T83" fmla="*/ 0 h 170"/>
                <a:gd name="T84" fmla="*/ 82 w 226"/>
                <a:gd name="T85" fmla="*/ 4 h 170"/>
                <a:gd name="T86" fmla="*/ 62 w 226"/>
                <a:gd name="T87" fmla="*/ 10 h 170"/>
                <a:gd name="T88" fmla="*/ 28 w 226"/>
                <a:gd name="T89" fmla="*/ 24 h 170"/>
                <a:gd name="T90" fmla="*/ 12 w 226"/>
                <a:gd name="T91" fmla="*/ 30 h 170"/>
                <a:gd name="T92" fmla="*/ 12 w 226"/>
                <a:gd name="T93"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170">
                  <a:moveTo>
                    <a:pt x="12" y="30"/>
                  </a:moveTo>
                  <a:lnTo>
                    <a:pt x="12" y="30"/>
                  </a:lnTo>
                  <a:lnTo>
                    <a:pt x="6" y="36"/>
                  </a:lnTo>
                  <a:lnTo>
                    <a:pt x="4" y="42"/>
                  </a:lnTo>
                  <a:lnTo>
                    <a:pt x="0" y="54"/>
                  </a:lnTo>
                  <a:lnTo>
                    <a:pt x="0" y="54"/>
                  </a:lnTo>
                  <a:lnTo>
                    <a:pt x="0" y="62"/>
                  </a:lnTo>
                  <a:lnTo>
                    <a:pt x="2" y="70"/>
                  </a:lnTo>
                  <a:lnTo>
                    <a:pt x="8" y="76"/>
                  </a:lnTo>
                  <a:lnTo>
                    <a:pt x="14" y="80"/>
                  </a:lnTo>
                  <a:lnTo>
                    <a:pt x="14" y="80"/>
                  </a:lnTo>
                  <a:lnTo>
                    <a:pt x="42" y="90"/>
                  </a:lnTo>
                  <a:lnTo>
                    <a:pt x="58" y="98"/>
                  </a:lnTo>
                  <a:lnTo>
                    <a:pt x="64" y="102"/>
                  </a:lnTo>
                  <a:lnTo>
                    <a:pt x="70" y="106"/>
                  </a:lnTo>
                  <a:lnTo>
                    <a:pt x="70" y="106"/>
                  </a:lnTo>
                  <a:lnTo>
                    <a:pt x="82" y="120"/>
                  </a:lnTo>
                  <a:lnTo>
                    <a:pt x="98" y="136"/>
                  </a:lnTo>
                  <a:lnTo>
                    <a:pt x="114" y="150"/>
                  </a:lnTo>
                  <a:lnTo>
                    <a:pt x="122" y="154"/>
                  </a:lnTo>
                  <a:lnTo>
                    <a:pt x="130" y="158"/>
                  </a:lnTo>
                  <a:lnTo>
                    <a:pt x="130" y="158"/>
                  </a:lnTo>
                  <a:lnTo>
                    <a:pt x="148" y="164"/>
                  </a:lnTo>
                  <a:lnTo>
                    <a:pt x="166" y="168"/>
                  </a:lnTo>
                  <a:lnTo>
                    <a:pt x="184" y="170"/>
                  </a:lnTo>
                  <a:lnTo>
                    <a:pt x="196" y="168"/>
                  </a:lnTo>
                  <a:lnTo>
                    <a:pt x="196" y="168"/>
                  </a:lnTo>
                  <a:lnTo>
                    <a:pt x="214" y="162"/>
                  </a:lnTo>
                  <a:lnTo>
                    <a:pt x="222" y="156"/>
                  </a:lnTo>
                  <a:lnTo>
                    <a:pt x="226" y="150"/>
                  </a:lnTo>
                  <a:lnTo>
                    <a:pt x="226" y="150"/>
                  </a:lnTo>
                  <a:lnTo>
                    <a:pt x="226" y="146"/>
                  </a:lnTo>
                  <a:lnTo>
                    <a:pt x="224" y="138"/>
                  </a:lnTo>
                  <a:lnTo>
                    <a:pt x="214" y="122"/>
                  </a:lnTo>
                  <a:lnTo>
                    <a:pt x="192" y="92"/>
                  </a:lnTo>
                  <a:lnTo>
                    <a:pt x="192" y="92"/>
                  </a:lnTo>
                  <a:lnTo>
                    <a:pt x="160" y="50"/>
                  </a:lnTo>
                  <a:lnTo>
                    <a:pt x="124" y="4"/>
                  </a:lnTo>
                  <a:lnTo>
                    <a:pt x="124" y="4"/>
                  </a:lnTo>
                  <a:lnTo>
                    <a:pt x="120" y="0"/>
                  </a:lnTo>
                  <a:lnTo>
                    <a:pt x="116" y="0"/>
                  </a:lnTo>
                  <a:lnTo>
                    <a:pt x="102" y="0"/>
                  </a:lnTo>
                  <a:lnTo>
                    <a:pt x="82" y="4"/>
                  </a:lnTo>
                  <a:lnTo>
                    <a:pt x="62" y="10"/>
                  </a:lnTo>
                  <a:lnTo>
                    <a:pt x="28" y="24"/>
                  </a:lnTo>
                  <a:lnTo>
                    <a:pt x="12" y="30"/>
                  </a:lnTo>
                  <a:lnTo>
                    <a:pt x="12" y="3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6"/>
            <p:cNvSpPr>
              <a:spLocks/>
            </p:cNvSpPr>
            <p:nvPr/>
          </p:nvSpPr>
          <p:spPr bwMode="auto">
            <a:xfrm>
              <a:off x="1760" y="4136"/>
              <a:ext cx="226" cy="116"/>
            </a:xfrm>
            <a:custGeom>
              <a:avLst/>
              <a:gdLst>
                <a:gd name="T0" fmla="*/ 0 w 226"/>
                <a:gd name="T1" fmla="*/ 0 h 116"/>
                <a:gd name="T2" fmla="*/ 0 w 226"/>
                <a:gd name="T3" fmla="*/ 0 h 116"/>
                <a:gd name="T4" fmla="*/ 0 w 226"/>
                <a:gd name="T5" fmla="*/ 8 h 116"/>
                <a:gd name="T6" fmla="*/ 2 w 226"/>
                <a:gd name="T7" fmla="*/ 16 h 116"/>
                <a:gd name="T8" fmla="*/ 8 w 226"/>
                <a:gd name="T9" fmla="*/ 22 h 116"/>
                <a:gd name="T10" fmla="*/ 14 w 226"/>
                <a:gd name="T11" fmla="*/ 26 h 116"/>
                <a:gd name="T12" fmla="*/ 14 w 226"/>
                <a:gd name="T13" fmla="*/ 26 h 116"/>
                <a:gd name="T14" fmla="*/ 42 w 226"/>
                <a:gd name="T15" fmla="*/ 36 h 116"/>
                <a:gd name="T16" fmla="*/ 58 w 226"/>
                <a:gd name="T17" fmla="*/ 44 h 116"/>
                <a:gd name="T18" fmla="*/ 64 w 226"/>
                <a:gd name="T19" fmla="*/ 48 h 116"/>
                <a:gd name="T20" fmla="*/ 70 w 226"/>
                <a:gd name="T21" fmla="*/ 52 h 116"/>
                <a:gd name="T22" fmla="*/ 70 w 226"/>
                <a:gd name="T23" fmla="*/ 52 h 116"/>
                <a:gd name="T24" fmla="*/ 82 w 226"/>
                <a:gd name="T25" fmla="*/ 66 h 116"/>
                <a:gd name="T26" fmla="*/ 98 w 226"/>
                <a:gd name="T27" fmla="*/ 82 h 116"/>
                <a:gd name="T28" fmla="*/ 114 w 226"/>
                <a:gd name="T29" fmla="*/ 96 h 116"/>
                <a:gd name="T30" fmla="*/ 122 w 226"/>
                <a:gd name="T31" fmla="*/ 100 h 116"/>
                <a:gd name="T32" fmla="*/ 130 w 226"/>
                <a:gd name="T33" fmla="*/ 104 h 116"/>
                <a:gd name="T34" fmla="*/ 130 w 226"/>
                <a:gd name="T35" fmla="*/ 104 h 116"/>
                <a:gd name="T36" fmla="*/ 146 w 226"/>
                <a:gd name="T37" fmla="*/ 110 h 116"/>
                <a:gd name="T38" fmla="*/ 160 w 226"/>
                <a:gd name="T39" fmla="*/ 114 h 116"/>
                <a:gd name="T40" fmla="*/ 176 w 226"/>
                <a:gd name="T41" fmla="*/ 116 h 116"/>
                <a:gd name="T42" fmla="*/ 196 w 226"/>
                <a:gd name="T43" fmla="*/ 114 h 116"/>
                <a:gd name="T44" fmla="*/ 196 w 226"/>
                <a:gd name="T45" fmla="*/ 114 h 116"/>
                <a:gd name="T46" fmla="*/ 206 w 226"/>
                <a:gd name="T47" fmla="*/ 112 h 116"/>
                <a:gd name="T48" fmla="*/ 214 w 226"/>
                <a:gd name="T49" fmla="*/ 108 h 116"/>
                <a:gd name="T50" fmla="*/ 222 w 226"/>
                <a:gd name="T51" fmla="*/ 104 h 116"/>
                <a:gd name="T52" fmla="*/ 226 w 226"/>
                <a:gd name="T53" fmla="*/ 96 h 116"/>
                <a:gd name="T54" fmla="*/ 226 w 226"/>
                <a:gd name="T55" fmla="*/ 96 h 116"/>
                <a:gd name="T56" fmla="*/ 216 w 226"/>
                <a:gd name="T57" fmla="*/ 100 h 116"/>
                <a:gd name="T58" fmla="*/ 204 w 226"/>
                <a:gd name="T59" fmla="*/ 102 h 116"/>
                <a:gd name="T60" fmla="*/ 192 w 226"/>
                <a:gd name="T61" fmla="*/ 102 h 116"/>
                <a:gd name="T62" fmla="*/ 192 w 226"/>
                <a:gd name="T63" fmla="*/ 102 h 116"/>
                <a:gd name="T64" fmla="*/ 180 w 226"/>
                <a:gd name="T65" fmla="*/ 104 h 116"/>
                <a:gd name="T66" fmla="*/ 164 w 226"/>
                <a:gd name="T67" fmla="*/ 102 h 116"/>
                <a:gd name="T68" fmla="*/ 154 w 226"/>
                <a:gd name="T69" fmla="*/ 100 h 116"/>
                <a:gd name="T70" fmla="*/ 146 w 226"/>
                <a:gd name="T71" fmla="*/ 98 h 116"/>
                <a:gd name="T72" fmla="*/ 136 w 226"/>
                <a:gd name="T73" fmla="*/ 92 h 116"/>
                <a:gd name="T74" fmla="*/ 126 w 226"/>
                <a:gd name="T75" fmla="*/ 86 h 116"/>
                <a:gd name="T76" fmla="*/ 126 w 226"/>
                <a:gd name="T77" fmla="*/ 86 h 116"/>
                <a:gd name="T78" fmla="*/ 116 w 226"/>
                <a:gd name="T79" fmla="*/ 78 h 116"/>
                <a:gd name="T80" fmla="*/ 108 w 226"/>
                <a:gd name="T81" fmla="*/ 70 h 116"/>
                <a:gd name="T82" fmla="*/ 92 w 226"/>
                <a:gd name="T83" fmla="*/ 52 h 116"/>
                <a:gd name="T84" fmla="*/ 84 w 226"/>
                <a:gd name="T85" fmla="*/ 44 h 116"/>
                <a:gd name="T86" fmla="*/ 74 w 226"/>
                <a:gd name="T87" fmla="*/ 36 h 116"/>
                <a:gd name="T88" fmla="*/ 62 w 226"/>
                <a:gd name="T89" fmla="*/ 30 h 116"/>
                <a:gd name="T90" fmla="*/ 46 w 226"/>
                <a:gd name="T91" fmla="*/ 26 h 116"/>
                <a:gd name="T92" fmla="*/ 46 w 226"/>
                <a:gd name="T93" fmla="*/ 26 h 116"/>
                <a:gd name="T94" fmla="*/ 32 w 226"/>
                <a:gd name="T95" fmla="*/ 22 h 116"/>
                <a:gd name="T96" fmla="*/ 20 w 226"/>
                <a:gd name="T97" fmla="*/ 18 h 116"/>
                <a:gd name="T98" fmla="*/ 6 w 226"/>
                <a:gd name="T99" fmla="*/ 8 h 116"/>
                <a:gd name="T100" fmla="*/ 2 w 226"/>
                <a:gd name="T101" fmla="*/ 2 h 116"/>
                <a:gd name="T102" fmla="*/ 0 w 226"/>
                <a:gd name="T103" fmla="*/ 0 h 116"/>
                <a:gd name="T104" fmla="*/ 0 w 226"/>
                <a:gd name="T10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16">
                  <a:moveTo>
                    <a:pt x="0" y="0"/>
                  </a:moveTo>
                  <a:lnTo>
                    <a:pt x="0" y="0"/>
                  </a:lnTo>
                  <a:lnTo>
                    <a:pt x="0" y="8"/>
                  </a:lnTo>
                  <a:lnTo>
                    <a:pt x="2" y="16"/>
                  </a:lnTo>
                  <a:lnTo>
                    <a:pt x="8" y="22"/>
                  </a:lnTo>
                  <a:lnTo>
                    <a:pt x="14" y="26"/>
                  </a:lnTo>
                  <a:lnTo>
                    <a:pt x="14" y="26"/>
                  </a:lnTo>
                  <a:lnTo>
                    <a:pt x="42" y="36"/>
                  </a:lnTo>
                  <a:lnTo>
                    <a:pt x="58" y="44"/>
                  </a:lnTo>
                  <a:lnTo>
                    <a:pt x="64" y="48"/>
                  </a:lnTo>
                  <a:lnTo>
                    <a:pt x="70" y="52"/>
                  </a:lnTo>
                  <a:lnTo>
                    <a:pt x="70" y="52"/>
                  </a:lnTo>
                  <a:lnTo>
                    <a:pt x="82" y="66"/>
                  </a:lnTo>
                  <a:lnTo>
                    <a:pt x="98" y="82"/>
                  </a:lnTo>
                  <a:lnTo>
                    <a:pt x="114" y="96"/>
                  </a:lnTo>
                  <a:lnTo>
                    <a:pt x="122" y="100"/>
                  </a:lnTo>
                  <a:lnTo>
                    <a:pt x="130" y="104"/>
                  </a:lnTo>
                  <a:lnTo>
                    <a:pt x="130" y="104"/>
                  </a:lnTo>
                  <a:lnTo>
                    <a:pt x="146" y="110"/>
                  </a:lnTo>
                  <a:lnTo>
                    <a:pt x="160" y="114"/>
                  </a:lnTo>
                  <a:lnTo>
                    <a:pt x="176" y="116"/>
                  </a:lnTo>
                  <a:lnTo>
                    <a:pt x="196" y="114"/>
                  </a:lnTo>
                  <a:lnTo>
                    <a:pt x="196" y="114"/>
                  </a:lnTo>
                  <a:lnTo>
                    <a:pt x="206" y="112"/>
                  </a:lnTo>
                  <a:lnTo>
                    <a:pt x="214" y="108"/>
                  </a:lnTo>
                  <a:lnTo>
                    <a:pt x="222" y="104"/>
                  </a:lnTo>
                  <a:lnTo>
                    <a:pt x="226" y="96"/>
                  </a:lnTo>
                  <a:lnTo>
                    <a:pt x="226" y="96"/>
                  </a:lnTo>
                  <a:lnTo>
                    <a:pt x="216" y="100"/>
                  </a:lnTo>
                  <a:lnTo>
                    <a:pt x="204" y="102"/>
                  </a:lnTo>
                  <a:lnTo>
                    <a:pt x="192" y="102"/>
                  </a:lnTo>
                  <a:lnTo>
                    <a:pt x="192" y="102"/>
                  </a:lnTo>
                  <a:lnTo>
                    <a:pt x="180" y="104"/>
                  </a:lnTo>
                  <a:lnTo>
                    <a:pt x="164" y="102"/>
                  </a:lnTo>
                  <a:lnTo>
                    <a:pt x="154" y="100"/>
                  </a:lnTo>
                  <a:lnTo>
                    <a:pt x="146" y="98"/>
                  </a:lnTo>
                  <a:lnTo>
                    <a:pt x="136" y="92"/>
                  </a:lnTo>
                  <a:lnTo>
                    <a:pt x="126" y="86"/>
                  </a:lnTo>
                  <a:lnTo>
                    <a:pt x="126" y="86"/>
                  </a:lnTo>
                  <a:lnTo>
                    <a:pt x="116" y="78"/>
                  </a:lnTo>
                  <a:lnTo>
                    <a:pt x="108" y="70"/>
                  </a:lnTo>
                  <a:lnTo>
                    <a:pt x="92" y="52"/>
                  </a:lnTo>
                  <a:lnTo>
                    <a:pt x="84" y="44"/>
                  </a:lnTo>
                  <a:lnTo>
                    <a:pt x="74" y="36"/>
                  </a:lnTo>
                  <a:lnTo>
                    <a:pt x="62" y="30"/>
                  </a:lnTo>
                  <a:lnTo>
                    <a:pt x="46" y="26"/>
                  </a:lnTo>
                  <a:lnTo>
                    <a:pt x="46" y="26"/>
                  </a:lnTo>
                  <a:lnTo>
                    <a:pt x="32" y="22"/>
                  </a:lnTo>
                  <a:lnTo>
                    <a:pt x="20" y="18"/>
                  </a:lnTo>
                  <a:lnTo>
                    <a:pt x="6" y="8"/>
                  </a:lnTo>
                  <a:lnTo>
                    <a:pt x="2" y="2"/>
                  </a:lnTo>
                  <a:lnTo>
                    <a:pt x="0" y="0"/>
                  </a:lnTo>
                  <a:lnTo>
                    <a:pt x="0" y="0"/>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7"/>
            <p:cNvSpPr>
              <a:spLocks/>
            </p:cNvSpPr>
            <p:nvPr/>
          </p:nvSpPr>
          <p:spPr bwMode="auto">
            <a:xfrm>
              <a:off x="1470" y="4036"/>
              <a:ext cx="180" cy="218"/>
            </a:xfrm>
            <a:custGeom>
              <a:avLst/>
              <a:gdLst>
                <a:gd name="T0" fmla="*/ 178 w 180"/>
                <a:gd name="T1" fmla="*/ 64 h 218"/>
                <a:gd name="T2" fmla="*/ 178 w 180"/>
                <a:gd name="T3" fmla="*/ 64 h 218"/>
                <a:gd name="T4" fmla="*/ 180 w 180"/>
                <a:gd name="T5" fmla="*/ 78 h 218"/>
                <a:gd name="T6" fmla="*/ 180 w 180"/>
                <a:gd name="T7" fmla="*/ 90 h 218"/>
                <a:gd name="T8" fmla="*/ 180 w 180"/>
                <a:gd name="T9" fmla="*/ 90 h 218"/>
                <a:gd name="T10" fmla="*/ 178 w 180"/>
                <a:gd name="T11" fmla="*/ 100 h 218"/>
                <a:gd name="T12" fmla="*/ 174 w 180"/>
                <a:gd name="T13" fmla="*/ 108 h 218"/>
                <a:gd name="T14" fmla="*/ 174 w 180"/>
                <a:gd name="T15" fmla="*/ 108 h 218"/>
                <a:gd name="T16" fmla="*/ 166 w 180"/>
                <a:gd name="T17" fmla="*/ 116 h 218"/>
                <a:gd name="T18" fmla="*/ 154 w 180"/>
                <a:gd name="T19" fmla="*/ 124 h 218"/>
                <a:gd name="T20" fmla="*/ 144 w 180"/>
                <a:gd name="T21" fmla="*/ 134 h 218"/>
                <a:gd name="T22" fmla="*/ 140 w 180"/>
                <a:gd name="T23" fmla="*/ 140 h 218"/>
                <a:gd name="T24" fmla="*/ 138 w 180"/>
                <a:gd name="T25" fmla="*/ 146 h 218"/>
                <a:gd name="T26" fmla="*/ 138 w 180"/>
                <a:gd name="T27" fmla="*/ 146 h 218"/>
                <a:gd name="T28" fmla="*/ 134 w 180"/>
                <a:gd name="T29" fmla="*/ 160 h 218"/>
                <a:gd name="T30" fmla="*/ 130 w 180"/>
                <a:gd name="T31" fmla="*/ 172 h 218"/>
                <a:gd name="T32" fmla="*/ 126 w 180"/>
                <a:gd name="T33" fmla="*/ 180 h 218"/>
                <a:gd name="T34" fmla="*/ 122 w 180"/>
                <a:gd name="T35" fmla="*/ 186 h 218"/>
                <a:gd name="T36" fmla="*/ 114 w 180"/>
                <a:gd name="T37" fmla="*/ 192 h 218"/>
                <a:gd name="T38" fmla="*/ 104 w 180"/>
                <a:gd name="T39" fmla="*/ 198 h 218"/>
                <a:gd name="T40" fmla="*/ 104 w 180"/>
                <a:gd name="T41" fmla="*/ 198 h 218"/>
                <a:gd name="T42" fmla="*/ 80 w 180"/>
                <a:gd name="T43" fmla="*/ 208 h 218"/>
                <a:gd name="T44" fmla="*/ 62 w 180"/>
                <a:gd name="T45" fmla="*/ 214 h 218"/>
                <a:gd name="T46" fmla="*/ 46 w 180"/>
                <a:gd name="T47" fmla="*/ 218 h 218"/>
                <a:gd name="T48" fmla="*/ 36 w 180"/>
                <a:gd name="T49" fmla="*/ 218 h 218"/>
                <a:gd name="T50" fmla="*/ 36 w 180"/>
                <a:gd name="T51" fmla="*/ 218 h 218"/>
                <a:gd name="T52" fmla="*/ 24 w 180"/>
                <a:gd name="T53" fmla="*/ 218 h 218"/>
                <a:gd name="T54" fmla="*/ 18 w 180"/>
                <a:gd name="T55" fmla="*/ 218 h 218"/>
                <a:gd name="T56" fmla="*/ 12 w 180"/>
                <a:gd name="T57" fmla="*/ 218 h 218"/>
                <a:gd name="T58" fmla="*/ 6 w 180"/>
                <a:gd name="T59" fmla="*/ 214 h 218"/>
                <a:gd name="T60" fmla="*/ 2 w 180"/>
                <a:gd name="T61" fmla="*/ 210 h 218"/>
                <a:gd name="T62" fmla="*/ 0 w 180"/>
                <a:gd name="T63" fmla="*/ 202 h 218"/>
                <a:gd name="T64" fmla="*/ 2 w 180"/>
                <a:gd name="T65" fmla="*/ 192 h 218"/>
                <a:gd name="T66" fmla="*/ 2 w 180"/>
                <a:gd name="T67" fmla="*/ 192 h 218"/>
                <a:gd name="T68" fmla="*/ 8 w 180"/>
                <a:gd name="T69" fmla="*/ 168 h 218"/>
                <a:gd name="T70" fmla="*/ 14 w 180"/>
                <a:gd name="T71" fmla="*/ 148 h 218"/>
                <a:gd name="T72" fmla="*/ 26 w 180"/>
                <a:gd name="T73" fmla="*/ 128 h 218"/>
                <a:gd name="T74" fmla="*/ 40 w 180"/>
                <a:gd name="T75" fmla="*/ 108 h 218"/>
                <a:gd name="T76" fmla="*/ 40 w 180"/>
                <a:gd name="T77" fmla="*/ 108 h 218"/>
                <a:gd name="T78" fmla="*/ 48 w 180"/>
                <a:gd name="T79" fmla="*/ 96 h 218"/>
                <a:gd name="T80" fmla="*/ 56 w 180"/>
                <a:gd name="T81" fmla="*/ 80 h 218"/>
                <a:gd name="T82" fmla="*/ 76 w 180"/>
                <a:gd name="T83" fmla="*/ 44 h 218"/>
                <a:gd name="T84" fmla="*/ 94 w 180"/>
                <a:gd name="T85" fmla="*/ 0 h 218"/>
                <a:gd name="T86" fmla="*/ 178 w 180"/>
                <a:gd name="T87" fmla="*/ 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218">
                  <a:moveTo>
                    <a:pt x="178" y="64"/>
                  </a:moveTo>
                  <a:lnTo>
                    <a:pt x="178" y="64"/>
                  </a:lnTo>
                  <a:lnTo>
                    <a:pt x="180" y="78"/>
                  </a:lnTo>
                  <a:lnTo>
                    <a:pt x="180" y="90"/>
                  </a:lnTo>
                  <a:lnTo>
                    <a:pt x="180" y="90"/>
                  </a:lnTo>
                  <a:lnTo>
                    <a:pt x="178" y="100"/>
                  </a:lnTo>
                  <a:lnTo>
                    <a:pt x="174" y="108"/>
                  </a:lnTo>
                  <a:lnTo>
                    <a:pt x="174" y="108"/>
                  </a:lnTo>
                  <a:lnTo>
                    <a:pt x="166" y="116"/>
                  </a:lnTo>
                  <a:lnTo>
                    <a:pt x="154" y="124"/>
                  </a:lnTo>
                  <a:lnTo>
                    <a:pt x="144" y="134"/>
                  </a:lnTo>
                  <a:lnTo>
                    <a:pt x="140" y="140"/>
                  </a:lnTo>
                  <a:lnTo>
                    <a:pt x="138" y="146"/>
                  </a:lnTo>
                  <a:lnTo>
                    <a:pt x="138" y="146"/>
                  </a:lnTo>
                  <a:lnTo>
                    <a:pt x="134" y="160"/>
                  </a:lnTo>
                  <a:lnTo>
                    <a:pt x="130" y="172"/>
                  </a:lnTo>
                  <a:lnTo>
                    <a:pt x="126" y="180"/>
                  </a:lnTo>
                  <a:lnTo>
                    <a:pt x="122" y="186"/>
                  </a:lnTo>
                  <a:lnTo>
                    <a:pt x="114" y="192"/>
                  </a:lnTo>
                  <a:lnTo>
                    <a:pt x="104" y="198"/>
                  </a:lnTo>
                  <a:lnTo>
                    <a:pt x="104" y="198"/>
                  </a:lnTo>
                  <a:lnTo>
                    <a:pt x="80" y="208"/>
                  </a:lnTo>
                  <a:lnTo>
                    <a:pt x="62" y="214"/>
                  </a:lnTo>
                  <a:lnTo>
                    <a:pt x="46" y="218"/>
                  </a:lnTo>
                  <a:lnTo>
                    <a:pt x="36" y="218"/>
                  </a:lnTo>
                  <a:lnTo>
                    <a:pt x="36" y="218"/>
                  </a:lnTo>
                  <a:lnTo>
                    <a:pt x="24" y="218"/>
                  </a:lnTo>
                  <a:lnTo>
                    <a:pt x="18" y="218"/>
                  </a:lnTo>
                  <a:lnTo>
                    <a:pt x="12" y="218"/>
                  </a:lnTo>
                  <a:lnTo>
                    <a:pt x="6" y="214"/>
                  </a:lnTo>
                  <a:lnTo>
                    <a:pt x="2" y="210"/>
                  </a:lnTo>
                  <a:lnTo>
                    <a:pt x="0" y="202"/>
                  </a:lnTo>
                  <a:lnTo>
                    <a:pt x="2" y="192"/>
                  </a:lnTo>
                  <a:lnTo>
                    <a:pt x="2" y="192"/>
                  </a:lnTo>
                  <a:lnTo>
                    <a:pt x="8" y="168"/>
                  </a:lnTo>
                  <a:lnTo>
                    <a:pt x="14" y="148"/>
                  </a:lnTo>
                  <a:lnTo>
                    <a:pt x="26" y="128"/>
                  </a:lnTo>
                  <a:lnTo>
                    <a:pt x="40" y="108"/>
                  </a:lnTo>
                  <a:lnTo>
                    <a:pt x="40" y="108"/>
                  </a:lnTo>
                  <a:lnTo>
                    <a:pt x="48" y="96"/>
                  </a:lnTo>
                  <a:lnTo>
                    <a:pt x="56" y="80"/>
                  </a:lnTo>
                  <a:lnTo>
                    <a:pt x="76" y="44"/>
                  </a:lnTo>
                  <a:lnTo>
                    <a:pt x="94" y="0"/>
                  </a:lnTo>
                  <a:lnTo>
                    <a:pt x="178" y="6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8"/>
            <p:cNvSpPr>
              <a:spLocks/>
            </p:cNvSpPr>
            <p:nvPr/>
          </p:nvSpPr>
          <p:spPr bwMode="auto">
            <a:xfrm>
              <a:off x="1470" y="4126"/>
              <a:ext cx="180" cy="128"/>
            </a:xfrm>
            <a:custGeom>
              <a:avLst/>
              <a:gdLst>
                <a:gd name="T0" fmla="*/ 2 w 180"/>
                <a:gd name="T1" fmla="*/ 102 h 128"/>
                <a:gd name="T2" fmla="*/ 2 w 180"/>
                <a:gd name="T3" fmla="*/ 102 h 128"/>
                <a:gd name="T4" fmla="*/ 0 w 180"/>
                <a:gd name="T5" fmla="*/ 112 h 128"/>
                <a:gd name="T6" fmla="*/ 2 w 180"/>
                <a:gd name="T7" fmla="*/ 120 h 128"/>
                <a:gd name="T8" fmla="*/ 6 w 180"/>
                <a:gd name="T9" fmla="*/ 124 h 128"/>
                <a:gd name="T10" fmla="*/ 12 w 180"/>
                <a:gd name="T11" fmla="*/ 128 h 128"/>
                <a:gd name="T12" fmla="*/ 18 w 180"/>
                <a:gd name="T13" fmla="*/ 128 h 128"/>
                <a:gd name="T14" fmla="*/ 24 w 180"/>
                <a:gd name="T15" fmla="*/ 128 h 128"/>
                <a:gd name="T16" fmla="*/ 36 w 180"/>
                <a:gd name="T17" fmla="*/ 128 h 128"/>
                <a:gd name="T18" fmla="*/ 36 w 180"/>
                <a:gd name="T19" fmla="*/ 128 h 128"/>
                <a:gd name="T20" fmla="*/ 46 w 180"/>
                <a:gd name="T21" fmla="*/ 128 h 128"/>
                <a:gd name="T22" fmla="*/ 62 w 180"/>
                <a:gd name="T23" fmla="*/ 124 h 128"/>
                <a:gd name="T24" fmla="*/ 80 w 180"/>
                <a:gd name="T25" fmla="*/ 118 h 128"/>
                <a:gd name="T26" fmla="*/ 104 w 180"/>
                <a:gd name="T27" fmla="*/ 108 h 128"/>
                <a:gd name="T28" fmla="*/ 104 w 180"/>
                <a:gd name="T29" fmla="*/ 108 h 128"/>
                <a:gd name="T30" fmla="*/ 114 w 180"/>
                <a:gd name="T31" fmla="*/ 102 h 128"/>
                <a:gd name="T32" fmla="*/ 122 w 180"/>
                <a:gd name="T33" fmla="*/ 96 h 128"/>
                <a:gd name="T34" fmla="*/ 126 w 180"/>
                <a:gd name="T35" fmla="*/ 90 h 128"/>
                <a:gd name="T36" fmla="*/ 130 w 180"/>
                <a:gd name="T37" fmla="*/ 82 h 128"/>
                <a:gd name="T38" fmla="*/ 134 w 180"/>
                <a:gd name="T39" fmla="*/ 70 h 128"/>
                <a:gd name="T40" fmla="*/ 138 w 180"/>
                <a:gd name="T41" fmla="*/ 56 h 128"/>
                <a:gd name="T42" fmla="*/ 138 w 180"/>
                <a:gd name="T43" fmla="*/ 56 h 128"/>
                <a:gd name="T44" fmla="*/ 140 w 180"/>
                <a:gd name="T45" fmla="*/ 50 h 128"/>
                <a:gd name="T46" fmla="*/ 144 w 180"/>
                <a:gd name="T47" fmla="*/ 44 h 128"/>
                <a:gd name="T48" fmla="*/ 154 w 180"/>
                <a:gd name="T49" fmla="*/ 34 h 128"/>
                <a:gd name="T50" fmla="*/ 166 w 180"/>
                <a:gd name="T51" fmla="*/ 26 h 128"/>
                <a:gd name="T52" fmla="*/ 174 w 180"/>
                <a:gd name="T53" fmla="*/ 18 h 128"/>
                <a:gd name="T54" fmla="*/ 174 w 180"/>
                <a:gd name="T55" fmla="*/ 18 h 128"/>
                <a:gd name="T56" fmla="*/ 178 w 180"/>
                <a:gd name="T57" fmla="*/ 10 h 128"/>
                <a:gd name="T58" fmla="*/ 180 w 180"/>
                <a:gd name="T59" fmla="*/ 0 h 128"/>
                <a:gd name="T60" fmla="*/ 180 w 180"/>
                <a:gd name="T61" fmla="*/ 0 h 128"/>
                <a:gd name="T62" fmla="*/ 176 w 180"/>
                <a:gd name="T63" fmla="*/ 4 h 128"/>
                <a:gd name="T64" fmla="*/ 160 w 180"/>
                <a:gd name="T65" fmla="*/ 16 h 128"/>
                <a:gd name="T66" fmla="*/ 160 w 180"/>
                <a:gd name="T67" fmla="*/ 16 h 128"/>
                <a:gd name="T68" fmla="*/ 150 w 180"/>
                <a:gd name="T69" fmla="*/ 22 h 128"/>
                <a:gd name="T70" fmla="*/ 138 w 180"/>
                <a:gd name="T71" fmla="*/ 30 h 128"/>
                <a:gd name="T72" fmla="*/ 134 w 180"/>
                <a:gd name="T73" fmla="*/ 34 h 128"/>
                <a:gd name="T74" fmla="*/ 130 w 180"/>
                <a:gd name="T75" fmla="*/ 42 h 128"/>
                <a:gd name="T76" fmla="*/ 126 w 180"/>
                <a:gd name="T77" fmla="*/ 50 h 128"/>
                <a:gd name="T78" fmla="*/ 124 w 180"/>
                <a:gd name="T79" fmla="*/ 60 h 128"/>
                <a:gd name="T80" fmla="*/ 124 w 180"/>
                <a:gd name="T81" fmla="*/ 60 h 128"/>
                <a:gd name="T82" fmla="*/ 122 w 180"/>
                <a:gd name="T83" fmla="*/ 70 h 128"/>
                <a:gd name="T84" fmla="*/ 118 w 180"/>
                <a:gd name="T85" fmla="*/ 80 h 128"/>
                <a:gd name="T86" fmla="*/ 112 w 180"/>
                <a:gd name="T87" fmla="*/ 88 h 128"/>
                <a:gd name="T88" fmla="*/ 104 w 180"/>
                <a:gd name="T89" fmla="*/ 96 h 128"/>
                <a:gd name="T90" fmla="*/ 94 w 180"/>
                <a:gd name="T91" fmla="*/ 102 h 128"/>
                <a:gd name="T92" fmla="*/ 84 w 180"/>
                <a:gd name="T93" fmla="*/ 108 h 128"/>
                <a:gd name="T94" fmla="*/ 72 w 180"/>
                <a:gd name="T95" fmla="*/ 112 h 128"/>
                <a:gd name="T96" fmla="*/ 58 w 180"/>
                <a:gd name="T97" fmla="*/ 114 h 128"/>
                <a:gd name="T98" fmla="*/ 58 w 180"/>
                <a:gd name="T99" fmla="*/ 114 h 128"/>
                <a:gd name="T100" fmla="*/ 32 w 180"/>
                <a:gd name="T101" fmla="*/ 116 h 128"/>
                <a:gd name="T102" fmla="*/ 16 w 180"/>
                <a:gd name="T103" fmla="*/ 116 h 128"/>
                <a:gd name="T104" fmla="*/ 10 w 180"/>
                <a:gd name="T105" fmla="*/ 116 h 128"/>
                <a:gd name="T106" fmla="*/ 6 w 180"/>
                <a:gd name="T107" fmla="*/ 112 h 128"/>
                <a:gd name="T108" fmla="*/ 4 w 180"/>
                <a:gd name="T109" fmla="*/ 108 h 128"/>
                <a:gd name="T110" fmla="*/ 2 w 180"/>
                <a:gd name="T111" fmla="*/ 102 h 128"/>
                <a:gd name="T112" fmla="*/ 2 w 180"/>
                <a:gd name="T113"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28">
                  <a:moveTo>
                    <a:pt x="2" y="102"/>
                  </a:moveTo>
                  <a:lnTo>
                    <a:pt x="2" y="102"/>
                  </a:lnTo>
                  <a:lnTo>
                    <a:pt x="0" y="112"/>
                  </a:lnTo>
                  <a:lnTo>
                    <a:pt x="2" y="120"/>
                  </a:lnTo>
                  <a:lnTo>
                    <a:pt x="6" y="124"/>
                  </a:lnTo>
                  <a:lnTo>
                    <a:pt x="12" y="128"/>
                  </a:lnTo>
                  <a:lnTo>
                    <a:pt x="18" y="128"/>
                  </a:lnTo>
                  <a:lnTo>
                    <a:pt x="24" y="128"/>
                  </a:lnTo>
                  <a:lnTo>
                    <a:pt x="36" y="128"/>
                  </a:lnTo>
                  <a:lnTo>
                    <a:pt x="36" y="128"/>
                  </a:lnTo>
                  <a:lnTo>
                    <a:pt x="46" y="128"/>
                  </a:lnTo>
                  <a:lnTo>
                    <a:pt x="62" y="124"/>
                  </a:lnTo>
                  <a:lnTo>
                    <a:pt x="80" y="118"/>
                  </a:lnTo>
                  <a:lnTo>
                    <a:pt x="104" y="108"/>
                  </a:lnTo>
                  <a:lnTo>
                    <a:pt x="104" y="108"/>
                  </a:lnTo>
                  <a:lnTo>
                    <a:pt x="114" y="102"/>
                  </a:lnTo>
                  <a:lnTo>
                    <a:pt x="122" y="96"/>
                  </a:lnTo>
                  <a:lnTo>
                    <a:pt x="126" y="90"/>
                  </a:lnTo>
                  <a:lnTo>
                    <a:pt x="130" y="82"/>
                  </a:lnTo>
                  <a:lnTo>
                    <a:pt x="134" y="70"/>
                  </a:lnTo>
                  <a:lnTo>
                    <a:pt x="138" y="56"/>
                  </a:lnTo>
                  <a:lnTo>
                    <a:pt x="138" y="56"/>
                  </a:lnTo>
                  <a:lnTo>
                    <a:pt x="140" y="50"/>
                  </a:lnTo>
                  <a:lnTo>
                    <a:pt x="144" y="44"/>
                  </a:lnTo>
                  <a:lnTo>
                    <a:pt x="154" y="34"/>
                  </a:lnTo>
                  <a:lnTo>
                    <a:pt x="166" y="26"/>
                  </a:lnTo>
                  <a:lnTo>
                    <a:pt x="174" y="18"/>
                  </a:lnTo>
                  <a:lnTo>
                    <a:pt x="174" y="18"/>
                  </a:lnTo>
                  <a:lnTo>
                    <a:pt x="178" y="10"/>
                  </a:lnTo>
                  <a:lnTo>
                    <a:pt x="180" y="0"/>
                  </a:lnTo>
                  <a:lnTo>
                    <a:pt x="180" y="0"/>
                  </a:lnTo>
                  <a:lnTo>
                    <a:pt x="176" y="4"/>
                  </a:lnTo>
                  <a:lnTo>
                    <a:pt x="160" y="16"/>
                  </a:lnTo>
                  <a:lnTo>
                    <a:pt x="160" y="16"/>
                  </a:lnTo>
                  <a:lnTo>
                    <a:pt x="150" y="22"/>
                  </a:lnTo>
                  <a:lnTo>
                    <a:pt x="138" y="30"/>
                  </a:lnTo>
                  <a:lnTo>
                    <a:pt x="134" y="34"/>
                  </a:lnTo>
                  <a:lnTo>
                    <a:pt x="130" y="42"/>
                  </a:lnTo>
                  <a:lnTo>
                    <a:pt x="126" y="50"/>
                  </a:lnTo>
                  <a:lnTo>
                    <a:pt x="124" y="60"/>
                  </a:lnTo>
                  <a:lnTo>
                    <a:pt x="124" y="60"/>
                  </a:lnTo>
                  <a:lnTo>
                    <a:pt x="122" y="70"/>
                  </a:lnTo>
                  <a:lnTo>
                    <a:pt x="118" y="80"/>
                  </a:lnTo>
                  <a:lnTo>
                    <a:pt x="112" y="88"/>
                  </a:lnTo>
                  <a:lnTo>
                    <a:pt x="104" y="96"/>
                  </a:lnTo>
                  <a:lnTo>
                    <a:pt x="94" y="102"/>
                  </a:lnTo>
                  <a:lnTo>
                    <a:pt x="84" y="108"/>
                  </a:lnTo>
                  <a:lnTo>
                    <a:pt x="72" y="112"/>
                  </a:lnTo>
                  <a:lnTo>
                    <a:pt x="58" y="114"/>
                  </a:lnTo>
                  <a:lnTo>
                    <a:pt x="58" y="114"/>
                  </a:lnTo>
                  <a:lnTo>
                    <a:pt x="32" y="116"/>
                  </a:lnTo>
                  <a:lnTo>
                    <a:pt x="16" y="116"/>
                  </a:lnTo>
                  <a:lnTo>
                    <a:pt x="10" y="116"/>
                  </a:lnTo>
                  <a:lnTo>
                    <a:pt x="6" y="112"/>
                  </a:lnTo>
                  <a:lnTo>
                    <a:pt x="4" y="108"/>
                  </a:lnTo>
                  <a:lnTo>
                    <a:pt x="2" y="102"/>
                  </a:lnTo>
                  <a:lnTo>
                    <a:pt x="2" y="102"/>
                  </a:lnTo>
                  <a:close/>
                </a:path>
              </a:pathLst>
            </a:custGeom>
            <a:solidFill>
              <a:srgbClr val="BABC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9"/>
            <p:cNvSpPr>
              <a:spLocks/>
            </p:cNvSpPr>
            <p:nvPr/>
          </p:nvSpPr>
          <p:spPr bwMode="auto">
            <a:xfrm>
              <a:off x="1628" y="1898"/>
              <a:ext cx="260" cy="356"/>
            </a:xfrm>
            <a:custGeom>
              <a:avLst/>
              <a:gdLst>
                <a:gd name="T0" fmla="*/ 260 w 260"/>
                <a:gd name="T1" fmla="*/ 226 h 356"/>
                <a:gd name="T2" fmla="*/ 260 w 260"/>
                <a:gd name="T3" fmla="*/ 226 h 356"/>
                <a:gd name="T4" fmla="*/ 254 w 260"/>
                <a:gd name="T5" fmla="*/ 212 h 356"/>
                <a:gd name="T6" fmla="*/ 246 w 260"/>
                <a:gd name="T7" fmla="*/ 200 h 356"/>
                <a:gd name="T8" fmla="*/ 232 w 260"/>
                <a:gd name="T9" fmla="*/ 180 h 356"/>
                <a:gd name="T10" fmla="*/ 218 w 260"/>
                <a:gd name="T11" fmla="*/ 166 h 356"/>
                <a:gd name="T12" fmla="*/ 214 w 260"/>
                <a:gd name="T13" fmla="*/ 162 h 356"/>
                <a:gd name="T14" fmla="*/ 212 w 260"/>
                <a:gd name="T15" fmla="*/ 162 h 356"/>
                <a:gd name="T16" fmla="*/ 212 w 260"/>
                <a:gd name="T17" fmla="*/ 162 h 356"/>
                <a:gd name="T18" fmla="*/ 218 w 260"/>
                <a:gd name="T19" fmla="*/ 142 h 356"/>
                <a:gd name="T20" fmla="*/ 224 w 260"/>
                <a:gd name="T21" fmla="*/ 122 h 356"/>
                <a:gd name="T22" fmla="*/ 230 w 260"/>
                <a:gd name="T23" fmla="*/ 86 h 356"/>
                <a:gd name="T24" fmla="*/ 234 w 260"/>
                <a:gd name="T25" fmla="*/ 60 h 356"/>
                <a:gd name="T26" fmla="*/ 234 w 260"/>
                <a:gd name="T27" fmla="*/ 52 h 356"/>
                <a:gd name="T28" fmla="*/ 200 w 260"/>
                <a:gd name="T29" fmla="*/ 30 h 356"/>
                <a:gd name="T30" fmla="*/ 200 w 260"/>
                <a:gd name="T31" fmla="*/ 30 h 356"/>
                <a:gd name="T32" fmla="*/ 180 w 260"/>
                <a:gd name="T33" fmla="*/ 22 h 356"/>
                <a:gd name="T34" fmla="*/ 136 w 260"/>
                <a:gd name="T35" fmla="*/ 6 h 356"/>
                <a:gd name="T36" fmla="*/ 112 w 260"/>
                <a:gd name="T37" fmla="*/ 2 h 356"/>
                <a:gd name="T38" fmla="*/ 90 w 260"/>
                <a:gd name="T39" fmla="*/ 0 h 356"/>
                <a:gd name="T40" fmla="*/ 82 w 260"/>
                <a:gd name="T41" fmla="*/ 0 h 356"/>
                <a:gd name="T42" fmla="*/ 74 w 260"/>
                <a:gd name="T43" fmla="*/ 2 h 356"/>
                <a:gd name="T44" fmla="*/ 70 w 260"/>
                <a:gd name="T45" fmla="*/ 6 h 356"/>
                <a:gd name="T46" fmla="*/ 68 w 260"/>
                <a:gd name="T47" fmla="*/ 12 h 356"/>
                <a:gd name="T48" fmla="*/ 68 w 260"/>
                <a:gd name="T49" fmla="*/ 12 h 356"/>
                <a:gd name="T50" fmla="*/ 66 w 260"/>
                <a:gd name="T51" fmla="*/ 40 h 356"/>
                <a:gd name="T52" fmla="*/ 58 w 260"/>
                <a:gd name="T53" fmla="*/ 76 h 356"/>
                <a:gd name="T54" fmla="*/ 42 w 260"/>
                <a:gd name="T55" fmla="*/ 158 h 356"/>
                <a:gd name="T56" fmla="*/ 42 w 260"/>
                <a:gd name="T57" fmla="*/ 158 h 356"/>
                <a:gd name="T58" fmla="*/ 26 w 260"/>
                <a:gd name="T59" fmla="*/ 172 h 356"/>
                <a:gd name="T60" fmla="*/ 14 w 260"/>
                <a:gd name="T61" fmla="*/ 186 h 356"/>
                <a:gd name="T62" fmla="*/ 0 w 260"/>
                <a:gd name="T63" fmla="*/ 204 h 356"/>
                <a:gd name="T64" fmla="*/ 22 w 260"/>
                <a:gd name="T65" fmla="*/ 356 h 356"/>
                <a:gd name="T66" fmla="*/ 22 w 260"/>
                <a:gd name="T67" fmla="*/ 356 h 356"/>
                <a:gd name="T68" fmla="*/ 62 w 260"/>
                <a:gd name="T69" fmla="*/ 342 h 356"/>
                <a:gd name="T70" fmla="*/ 102 w 260"/>
                <a:gd name="T71" fmla="*/ 326 h 356"/>
                <a:gd name="T72" fmla="*/ 146 w 260"/>
                <a:gd name="T73" fmla="*/ 306 h 356"/>
                <a:gd name="T74" fmla="*/ 192 w 260"/>
                <a:gd name="T75" fmla="*/ 286 h 356"/>
                <a:gd name="T76" fmla="*/ 228 w 260"/>
                <a:gd name="T77" fmla="*/ 264 h 356"/>
                <a:gd name="T78" fmla="*/ 244 w 260"/>
                <a:gd name="T79" fmla="*/ 254 h 356"/>
                <a:gd name="T80" fmla="*/ 254 w 260"/>
                <a:gd name="T81" fmla="*/ 244 h 356"/>
                <a:gd name="T82" fmla="*/ 260 w 260"/>
                <a:gd name="T83" fmla="*/ 234 h 356"/>
                <a:gd name="T84" fmla="*/ 260 w 260"/>
                <a:gd name="T85" fmla="*/ 230 h 356"/>
                <a:gd name="T86" fmla="*/ 260 w 260"/>
                <a:gd name="T87" fmla="*/ 226 h 356"/>
                <a:gd name="T88" fmla="*/ 260 w 260"/>
                <a:gd name="T89" fmla="*/ 2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56">
                  <a:moveTo>
                    <a:pt x="260" y="226"/>
                  </a:moveTo>
                  <a:lnTo>
                    <a:pt x="260" y="226"/>
                  </a:lnTo>
                  <a:lnTo>
                    <a:pt x="254" y="212"/>
                  </a:lnTo>
                  <a:lnTo>
                    <a:pt x="246" y="200"/>
                  </a:lnTo>
                  <a:lnTo>
                    <a:pt x="232" y="180"/>
                  </a:lnTo>
                  <a:lnTo>
                    <a:pt x="218" y="166"/>
                  </a:lnTo>
                  <a:lnTo>
                    <a:pt x="214" y="162"/>
                  </a:lnTo>
                  <a:lnTo>
                    <a:pt x="212" y="162"/>
                  </a:lnTo>
                  <a:lnTo>
                    <a:pt x="212" y="162"/>
                  </a:lnTo>
                  <a:lnTo>
                    <a:pt x="218" y="142"/>
                  </a:lnTo>
                  <a:lnTo>
                    <a:pt x="224" y="122"/>
                  </a:lnTo>
                  <a:lnTo>
                    <a:pt x="230" y="86"/>
                  </a:lnTo>
                  <a:lnTo>
                    <a:pt x="234" y="60"/>
                  </a:lnTo>
                  <a:lnTo>
                    <a:pt x="234" y="52"/>
                  </a:lnTo>
                  <a:lnTo>
                    <a:pt x="200" y="30"/>
                  </a:lnTo>
                  <a:lnTo>
                    <a:pt x="200" y="30"/>
                  </a:lnTo>
                  <a:lnTo>
                    <a:pt x="180" y="22"/>
                  </a:lnTo>
                  <a:lnTo>
                    <a:pt x="136" y="6"/>
                  </a:lnTo>
                  <a:lnTo>
                    <a:pt x="112" y="2"/>
                  </a:lnTo>
                  <a:lnTo>
                    <a:pt x="90" y="0"/>
                  </a:lnTo>
                  <a:lnTo>
                    <a:pt x="82" y="0"/>
                  </a:lnTo>
                  <a:lnTo>
                    <a:pt x="74" y="2"/>
                  </a:lnTo>
                  <a:lnTo>
                    <a:pt x="70" y="6"/>
                  </a:lnTo>
                  <a:lnTo>
                    <a:pt x="68" y="12"/>
                  </a:lnTo>
                  <a:lnTo>
                    <a:pt x="68" y="12"/>
                  </a:lnTo>
                  <a:lnTo>
                    <a:pt x="66" y="40"/>
                  </a:lnTo>
                  <a:lnTo>
                    <a:pt x="58" y="76"/>
                  </a:lnTo>
                  <a:lnTo>
                    <a:pt x="42" y="158"/>
                  </a:lnTo>
                  <a:lnTo>
                    <a:pt x="42" y="158"/>
                  </a:lnTo>
                  <a:lnTo>
                    <a:pt x="26" y="172"/>
                  </a:lnTo>
                  <a:lnTo>
                    <a:pt x="14" y="186"/>
                  </a:lnTo>
                  <a:lnTo>
                    <a:pt x="0" y="204"/>
                  </a:lnTo>
                  <a:lnTo>
                    <a:pt x="22" y="356"/>
                  </a:lnTo>
                  <a:lnTo>
                    <a:pt x="22" y="356"/>
                  </a:lnTo>
                  <a:lnTo>
                    <a:pt x="62" y="342"/>
                  </a:lnTo>
                  <a:lnTo>
                    <a:pt x="102" y="326"/>
                  </a:lnTo>
                  <a:lnTo>
                    <a:pt x="146" y="306"/>
                  </a:lnTo>
                  <a:lnTo>
                    <a:pt x="192" y="286"/>
                  </a:lnTo>
                  <a:lnTo>
                    <a:pt x="228" y="264"/>
                  </a:lnTo>
                  <a:lnTo>
                    <a:pt x="244" y="254"/>
                  </a:lnTo>
                  <a:lnTo>
                    <a:pt x="254" y="244"/>
                  </a:lnTo>
                  <a:lnTo>
                    <a:pt x="260" y="234"/>
                  </a:lnTo>
                  <a:lnTo>
                    <a:pt x="260" y="230"/>
                  </a:lnTo>
                  <a:lnTo>
                    <a:pt x="260" y="226"/>
                  </a:lnTo>
                  <a:lnTo>
                    <a:pt x="260" y="226"/>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10"/>
            <p:cNvSpPr>
              <a:spLocks/>
            </p:cNvSpPr>
            <p:nvPr/>
          </p:nvSpPr>
          <p:spPr bwMode="auto">
            <a:xfrm>
              <a:off x="1674" y="1760"/>
              <a:ext cx="226" cy="296"/>
            </a:xfrm>
            <a:custGeom>
              <a:avLst/>
              <a:gdLst>
                <a:gd name="T0" fmla="*/ 16 w 226"/>
                <a:gd name="T1" fmla="*/ 222 h 296"/>
                <a:gd name="T2" fmla="*/ 16 w 226"/>
                <a:gd name="T3" fmla="*/ 222 h 296"/>
                <a:gd name="T4" fmla="*/ 4 w 226"/>
                <a:gd name="T5" fmla="*/ 184 h 296"/>
                <a:gd name="T6" fmla="*/ 2 w 226"/>
                <a:gd name="T7" fmla="*/ 170 h 296"/>
                <a:gd name="T8" fmla="*/ 0 w 226"/>
                <a:gd name="T9" fmla="*/ 156 h 296"/>
                <a:gd name="T10" fmla="*/ 2 w 226"/>
                <a:gd name="T11" fmla="*/ 142 h 296"/>
                <a:gd name="T12" fmla="*/ 6 w 226"/>
                <a:gd name="T13" fmla="*/ 126 h 296"/>
                <a:gd name="T14" fmla="*/ 12 w 226"/>
                <a:gd name="T15" fmla="*/ 110 h 296"/>
                <a:gd name="T16" fmla="*/ 20 w 226"/>
                <a:gd name="T17" fmla="*/ 92 h 296"/>
                <a:gd name="T18" fmla="*/ 20 w 226"/>
                <a:gd name="T19" fmla="*/ 92 h 296"/>
                <a:gd name="T20" fmla="*/ 24 w 226"/>
                <a:gd name="T21" fmla="*/ 82 h 296"/>
                <a:gd name="T22" fmla="*/ 32 w 226"/>
                <a:gd name="T23" fmla="*/ 72 h 296"/>
                <a:gd name="T24" fmla="*/ 48 w 226"/>
                <a:gd name="T25" fmla="*/ 54 h 296"/>
                <a:gd name="T26" fmla="*/ 70 w 226"/>
                <a:gd name="T27" fmla="*/ 36 h 296"/>
                <a:gd name="T28" fmla="*/ 92 w 226"/>
                <a:gd name="T29" fmla="*/ 22 h 296"/>
                <a:gd name="T30" fmla="*/ 118 w 226"/>
                <a:gd name="T31" fmla="*/ 10 h 296"/>
                <a:gd name="T32" fmla="*/ 140 w 226"/>
                <a:gd name="T33" fmla="*/ 2 h 296"/>
                <a:gd name="T34" fmla="*/ 152 w 226"/>
                <a:gd name="T35" fmla="*/ 0 h 296"/>
                <a:gd name="T36" fmla="*/ 164 w 226"/>
                <a:gd name="T37" fmla="*/ 0 h 296"/>
                <a:gd name="T38" fmla="*/ 174 w 226"/>
                <a:gd name="T39" fmla="*/ 0 h 296"/>
                <a:gd name="T40" fmla="*/ 182 w 226"/>
                <a:gd name="T41" fmla="*/ 2 h 296"/>
                <a:gd name="T42" fmla="*/ 182 w 226"/>
                <a:gd name="T43" fmla="*/ 2 h 296"/>
                <a:gd name="T44" fmla="*/ 190 w 226"/>
                <a:gd name="T45" fmla="*/ 6 h 296"/>
                <a:gd name="T46" fmla="*/ 198 w 226"/>
                <a:gd name="T47" fmla="*/ 12 h 296"/>
                <a:gd name="T48" fmla="*/ 204 w 226"/>
                <a:gd name="T49" fmla="*/ 16 h 296"/>
                <a:gd name="T50" fmla="*/ 210 w 226"/>
                <a:gd name="T51" fmla="*/ 24 h 296"/>
                <a:gd name="T52" fmla="*/ 218 w 226"/>
                <a:gd name="T53" fmla="*/ 38 h 296"/>
                <a:gd name="T54" fmla="*/ 224 w 226"/>
                <a:gd name="T55" fmla="*/ 56 h 296"/>
                <a:gd name="T56" fmla="*/ 226 w 226"/>
                <a:gd name="T57" fmla="*/ 78 h 296"/>
                <a:gd name="T58" fmla="*/ 226 w 226"/>
                <a:gd name="T59" fmla="*/ 98 h 296"/>
                <a:gd name="T60" fmla="*/ 226 w 226"/>
                <a:gd name="T61" fmla="*/ 120 h 296"/>
                <a:gd name="T62" fmla="*/ 222 w 226"/>
                <a:gd name="T63" fmla="*/ 142 h 296"/>
                <a:gd name="T64" fmla="*/ 222 w 226"/>
                <a:gd name="T65" fmla="*/ 142 h 296"/>
                <a:gd name="T66" fmla="*/ 220 w 226"/>
                <a:gd name="T67" fmla="*/ 164 h 296"/>
                <a:gd name="T68" fmla="*/ 216 w 226"/>
                <a:gd name="T69" fmla="*/ 182 h 296"/>
                <a:gd name="T70" fmla="*/ 210 w 226"/>
                <a:gd name="T71" fmla="*/ 198 h 296"/>
                <a:gd name="T72" fmla="*/ 204 w 226"/>
                <a:gd name="T73" fmla="*/ 214 h 296"/>
                <a:gd name="T74" fmla="*/ 196 w 226"/>
                <a:gd name="T75" fmla="*/ 228 h 296"/>
                <a:gd name="T76" fmla="*/ 186 w 226"/>
                <a:gd name="T77" fmla="*/ 242 h 296"/>
                <a:gd name="T78" fmla="*/ 174 w 226"/>
                <a:gd name="T79" fmla="*/ 254 h 296"/>
                <a:gd name="T80" fmla="*/ 162 w 226"/>
                <a:gd name="T81" fmla="*/ 268 h 296"/>
                <a:gd name="T82" fmla="*/ 162 w 226"/>
                <a:gd name="T83" fmla="*/ 268 h 296"/>
                <a:gd name="T84" fmla="*/ 150 w 226"/>
                <a:gd name="T85" fmla="*/ 278 h 296"/>
                <a:gd name="T86" fmla="*/ 140 w 226"/>
                <a:gd name="T87" fmla="*/ 284 h 296"/>
                <a:gd name="T88" fmla="*/ 128 w 226"/>
                <a:gd name="T89" fmla="*/ 290 h 296"/>
                <a:gd name="T90" fmla="*/ 116 w 226"/>
                <a:gd name="T91" fmla="*/ 294 h 296"/>
                <a:gd name="T92" fmla="*/ 106 w 226"/>
                <a:gd name="T93" fmla="*/ 296 h 296"/>
                <a:gd name="T94" fmla="*/ 96 w 226"/>
                <a:gd name="T95" fmla="*/ 296 h 296"/>
                <a:gd name="T96" fmla="*/ 84 w 226"/>
                <a:gd name="T97" fmla="*/ 294 h 296"/>
                <a:gd name="T98" fmla="*/ 74 w 226"/>
                <a:gd name="T99" fmla="*/ 292 h 296"/>
                <a:gd name="T100" fmla="*/ 66 w 226"/>
                <a:gd name="T101" fmla="*/ 288 h 296"/>
                <a:gd name="T102" fmla="*/ 56 w 226"/>
                <a:gd name="T103" fmla="*/ 282 h 296"/>
                <a:gd name="T104" fmla="*/ 48 w 226"/>
                <a:gd name="T105" fmla="*/ 276 h 296"/>
                <a:gd name="T106" fmla="*/ 40 w 226"/>
                <a:gd name="T107" fmla="*/ 266 h 296"/>
                <a:gd name="T108" fmla="*/ 32 w 226"/>
                <a:gd name="T109" fmla="*/ 258 h 296"/>
                <a:gd name="T110" fmla="*/ 26 w 226"/>
                <a:gd name="T111" fmla="*/ 246 h 296"/>
                <a:gd name="T112" fmla="*/ 20 w 226"/>
                <a:gd name="T113" fmla="*/ 234 h 296"/>
                <a:gd name="T114" fmla="*/ 16 w 226"/>
                <a:gd name="T115" fmla="*/ 222 h 296"/>
                <a:gd name="T116" fmla="*/ 16 w 226"/>
                <a:gd name="T117" fmla="*/ 22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96">
                  <a:moveTo>
                    <a:pt x="16" y="222"/>
                  </a:moveTo>
                  <a:lnTo>
                    <a:pt x="16" y="222"/>
                  </a:lnTo>
                  <a:lnTo>
                    <a:pt x="4" y="184"/>
                  </a:lnTo>
                  <a:lnTo>
                    <a:pt x="2" y="170"/>
                  </a:lnTo>
                  <a:lnTo>
                    <a:pt x="0" y="156"/>
                  </a:lnTo>
                  <a:lnTo>
                    <a:pt x="2" y="142"/>
                  </a:lnTo>
                  <a:lnTo>
                    <a:pt x="6" y="126"/>
                  </a:lnTo>
                  <a:lnTo>
                    <a:pt x="12" y="110"/>
                  </a:lnTo>
                  <a:lnTo>
                    <a:pt x="20" y="92"/>
                  </a:lnTo>
                  <a:lnTo>
                    <a:pt x="20" y="92"/>
                  </a:lnTo>
                  <a:lnTo>
                    <a:pt x="24" y="82"/>
                  </a:lnTo>
                  <a:lnTo>
                    <a:pt x="32" y="72"/>
                  </a:lnTo>
                  <a:lnTo>
                    <a:pt x="48" y="54"/>
                  </a:lnTo>
                  <a:lnTo>
                    <a:pt x="70" y="36"/>
                  </a:lnTo>
                  <a:lnTo>
                    <a:pt x="92" y="22"/>
                  </a:lnTo>
                  <a:lnTo>
                    <a:pt x="118" y="10"/>
                  </a:lnTo>
                  <a:lnTo>
                    <a:pt x="140" y="2"/>
                  </a:lnTo>
                  <a:lnTo>
                    <a:pt x="152" y="0"/>
                  </a:lnTo>
                  <a:lnTo>
                    <a:pt x="164" y="0"/>
                  </a:lnTo>
                  <a:lnTo>
                    <a:pt x="174" y="0"/>
                  </a:lnTo>
                  <a:lnTo>
                    <a:pt x="182" y="2"/>
                  </a:lnTo>
                  <a:lnTo>
                    <a:pt x="182" y="2"/>
                  </a:lnTo>
                  <a:lnTo>
                    <a:pt x="190" y="6"/>
                  </a:lnTo>
                  <a:lnTo>
                    <a:pt x="198" y="12"/>
                  </a:lnTo>
                  <a:lnTo>
                    <a:pt x="204" y="16"/>
                  </a:lnTo>
                  <a:lnTo>
                    <a:pt x="210" y="24"/>
                  </a:lnTo>
                  <a:lnTo>
                    <a:pt x="218" y="38"/>
                  </a:lnTo>
                  <a:lnTo>
                    <a:pt x="224" y="56"/>
                  </a:lnTo>
                  <a:lnTo>
                    <a:pt x="226" y="78"/>
                  </a:lnTo>
                  <a:lnTo>
                    <a:pt x="226" y="98"/>
                  </a:lnTo>
                  <a:lnTo>
                    <a:pt x="226" y="120"/>
                  </a:lnTo>
                  <a:lnTo>
                    <a:pt x="222" y="142"/>
                  </a:lnTo>
                  <a:lnTo>
                    <a:pt x="222" y="142"/>
                  </a:lnTo>
                  <a:lnTo>
                    <a:pt x="220" y="164"/>
                  </a:lnTo>
                  <a:lnTo>
                    <a:pt x="216" y="182"/>
                  </a:lnTo>
                  <a:lnTo>
                    <a:pt x="210" y="198"/>
                  </a:lnTo>
                  <a:lnTo>
                    <a:pt x="204" y="214"/>
                  </a:lnTo>
                  <a:lnTo>
                    <a:pt x="196" y="228"/>
                  </a:lnTo>
                  <a:lnTo>
                    <a:pt x="186" y="242"/>
                  </a:lnTo>
                  <a:lnTo>
                    <a:pt x="174" y="254"/>
                  </a:lnTo>
                  <a:lnTo>
                    <a:pt x="162" y="268"/>
                  </a:lnTo>
                  <a:lnTo>
                    <a:pt x="162" y="268"/>
                  </a:lnTo>
                  <a:lnTo>
                    <a:pt x="150" y="278"/>
                  </a:lnTo>
                  <a:lnTo>
                    <a:pt x="140" y="284"/>
                  </a:lnTo>
                  <a:lnTo>
                    <a:pt x="128" y="290"/>
                  </a:lnTo>
                  <a:lnTo>
                    <a:pt x="116" y="294"/>
                  </a:lnTo>
                  <a:lnTo>
                    <a:pt x="106" y="296"/>
                  </a:lnTo>
                  <a:lnTo>
                    <a:pt x="96" y="296"/>
                  </a:lnTo>
                  <a:lnTo>
                    <a:pt x="84" y="294"/>
                  </a:lnTo>
                  <a:lnTo>
                    <a:pt x="74" y="292"/>
                  </a:lnTo>
                  <a:lnTo>
                    <a:pt x="66" y="288"/>
                  </a:lnTo>
                  <a:lnTo>
                    <a:pt x="56" y="282"/>
                  </a:lnTo>
                  <a:lnTo>
                    <a:pt x="48" y="276"/>
                  </a:lnTo>
                  <a:lnTo>
                    <a:pt x="40" y="266"/>
                  </a:lnTo>
                  <a:lnTo>
                    <a:pt x="32" y="258"/>
                  </a:lnTo>
                  <a:lnTo>
                    <a:pt x="26" y="246"/>
                  </a:lnTo>
                  <a:lnTo>
                    <a:pt x="20" y="234"/>
                  </a:lnTo>
                  <a:lnTo>
                    <a:pt x="16" y="222"/>
                  </a:lnTo>
                  <a:lnTo>
                    <a:pt x="16" y="22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11"/>
            <p:cNvSpPr>
              <a:spLocks/>
            </p:cNvSpPr>
            <p:nvPr/>
          </p:nvSpPr>
          <p:spPr bwMode="auto">
            <a:xfrm>
              <a:off x="1794" y="4102"/>
              <a:ext cx="144" cy="70"/>
            </a:xfrm>
            <a:custGeom>
              <a:avLst/>
              <a:gdLst>
                <a:gd name="T0" fmla="*/ 0 w 144"/>
                <a:gd name="T1" fmla="*/ 24 h 70"/>
                <a:gd name="T2" fmla="*/ 0 w 144"/>
                <a:gd name="T3" fmla="*/ 24 h 70"/>
                <a:gd name="T4" fmla="*/ 14 w 144"/>
                <a:gd name="T5" fmla="*/ 36 h 70"/>
                <a:gd name="T6" fmla="*/ 28 w 144"/>
                <a:gd name="T7" fmla="*/ 46 h 70"/>
                <a:gd name="T8" fmla="*/ 50 w 144"/>
                <a:gd name="T9" fmla="*/ 58 h 70"/>
                <a:gd name="T10" fmla="*/ 50 w 144"/>
                <a:gd name="T11" fmla="*/ 58 h 70"/>
                <a:gd name="T12" fmla="*/ 66 w 144"/>
                <a:gd name="T13" fmla="*/ 66 h 70"/>
                <a:gd name="T14" fmla="*/ 66 w 144"/>
                <a:gd name="T15" fmla="*/ 66 h 70"/>
                <a:gd name="T16" fmla="*/ 76 w 144"/>
                <a:gd name="T17" fmla="*/ 68 h 70"/>
                <a:gd name="T18" fmla="*/ 88 w 144"/>
                <a:gd name="T19" fmla="*/ 70 h 70"/>
                <a:gd name="T20" fmla="*/ 100 w 144"/>
                <a:gd name="T21" fmla="*/ 70 h 70"/>
                <a:gd name="T22" fmla="*/ 100 w 144"/>
                <a:gd name="T23" fmla="*/ 70 h 70"/>
                <a:gd name="T24" fmla="*/ 116 w 144"/>
                <a:gd name="T25" fmla="*/ 70 h 70"/>
                <a:gd name="T26" fmla="*/ 130 w 144"/>
                <a:gd name="T27" fmla="*/ 68 h 70"/>
                <a:gd name="T28" fmla="*/ 144 w 144"/>
                <a:gd name="T29" fmla="*/ 66 h 70"/>
                <a:gd name="T30" fmla="*/ 144 w 144"/>
                <a:gd name="T31" fmla="*/ 66 h 70"/>
                <a:gd name="T32" fmla="*/ 144 w 144"/>
                <a:gd name="T33" fmla="*/ 62 h 70"/>
                <a:gd name="T34" fmla="*/ 140 w 144"/>
                <a:gd name="T35" fmla="*/ 52 h 70"/>
                <a:gd name="T36" fmla="*/ 128 w 144"/>
                <a:gd name="T37" fmla="*/ 36 h 70"/>
                <a:gd name="T38" fmla="*/ 118 w 144"/>
                <a:gd name="T39" fmla="*/ 26 h 70"/>
                <a:gd name="T40" fmla="*/ 106 w 144"/>
                <a:gd name="T41" fmla="*/ 14 h 70"/>
                <a:gd name="T42" fmla="*/ 106 w 144"/>
                <a:gd name="T43" fmla="*/ 14 h 70"/>
                <a:gd name="T44" fmla="*/ 98 w 144"/>
                <a:gd name="T45" fmla="*/ 8 h 70"/>
                <a:gd name="T46" fmla="*/ 90 w 144"/>
                <a:gd name="T47" fmla="*/ 4 h 70"/>
                <a:gd name="T48" fmla="*/ 82 w 144"/>
                <a:gd name="T49" fmla="*/ 2 h 70"/>
                <a:gd name="T50" fmla="*/ 72 w 144"/>
                <a:gd name="T51" fmla="*/ 0 h 70"/>
                <a:gd name="T52" fmla="*/ 54 w 144"/>
                <a:gd name="T53" fmla="*/ 2 h 70"/>
                <a:gd name="T54" fmla="*/ 38 w 144"/>
                <a:gd name="T55" fmla="*/ 6 h 70"/>
                <a:gd name="T56" fmla="*/ 22 w 144"/>
                <a:gd name="T57" fmla="*/ 12 h 70"/>
                <a:gd name="T58" fmla="*/ 10 w 144"/>
                <a:gd name="T59" fmla="*/ 18 h 70"/>
                <a:gd name="T60" fmla="*/ 0 w 144"/>
                <a:gd name="T61" fmla="*/ 24 h 70"/>
                <a:gd name="T62" fmla="*/ 0 w 144"/>
                <a:gd name="T6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70">
                  <a:moveTo>
                    <a:pt x="0" y="24"/>
                  </a:moveTo>
                  <a:lnTo>
                    <a:pt x="0" y="24"/>
                  </a:lnTo>
                  <a:lnTo>
                    <a:pt x="14" y="36"/>
                  </a:lnTo>
                  <a:lnTo>
                    <a:pt x="28" y="46"/>
                  </a:lnTo>
                  <a:lnTo>
                    <a:pt x="50" y="58"/>
                  </a:lnTo>
                  <a:lnTo>
                    <a:pt x="50" y="58"/>
                  </a:lnTo>
                  <a:lnTo>
                    <a:pt x="66" y="66"/>
                  </a:lnTo>
                  <a:lnTo>
                    <a:pt x="66" y="66"/>
                  </a:lnTo>
                  <a:lnTo>
                    <a:pt x="76" y="68"/>
                  </a:lnTo>
                  <a:lnTo>
                    <a:pt x="88" y="70"/>
                  </a:lnTo>
                  <a:lnTo>
                    <a:pt x="100" y="70"/>
                  </a:lnTo>
                  <a:lnTo>
                    <a:pt x="100" y="70"/>
                  </a:lnTo>
                  <a:lnTo>
                    <a:pt x="116" y="70"/>
                  </a:lnTo>
                  <a:lnTo>
                    <a:pt x="130" y="68"/>
                  </a:lnTo>
                  <a:lnTo>
                    <a:pt x="144" y="66"/>
                  </a:lnTo>
                  <a:lnTo>
                    <a:pt x="144" y="66"/>
                  </a:lnTo>
                  <a:lnTo>
                    <a:pt x="144" y="62"/>
                  </a:lnTo>
                  <a:lnTo>
                    <a:pt x="140" y="52"/>
                  </a:lnTo>
                  <a:lnTo>
                    <a:pt x="128" y="36"/>
                  </a:lnTo>
                  <a:lnTo>
                    <a:pt x="118" y="26"/>
                  </a:lnTo>
                  <a:lnTo>
                    <a:pt x="106" y="14"/>
                  </a:lnTo>
                  <a:lnTo>
                    <a:pt x="106" y="14"/>
                  </a:lnTo>
                  <a:lnTo>
                    <a:pt x="98" y="8"/>
                  </a:lnTo>
                  <a:lnTo>
                    <a:pt x="90" y="4"/>
                  </a:lnTo>
                  <a:lnTo>
                    <a:pt x="82" y="2"/>
                  </a:lnTo>
                  <a:lnTo>
                    <a:pt x="72" y="0"/>
                  </a:lnTo>
                  <a:lnTo>
                    <a:pt x="54" y="2"/>
                  </a:lnTo>
                  <a:lnTo>
                    <a:pt x="38" y="6"/>
                  </a:lnTo>
                  <a:lnTo>
                    <a:pt x="22" y="12"/>
                  </a:lnTo>
                  <a:lnTo>
                    <a:pt x="10" y="18"/>
                  </a:lnTo>
                  <a:lnTo>
                    <a:pt x="0" y="24"/>
                  </a:lnTo>
                  <a:lnTo>
                    <a:pt x="0" y="2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12"/>
            <p:cNvSpPr>
              <a:spLocks/>
            </p:cNvSpPr>
            <p:nvPr/>
          </p:nvSpPr>
          <p:spPr bwMode="auto">
            <a:xfrm>
              <a:off x="1496" y="4086"/>
              <a:ext cx="136" cy="84"/>
            </a:xfrm>
            <a:custGeom>
              <a:avLst/>
              <a:gdLst>
                <a:gd name="T0" fmla="*/ 136 w 136"/>
                <a:gd name="T1" fmla="*/ 18 h 84"/>
                <a:gd name="T2" fmla="*/ 136 w 136"/>
                <a:gd name="T3" fmla="*/ 18 h 84"/>
                <a:gd name="T4" fmla="*/ 92 w 136"/>
                <a:gd name="T5" fmla="*/ 72 h 84"/>
                <a:gd name="T6" fmla="*/ 92 w 136"/>
                <a:gd name="T7" fmla="*/ 72 h 84"/>
                <a:gd name="T8" fmla="*/ 86 w 136"/>
                <a:gd name="T9" fmla="*/ 76 h 84"/>
                <a:gd name="T10" fmla="*/ 78 w 136"/>
                <a:gd name="T11" fmla="*/ 76 h 84"/>
                <a:gd name="T12" fmla="*/ 64 w 136"/>
                <a:gd name="T13" fmla="*/ 76 h 84"/>
                <a:gd name="T14" fmla="*/ 48 w 136"/>
                <a:gd name="T15" fmla="*/ 78 h 84"/>
                <a:gd name="T16" fmla="*/ 48 w 136"/>
                <a:gd name="T17" fmla="*/ 78 h 84"/>
                <a:gd name="T18" fmla="*/ 16 w 136"/>
                <a:gd name="T19" fmla="*/ 84 h 84"/>
                <a:gd name="T20" fmla="*/ 0 w 136"/>
                <a:gd name="T21" fmla="*/ 84 h 84"/>
                <a:gd name="T22" fmla="*/ 0 w 136"/>
                <a:gd name="T23" fmla="*/ 84 h 84"/>
                <a:gd name="T24" fmla="*/ 0 w 136"/>
                <a:gd name="T25" fmla="*/ 82 h 84"/>
                <a:gd name="T26" fmla="*/ 2 w 136"/>
                <a:gd name="T27" fmla="*/ 74 h 84"/>
                <a:gd name="T28" fmla="*/ 14 w 136"/>
                <a:gd name="T29" fmla="*/ 52 h 84"/>
                <a:gd name="T30" fmla="*/ 28 w 136"/>
                <a:gd name="T31" fmla="*/ 28 h 84"/>
                <a:gd name="T32" fmla="*/ 42 w 136"/>
                <a:gd name="T33" fmla="*/ 6 h 84"/>
                <a:gd name="T34" fmla="*/ 42 w 136"/>
                <a:gd name="T35" fmla="*/ 6 h 84"/>
                <a:gd name="T36" fmla="*/ 46 w 136"/>
                <a:gd name="T37" fmla="*/ 2 h 84"/>
                <a:gd name="T38" fmla="*/ 52 w 136"/>
                <a:gd name="T39" fmla="*/ 0 h 84"/>
                <a:gd name="T40" fmla="*/ 64 w 136"/>
                <a:gd name="T41" fmla="*/ 0 h 84"/>
                <a:gd name="T42" fmla="*/ 80 w 136"/>
                <a:gd name="T43" fmla="*/ 0 h 84"/>
                <a:gd name="T44" fmla="*/ 96 w 136"/>
                <a:gd name="T45" fmla="*/ 4 h 84"/>
                <a:gd name="T46" fmla="*/ 124 w 136"/>
                <a:gd name="T47" fmla="*/ 12 h 84"/>
                <a:gd name="T48" fmla="*/ 136 w 136"/>
                <a:gd name="T49" fmla="*/ 18 h 84"/>
                <a:gd name="T50" fmla="*/ 136 w 136"/>
                <a:gd name="T51"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84">
                  <a:moveTo>
                    <a:pt x="136" y="18"/>
                  </a:moveTo>
                  <a:lnTo>
                    <a:pt x="136" y="18"/>
                  </a:lnTo>
                  <a:lnTo>
                    <a:pt x="92" y="72"/>
                  </a:lnTo>
                  <a:lnTo>
                    <a:pt x="92" y="72"/>
                  </a:lnTo>
                  <a:lnTo>
                    <a:pt x="86" y="76"/>
                  </a:lnTo>
                  <a:lnTo>
                    <a:pt x="78" y="76"/>
                  </a:lnTo>
                  <a:lnTo>
                    <a:pt x="64" y="76"/>
                  </a:lnTo>
                  <a:lnTo>
                    <a:pt x="48" y="78"/>
                  </a:lnTo>
                  <a:lnTo>
                    <a:pt x="48" y="78"/>
                  </a:lnTo>
                  <a:lnTo>
                    <a:pt x="16" y="84"/>
                  </a:lnTo>
                  <a:lnTo>
                    <a:pt x="0" y="84"/>
                  </a:lnTo>
                  <a:lnTo>
                    <a:pt x="0" y="84"/>
                  </a:lnTo>
                  <a:lnTo>
                    <a:pt x="0" y="82"/>
                  </a:lnTo>
                  <a:lnTo>
                    <a:pt x="2" y="74"/>
                  </a:lnTo>
                  <a:lnTo>
                    <a:pt x="14" y="52"/>
                  </a:lnTo>
                  <a:lnTo>
                    <a:pt x="28" y="28"/>
                  </a:lnTo>
                  <a:lnTo>
                    <a:pt x="42" y="6"/>
                  </a:lnTo>
                  <a:lnTo>
                    <a:pt x="42" y="6"/>
                  </a:lnTo>
                  <a:lnTo>
                    <a:pt x="46" y="2"/>
                  </a:lnTo>
                  <a:lnTo>
                    <a:pt x="52" y="0"/>
                  </a:lnTo>
                  <a:lnTo>
                    <a:pt x="64" y="0"/>
                  </a:lnTo>
                  <a:lnTo>
                    <a:pt x="80" y="0"/>
                  </a:lnTo>
                  <a:lnTo>
                    <a:pt x="96" y="4"/>
                  </a:lnTo>
                  <a:lnTo>
                    <a:pt x="124" y="12"/>
                  </a:lnTo>
                  <a:lnTo>
                    <a:pt x="136" y="18"/>
                  </a:lnTo>
                  <a:lnTo>
                    <a:pt x="13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13"/>
            <p:cNvSpPr>
              <a:spLocks/>
            </p:cNvSpPr>
            <p:nvPr/>
          </p:nvSpPr>
          <p:spPr bwMode="auto">
            <a:xfrm>
              <a:off x="1472" y="2838"/>
              <a:ext cx="498" cy="1308"/>
            </a:xfrm>
            <a:custGeom>
              <a:avLst/>
              <a:gdLst>
                <a:gd name="T0" fmla="*/ 454 w 498"/>
                <a:gd name="T1" fmla="*/ 82 h 1308"/>
                <a:gd name="T2" fmla="*/ 276 w 498"/>
                <a:gd name="T3" fmla="*/ 100 h 1308"/>
                <a:gd name="T4" fmla="*/ 150 w 498"/>
                <a:gd name="T5" fmla="*/ 76 h 1308"/>
                <a:gd name="T6" fmla="*/ 20 w 498"/>
                <a:gd name="T7" fmla="*/ 20 h 1308"/>
                <a:gd name="T8" fmla="*/ 16 w 498"/>
                <a:gd name="T9" fmla="*/ 2 h 1308"/>
                <a:gd name="T10" fmla="*/ 4 w 498"/>
                <a:gd name="T11" fmla="*/ 60 h 1308"/>
                <a:gd name="T12" fmla="*/ 6 w 498"/>
                <a:gd name="T13" fmla="*/ 242 h 1308"/>
                <a:gd name="T14" fmla="*/ 28 w 498"/>
                <a:gd name="T15" fmla="*/ 346 h 1308"/>
                <a:gd name="T16" fmla="*/ 66 w 498"/>
                <a:gd name="T17" fmla="*/ 548 h 1308"/>
                <a:gd name="T18" fmla="*/ 64 w 498"/>
                <a:gd name="T19" fmla="*/ 632 h 1308"/>
                <a:gd name="T20" fmla="*/ 62 w 498"/>
                <a:gd name="T21" fmla="*/ 704 h 1308"/>
                <a:gd name="T22" fmla="*/ 50 w 498"/>
                <a:gd name="T23" fmla="*/ 724 h 1308"/>
                <a:gd name="T24" fmla="*/ 44 w 498"/>
                <a:gd name="T25" fmla="*/ 752 h 1308"/>
                <a:gd name="T26" fmla="*/ 46 w 498"/>
                <a:gd name="T27" fmla="*/ 800 h 1308"/>
                <a:gd name="T28" fmla="*/ 52 w 498"/>
                <a:gd name="T29" fmla="*/ 998 h 1308"/>
                <a:gd name="T30" fmla="*/ 52 w 498"/>
                <a:gd name="T31" fmla="*/ 1116 h 1308"/>
                <a:gd name="T32" fmla="*/ 46 w 498"/>
                <a:gd name="T33" fmla="*/ 1218 h 1308"/>
                <a:gd name="T34" fmla="*/ 40 w 498"/>
                <a:gd name="T35" fmla="*/ 1256 h 1308"/>
                <a:gd name="T36" fmla="*/ 62 w 498"/>
                <a:gd name="T37" fmla="*/ 1262 h 1308"/>
                <a:gd name="T38" fmla="*/ 120 w 498"/>
                <a:gd name="T39" fmla="*/ 1254 h 1308"/>
                <a:gd name="T40" fmla="*/ 148 w 498"/>
                <a:gd name="T41" fmla="*/ 1272 h 1308"/>
                <a:gd name="T42" fmla="*/ 200 w 498"/>
                <a:gd name="T43" fmla="*/ 1280 h 1308"/>
                <a:gd name="T44" fmla="*/ 206 w 498"/>
                <a:gd name="T45" fmla="*/ 1196 h 1308"/>
                <a:gd name="T46" fmla="*/ 204 w 498"/>
                <a:gd name="T47" fmla="*/ 1104 h 1308"/>
                <a:gd name="T48" fmla="*/ 206 w 498"/>
                <a:gd name="T49" fmla="*/ 998 h 1308"/>
                <a:gd name="T50" fmla="*/ 220 w 498"/>
                <a:gd name="T51" fmla="*/ 820 h 1308"/>
                <a:gd name="T52" fmla="*/ 212 w 498"/>
                <a:gd name="T53" fmla="*/ 772 h 1308"/>
                <a:gd name="T54" fmla="*/ 224 w 498"/>
                <a:gd name="T55" fmla="*/ 700 h 1308"/>
                <a:gd name="T56" fmla="*/ 236 w 498"/>
                <a:gd name="T57" fmla="*/ 636 h 1308"/>
                <a:gd name="T58" fmla="*/ 238 w 498"/>
                <a:gd name="T59" fmla="*/ 464 h 1308"/>
                <a:gd name="T60" fmla="*/ 248 w 498"/>
                <a:gd name="T61" fmla="*/ 260 h 1308"/>
                <a:gd name="T62" fmla="*/ 254 w 498"/>
                <a:gd name="T63" fmla="*/ 600 h 1308"/>
                <a:gd name="T64" fmla="*/ 260 w 498"/>
                <a:gd name="T65" fmla="*/ 682 h 1308"/>
                <a:gd name="T66" fmla="*/ 262 w 498"/>
                <a:gd name="T67" fmla="*/ 708 h 1308"/>
                <a:gd name="T68" fmla="*/ 252 w 498"/>
                <a:gd name="T69" fmla="*/ 748 h 1308"/>
                <a:gd name="T70" fmla="*/ 264 w 498"/>
                <a:gd name="T71" fmla="*/ 774 h 1308"/>
                <a:gd name="T72" fmla="*/ 268 w 498"/>
                <a:gd name="T73" fmla="*/ 820 h 1308"/>
                <a:gd name="T74" fmla="*/ 268 w 498"/>
                <a:gd name="T75" fmla="*/ 888 h 1308"/>
                <a:gd name="T76" fmla="*/ 286 w 498"/>
                <a:gd name="T77" fmla="*/ 1066 h 1308"/>
                <a:gd name="T78" fmla="*/ 292 w 498"/>
                <a:gd name="T79" fmla="*/ 1176 h 1308"/>
                <a:gd name="T80" fmla="*/ 294 w 498"/>
                <a:gd name="T81" fmla="*/ 1266 h 1308"/>
                <a:gd name="T82" fmla="*/ 302 w 498"/>
                <a:gd name="T83" fmla="*/ 1302 h 1308"/>
                <a:gd name="T84" fmla="*/ 352 w 498"/>
                <a:gd name="T85" fmla="*/ 1286 h 1308"/>
                <a:gd name="T86" fmla="*/ 398 w 498"/>
                <a:gd name="T87" fmla="*/ 1278 h 1308"/>
                <a:gd name="T88" fmla="*/ 442 w 498"/>
                <a:gd name="T89" fmla="*/ 1290 h 1308"/>
                <a:gd name="T90" fmla="*/ 450 w 498"/>
                <a:gd name="T91" fmla="*/ 1178 h 1308"/>
                <a:gd name="T92" fmla="*/ 454 w 498"/>
                <a:gd name="T93" fmla="*/ 1080 h 1308"/>
                <a:gd name="T94" fmla="*/ 440 w 498"/>
                <a:gd name="T95" fmla="*/ 970 h 1308"/>
                <a:gd name="T96" fmla="*/ 444 w 498"/>
                <a:gd name="T97" fmla="*/ 784 h 1308"/>
                <a:gd name="T98" fmla="*/ 434 w 498"/>
                <a:gd name="T99" fmla="*/ 736 h 1308"/>
                <a:gd name="T100" fmla="*/ 424 w 498"/>
                <a:gd name="T101" fmla="*/ 694 h 1308"/>
                <a:gd name="T102" fmla="*/ 424 w 498"/>
                <a:gd name="T103" fmla="*/ 642 h 1308"/>
                <a:gd name="T104" fmla="*/ 432 w 498"/>
                <a:gd name="T105" fmla="*/ 554 h 1308"/>
                <a:gd name="T106" fmla="*/ 454 w 498"/>
                <a:gd name="T107" fmla="*/ 428 h 1308"/>
                <a:gd name="T108" fmla="*/ 494 w 498"/>
                <a:gd name="T109" fmla="*/ 242 h 1308"/>
                <a:gd name="T110" fmla="*/ 496 w 498"/>
                <a:gd name="T111" fmla="*/ 106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8" h="1308">
                  <a:moveTo>
                    <a:pt x="490" y="70"/>
                  </a:moveTo>
                  <a:lnTo>
                    <a:pt x="490" y="70"/>
                  </a:lnTo>
                  <a:lnTo>
                    <a:pt x="472" y="76"/>
                  </a:lnTo>
                  <a:lnTo>
                    <a:pt x="454" y="82"/>
                  </a:lnTo>
                  <a:lnTo>
                    <a:pt x="414" y="92"/>
                  </a:lnTo>
                  <a:lnTo>
                    <a:pt x="370" y="98"/>
                  </a:lnTo>
                  <a:lnTo>
                    <a:pt x="324" y="102"/>
                  </a:lnTo>
                  <a:lnTo>
                    <a:pt x="276" y="100"/>
                  </a:lnTo>
                  <a:lnTo>
                    <a:pt x="230" y="96"/>
                  </a:lnTo>
                  <a:lnTo>
                    <a:pt x="188" y="88"/>
                  </a:lnTo>
                  <a:lnTo>
                    <a:pt x="168" y="82"/>
                  </a:lnTo>
                  <a:lnTo>
                    <a:pt x="150" y="76"/>
                  </a:lnTo>
                  <a:lnTo>
                    <a:pt x="150" y="76"/>
                  </a:lnTo>
                  <a:lnTo>
                    <a:pt x="86" y="52"/>
                  </a:lnTo>
                  <a:lnTo>
                    <a:pt x="44" y="32"/>
                  </a:lnTo>
                  <a:lnTo>
                    <a:pt x="20" y="20"/>
                  </a:lnTo>
                  <a:lnTo>
                    <a:pt x="14" y="14"/>
                  </a:lnTo>
                  <a:lnTo>
                    <a:pt x="14" y="14"/>
                  </a:lnTo>
                  <a:lnTo>
                    <a:pt x="16" y="2"/>
                  </a:lnTo>
                  <a:lnTo>
                    <a:pt x="16" y="2"/>
                  </a:lnTo>
                  <a:lnTo>
                    <a:pt x="12" y="0"/>
                  </a:lnTo>
                  <a:lnTo>
                    <a:pt x="12" y="0"/>
                  </a:lnTo>
                  <a:lnTo>
                    <a:pt x="8" y="28"/>
                  </a:lnTo>
                  <a:lnTo>
                    <a:pt x="4" y="60"/>
                  </a:lnTo>
                  <a:lnTo>
                    <a:pt x="0" y="100"/>
                  </a:lnTo>
                  <a:lnTo>
                    <a:pt x="0" y="152"/>
                  </a:lnTo>
                  <a:lnTo>
                    <a:pt x="4" y="210"/>
                  </a:lnTo>
                  <a:lnTo>
                    <a:pt x="6" y="242"/>
                  </a:lnTo>
                  <a:lnTo>
                    <a:pt x="12" y="276"/>
                  </a:lnTo>
                  <a:lnTo>
                    <a:pt x="20" y="310"/>
                  </a:lnTo>
                  <a:lnTo>
                    <a:pt x="28" y="346"/>
                  </a:lnTo>
                  <a:lnTo>
                    <a:pt x="28" y="346"/>
                  </a:lnTo>
                  <a:lnTo>
                    <a:pt x="46" y="412"/>
                  </a:lnTo>
                  <a:lnTo>
                    <a:pt x="56" y="466"/>
                  </a:lnTo>
                  <a:lnTo>
                    <a:pt x="62" y="512"/>
                  </a:lnTo>
                  <a:lnTo>
                    <a:pt x="66" y="548"/>
                  </a:lnTo>
                  <a:lnTo>
                    <a:pt x="66" y="576"/>
                  </a:lnTo>
                  <a:lnTo>
                    <a:pt x="66" y="600"/>
                  </a:lnTo>
                  <a:lnTo>
                    <a:pt x="64" y="632"/>
                  </a:lnTo>
                  <a:lnTo>
                    <a:pt x="64" y="632"/>
                  </a:lnTo>
                  <a:lnTo>
                    <a:pt x="64" y="668"/>
                  </a:lnTo>
                  <a:lnTo>
                    <a:pt x="62" y="690"/>
                  </a:lnTo>
                  <a:lnTo>
                    <a:pt x="62" y="690"/>
                  </a:lnTo>
                  <a:lnTo>
                    <a:pt x="62" y="704"/>
                  </a:lnTo>
                  <a:lnTo>
                    <a:pt x="60" y="710"/>
                  </a:lnTo>
                  <a:lnTo>
                    <a:pt x="56" y="716"/>
                  </a:lnTo>
                  <a:lnTo>
                    <a:pt x="56" y="716"/>
                  </a:lnTo>
                  <a:lnTo>
                    <a:pt x="50" y="724"/>
                  </a:lnTo>
                  <a:lnTo>
                    <a:pt x="44" y="734"/>
                  </a:lnTo>
                  <a:lnTo>
                    <a:pt x="42" y="744"/>
                  </a:lnTo>
                  <a:lnTo>
                    <a:pt x="42" y="748"/>
                  </a:lnTo>
                  <a:lnTo>
                    <a:pt x="44" y="752"/>
                  </a:lnTo>
                  <a:lnTo>
                    <a:pt x="44" y="752"/>
                  </a:lnTo>
                  <a:lnTo>
                    <a:pt x="48" y="760"/>
                  </a:lnTo>
                  <a:lnTo>
                    <a:pt x="48" y="768"/>
                  </a:lnTo>
                  <a:lnTo>
                    <a:pt x="46" y="800"/>
                  </a:lnTo>
                  <a:lnTo>
                    <a:pt x="46" y="800"/>
                  </a:lnTo>
                  <a:lnTo>
                    <a:pt x="46" y="834"/>
                  </a:lnTo>
                  <a:lnTo>
                    <a:pt x="48" y="886"/>
                  </a:lnTo>
                  <a:lnTo>
                    <a:pt x="52" y="998"/>
                  </a:lnTo>
                  <a:lnTo>
                    <a:pt x="52" y="998"/>
                  </a:lnTo>
                  <a:lnTo>
                    <a:pt x="52" y="1068"/>
                  </a:lnTo>
                  <a:lnTo>
                    <a:pt x="52" y="1116"/>
                  </a:lnTo>
                  <a:lnTo>
                    <a:pt x="52" y="1116"/>
                  </a:lnTo>
                  <a:lnTo>
                    <a:pt x="50" y="1138"/>
                  </a:lnTo>
                  <a:lnTo>
                    <a:pt x="48" y="1182"/>
                  </a:lnTo>
                  <a:lnTo>
                    <a:pt x="48" y="1182"/>
                  </a:lnTo>
                  <a:lnTo>
                    <a:pt x="46" y="1218"/>
                  </a:lnTo>
                  <a:lnTo>
                    <a:pt x="42" y="1238"/>
                  </a:lnTo>
                  <a:lnTo>
                    <a:pt x="40" y="1248"/>
                  </a:lnTo>
                  <a:lnTo>
                    <a:pt x="40" y="1256"/>
                  </a:lnTo>
                  <a:lnTo>
                    <a:pt x="40" y="1256"/>
                  </a:lnTo>
                  <a:lnTo>
                    <a:pt x="40" y="1262"/>
                  </a:lnTo>
                  <a:lnTo>
                    <a:pt x="44" y="1264"/>
                  </a:lnTo>
                  <a:lnTo>
                    <a:pt x="52" y="1264"/>
                  </a:lnTo>
                  <a:lnTo>
                    <a:pt x="62" y="1262"/>
                  </a:lnTo>
                  <a:lnTo>
                    <a:pt x="62" y="1262"/>
                  </a:lnTo>
                  <a:lnTo>
                    <a:pt x="90" y="1256"/>
                  </a:lnTo>
                  <a:lnTo>
                    <a:pt x="106" y="1254"/>
                  </a:lnTo>
                  <a:lnTo>
                    <a:pt x="120" y="1254"/>
                  </a:lnTo>
                  <a:lnTo>
                    <a:pt x="120" y="1254"/>
                  </a:lnTo>
                  <a:lnTo>
                    <a:pt x="132" y="1260"/>
                  </a:lnTo>
                  <a:lnTo>
                    <a:pt x="140" y="1266"/>
                  </a:lnTo>
                  <a:lnTo>
                    <a:pt x="148" y="1272"/>
                  </a:lnTo>
                  <a:lnTo>
                    <a:pt x="160" y="1276"/>
                  </a:lnTo>
                  <a:lnTo>
                    <a:pt x="160" y="1276"/>
                  </a:lnTo>
                  <a:lnTo>
                    <a:pt x="188" y="1280"/>
                  </a:lnTo>
                  <a:lnTo>
                    <a:pt x="200" y="1280"/>
                  </a:lnTo>
                  <a:lnTo>
                    <a:pt x="200" y="1280"/>
                  </a:lnTo>
                  <a:lnTo>
                    <a:pt x="200" y="1254"/>
                  </a:lnTo>
                  <a:lnTo>
                    <a:pt x="202" y="1226"/>
                  </a:lnTo>
                  <a:lnTo>
                    <a:pt x="206" y="1196"/>
                  </a:lnTo>
                  <a:lnTo>
                    <a:pt x="206" y="1196"/>
                  </a:lnTo>
                  <a:lnTo>
                    <a:pt x="208" y="1178"/>
                  </a:lnTo>
                  <a:lnTo>
                    <a:pt x="208" y="1156"/>
                  </a:lnTo>
                  <a:lnTo>
                    <a:pt x="204" y="1104"/>
                  </a:lnTo>
                  <a:lnTo>
                    <a:pt x="202" y="1048"/>
                  </a:lnTo>
                  <a:lnTo>
                    <a:pt x="204" y="1022"/>
                  </a:lnTo>
                  <a:lnTo>
                    <a:pt x="206" y="998"/>
                  </a:lnTo>
                  <a:lnTo>
                    <a:pt x="206" y="998"/>
                  </a:lnTo>
                  <a:lnTo>
                    <a:pt x="212" y="950"/>
                  </a:lnTo>
                  <a:lnTo>
                    <a:pt x="216" y="898"/>
                  </a:lnTo>
                  <a:lnTo>
                    <a:pt x="220" y="852"/>
                  </a:lnTo>
                  <a:lnTo>
                    <a:pt x="220" y="820"/>
                  </a:lnTo>
                  <a:lnTo>
                    <a:pt x="220" y="820"/>
                  </a:lnTo>
                  <a:lnTo>
                    <a:pt x="220" y="798"/>
                  </a:lnTo>
                  <a:lnTo>
                    <a:pt x="216" y="784"/>
                  </a:lnTo>
                  <a:lnTo>
                    <a:pt x="212" y="772"/>
                  </a:lnTo>
                  <a:lnTo>
                    <a:pt x="212" y="772"/>
                  </a:lnTo>
                  <a:lnTo>
                    <a:pt x="214" y="750"/>
                  </a:lnTo>
                  <a:lnTo>
                    <a:pt x="218" y="726"/>
                  </a:lnTo>
                  <a:lnTo>
                    <a:pt x="224" y="700"/>
                  </a:lnTo>
                  <a:lnTo>
                    <a:pt x="224" y="700"/>
                  </a:lnTo>
                  <a:lnTo>
                    <a:pt x="232" y="674"/>
                  </a:lnTo>
                  <a:lnTo>
                    <a:pt x="236" y="654"/>
                  </a:lnTo>
                  <a:lnTo>
                    <a:pt x="236" y="636"/>
                  </a:lnTo>
                  <a:lnTo>
                    <a:pt x="236" y="636"/>
                  </a:lnTo>
                  <a:lnTo>
                    <a:pt x="236" y="570"/>
                  </a:lnTo>
                  <a:lnTo>
                    <a:pt x="236" y="512"/>
                  </a:lnTo>
                  <a:lnTo>
                    <a:pt x="238" y="464"/>
                  </a:lnTo>
                  <a:lnTo>
                    <a:pt x="238" y="464"/>
                  </a:lnTo>
                  <a:lnTo>
                    <a:pt x="246" y="338"/>
                  </a:lnTo>
                  <a:lnTo>
                    <a:pt x="248" y="260"/>
                  </a:lnTo>
                  <a:lnTo>
                    <a:pt x="248" y="260"/>
                  </a:lnTo>
                  <a:lnTo>
                    <a:pt x="252" y="360"/>
                  </a:lnTo>
                  <a:lnTo>
                    <a:pt x="256" y="518"/>
                  </a:lnTo>
                  <a:lnTo>
                    <a:pt x="256" y="518"/>
                  </a:lnTo>
                  <a:lnTo>
                    <a:pt x="254" y="600"/>
                  </a:lnTo>
                  <a:lnTo>
                    <a:pt x="254" y="650"/>
                  </a:lnTo>
                  <a:lnTo>
                    <a:pt x="254" y="650"/>
                  </a:lnTo>
                  <a:lnTo>
                    <a:pt x="256" y="668"/>
                  </a:lnTo>
                  <a:lnTo>
                    <a:pt x="260" y="682"/>
                  </a:lnTo>
                  <a:lnTo>
                    <a:pt x="264" y="694"/>
                  </a:lnTo>
                  <a:lnTo>
                    <a:pt x="264" y="700"/>
                  </a:lnTo>
                  <a:lnTo>
                    <a:pt x="262" y="708"/>
                  </a:lnTo>
                  <a:lnTo>
                    <a:pt x="262" y="708"/>
                  </a:lnTo>
                  <a:lnTo>
                    <a:pt x="258" y="720"/>
                  </a:lnTo>
                  <a:lnTo>
                    <a:pt x="256" y="730"/>
                  </a:lnTo>
                  <a:lnTo>
                    <a:pt x="254" y="736"/>
                  </a:lnTo>
                  <a:lnTo>
                    <a:pt x="252" y="748"/>
                  </a:lnTo>
                  <a:lnTo>
                    <a:pt x="252" y="748"/>
                  </a:lnTo>
                  <a:lnTo>
                    <a:pt x="254" y="756"/>
                  </a:lnTo>
                  <a:lnTo>
                    <a:pt x="256" y="762"/>
                  </a:lnTo>
                  <a:lnTo>
                    <a:pt x="264" y="774"/>
                  </a:lnTo>
                  <a:lnTo>
                    <a:pt x="268" y="782"/>
                  </a:lnTo>
                  <a:lnTo>
                    <a:pt x="270" y="792"/>
                  </a:lnTo>
                  <a:lnTo>
                    <a:pt x="270" y="804"/>
                  </a:lnTo>
                  <a:lnTo>
                    <a:pt x="268" y="820"/>
                  </a:lnTo>
                  <a:lnTo>
                    <a:pt x="268" y="820"/>
                  </a:lnTo>
                  <a:lnTo>
                    <a:pt x="266" y="836"/>
                  </a:lnTo>
                  <a:lnTo>
                    <a:pt x="266" y="854"/>
                  </a:lnTo>
                  <a:lnTo>
                    <a:pt x="268" y="888"/>
                  </a:lnTo>
                  <a:lnTo>
                    <a:pt x="272" y="926"/>
                  </a:lnTo>
                  <a:lnTo>
                    <a:pt x="278" y="972"/>
                  </a:lnTo>
                  <a:lnTo>
                    <a:pt x="278" y="972"/>
                  </a:lnTo>
                  <a:lnTo>
                    <a:pt x="286" y="1066"/>
                  </a:lnTo>
                  <a:lnTo>
                    <a:pt x="288" y="1124"/>
                  </a:lnTo>
                  <a:lnTo>
                    <a:pt x="288" y="1124"/>
                  </a:lnTo>
                  <a:lnTo>
                    <a:pt x="290" y="1156"/>
                  </a:lnTo>
                  <a:lnTo>
                    <a:pt x="292" y="1176"/>
                  </a:lnTo>
                  <a:lnTo>
                    <a:pt x="294" y="1196"/>
                  </a:lnTo>
                  <a:lnTo>
                    <a:pt x="294" y="1196"/>
                  </a:lnTo>
                  <a:lnTo>
                    <a:pt x="292" y="1242"/>
                  </a:lnTo>
                  <a:lnTo>
                    <a:pt x="294" y="1266"/>
                  </a:lnTo>
                  <a:lnTo>
                    <a:pt x="296" y="1284"/>
                  </a:lnTo>
                  <a:lnTo>
                    <a:pt x="296" y="1284"/>
                  </a:lnTo>
                  <a:lnTo>
                    <a:pt x="300" y="1296"/>
                  </a:lnTo>
                  <a:lnTo>
                    <a:pt x="302" y="1302"/>
                  </a:lnTo>
                  <a:lnTo>
                    <a:pt x="306" y="1308"/>
                  </a:lnTo>
                  <a:lnTo>
                    <a:pt x="306" y="1308"/>
                  </a:lnTo>
                  <a:lnTo>
                    <a:pt x="330" y="1296"/>
                  </a:lnTo>
                  <a:lnTo>
                    <a:pt x="352" y="1286"/>
                  </a:lnTo>
                  <a:lnTo>
                    <a:pt x="376" y="1280"/>
                  </a:lnTo>
                  <a:lnTo>
                    <a:pt x="376" y="1280"/>
                  </a:lnTo>
                  <a:lnTo>
                    <a:pt x="386" y="1278"/>
                  </a:lnTo>
                  <a:lnTo>
                    <a:pt x="398" y="1278"/>
                  </a:lnTo>
                  <a:lnTo>
                    <a:pt x="420" y="1282"/>
                  </a:lnTo>
                  <a:lnTo>
                    <a:pt x="436" y="1288"/>
                  </a:lnTo>
                  <a:lnTo>
                    <a:pt x="442" y="1290"/>
                  </a:lnTo>
                  <a:lnTo>
                    <a:pt x="442" y="1290"/>
                  </a:lnTo>
                  <a:lnTo>
                    <a:pt x="442" y="1286"/>
                  </a:lnTo>
                  <a:lnTo>
                    <a:pt x="440" y="1268"/>
                  </a:lnTo>
                  <a:lnTo>
                    <a:pt x="442" y="1234"/>
                  </a:lnTo>
                  <a:lnTo>
                    <a:pt x="450" y="1178"/>
                  </a:lnTo>
                  <a:lnTo>
                    <a:pt x="450" y="1178"/>
                  </a:lnTo>
                  <a:lnTo>
                    <a:pt x="454" y="1144"/>
                  </a:lnTo>
                  <a:lnTo>
                    <a:pt x="456" y="1112"/>
                  </a:lnTo>
                  <a:lnTo>
                    <a:pt x="454" y="1080"/>
                  </a:lnTo>
                  <a:lnTo>
                    <a:pt x="452" y="1050"/>
                  </a:lnTo>
                  <a:lnTo>
                    <a:pt x="444" y="1002"/>
                  </a:lnTo>
                  <a:lnTo>
                    <a:pt x="440" y="970"/>
                  </a:lnTo>
                  <a:lnTo>
                    <a:pt x="440" y="970"/>
                  </a:lnTo>
                  <a:lnTo>
                    <a:pt x="440" y="934"/>
                  </a:lnTo>
                  <a:lnTo>
                    <a:pt x="440" y="878"/>
                  </a:lnTo>
                  <a:lnTo>
                    <a:pt x="444" y="784"/>
                  </a:lnTo>
                  <a:lnTo>
                    <a:pt x="444" y="784"/>
                  </a:lnTo>
                  <a:lnTo>
                    <a:pt x="444" y="772"/>
                  </a:lnTo>
                  <a:lnTo>
                    <a:pt x="444" y="762"/>
                  </a:lnTo>
                  <a:lnTo>
                    <a:pt x="438" y="746"/>
                  </a:lnTo>
                  <a:lnTo>
                    <a:pt x="434" y="736"/>
                  </a:lnTo>
                  <a:lnTo>
                    <a:pt x="432" y="734"/>
                  </a:lnTo>
                  <a:lnTo>
                    <a:pt x="432" y="734"/>
                  </a:lnTo>
                  <a:lnTo>
                    <a:pt x="430" y="720"/>
                  </a:lnTo>
                  <a:lnTo>
                    <a:pt x="424" y="694"/>
                  </a:lnTo>
                  <a:lnTo>
                    <a:pt x="424" y="694"/>
                  </a:lnTo>
                  <a:lnTo>
                    <a:pt x="422" y="684"/>
                  </a:lnTo>
                  <a:lnTo>
                    <a:pt x="422" y="672"/>
                  </a:lnTo>
                  <a:lnTo>
                    <a:pt x="424" y="642"/>
                  </a:lnTo>
                  <a:lnTo>
                    <a:pt x="430" y="604"/>
                  </a:lnTo>
                  <a:lnTo>
                    <a:pt x="430" y="604"/>
                  </a:lnTo>
                  <a:lnTo>
                    <a:pt x="430" y="588"/>
                  </a:lnTo>
                  <a:lnTo>
                    <a:pt x="432" y="554"/>
                  </a:lnTo>
                  <a:lnTo>
                    <a:pt x="440" y="500"/>
                  </a:lnTo>
                  <a:lnTo>
                    <a:pt x="446" y="466"/>
                  </a:lnTo>
                  <a:lnTo>
                    <a:pt x="454" y="428"/>
                  </a:lnTo>
                  <a:lnTo>
                    <a:pt x="454" y="428"/>
                  </a:lnTo>
                  <a:lnTo>
                    <a:pt x="470" y="366"/>
                  </a:lnTo>
                  <a:lnTo>
                    <a:pt x="482" y="328"/>
                  </a:lnTo>
                  <a:lnTo>
                    <a:pt x="490" y="294"/>
                  </a:lnTo>
                  <a:lnTo>
                    <a:pt x="494" y="242"/>
                  </a:lnTo>
                  <a:lnTo>
                    <a:pt x="494" y="242"/>
                  </a:lnTo>
                  <a:lnTo>
                    <a:pt x="498" y="184"/>
                  </a:lnTo>
                  <a:lnTo>
                    <a:pt x="498" y="142"/>
                  </a:lnTo>
                  <a:lnTo>
                    <a:pt x="496" y="106"/>
                  </a:lnTo>
                  <a:lnTo>
                    <a:pt x="490" y="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4"/>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5"/>
            <p:cNvSpPr>
              <a:spLocks/>
            </p:cNvSpPr>
            <p:nvPr/>
          </p:nvSpPr>
          <p:spPr bwMode="auto">
            <a:xfrm>
              <a:off x="1486" y="2840"/>
              <a:ext cx="476" cy="100"/>
            </a:xfrm>
            <a:custGeom>
              <a:avLst/>
              <a:gdLst>
                <a:gd name="T0" fmla="*/ 136 w 476"/>
                <a:gd name="T1" fmla="*/ 74 h 100"/>
                <a:gd name="T2" fmla="*/ 136 w 476"/>
                <a:gd name="T3" fmla="*/ 74 h 100"/>
                <a:gd name="T4" fmla="*/ 154 w 476"/>
                <a:gd name="T5" fmla="*/ 80 h 100"/>
                <a:gd name="T6" fmla="*/ 174 w 476"/>
                <a:gd name="T7" fmla="*/ 86 h 100"/>
                <a:gd name="T8" fmla="*/ 216 w 476"/>
                <a:gd name="T9" fmla="*/ 94 h 100"/>
                <a:gd name="T10" fmla="*/ 262 w 476"/>
                <a:gd name="T11" fmla="*/ 98 h 100"/>
                <a:gd name="T12" fmla="*/ 310 w 476"/>
                <a:gd name="T13" fmla="*/ 100 h 100"/>
                <a:gd name="T14" fmla="*/ 356 w 476"/>
                <a:gd name="T15" fmla="*/ 96 h 100"/>
                <a:gd name="T16" fmla="*/ 400 w 476"/>
                <a:gd name="T17" fmla="*/ 90 h 100"/>
                <a:gd name="T18" fmla="*/ 440 w 476"/>
                <a:gd name="T19" fmla="*/ 80 h 100"/>
                <a:gd name="T20" fmla="*/ 458 w 476"/>
                <a:gd name="T21" fmla="*/ 74 h 100"/>
                <a:gd name="T22" fmla="*/ 476 w 476"/>
                <a:gd name="T23" fmla="*/ 68 h 100"/>
                <a:gd name="T24" fmla="*/ 468 w 476"/>
                <a:gd name="T25" fmla="*/ 28 h 100"/>
                <a:gd name="T26" fmla="*/ 468 w 476"/>
                <a:gd name="T27" fmla="*/ 28 h 100"/>
                <a:gd name="T28" fmla="*/ 458 w 476"/>
                <a:gd name="T29" fmla="*/ 32 h 100"/>
                <a:gd name="T30" fmla="*/ 432 w 476"/>
                <a:gd name="T31" fmla="*/ 40 h 100"/>
                <a:gd name="T32" fmla="*/ 410 w 476"/>
                <a:gd name="T33" fmla="*/ 46 h 100"/>
                <a:gd name="T34" fmla="*/ 386 w 476"/>
                <a:gd name="T35" fmla="*/ 50 h 100"/>
                <a:gd name="T36" fmla="*/ 358 w 476"/>
                <a:gd name="T37" fmla="*/ 54 h 100"/>
                <a:gd name="T38" fmla="*/ 324 w 476"/>
                <a:gd name="T39" fmla="*/ 56 h 100"/>
                <a:gd name="T40" fmla="*/ 324 w 476"/>
                <a:gd name="T41" fmla="*/ 56 h 100"/>
                <a:gd name="T42" fmla="*/ 292 w 476"/>
                <a:gd name="T43" fmla="*/ 56 h 100"/>
                <a:gd name="T44" fmla="*/ 260 w 476"/>
                <a:gd name="T45" fmla="*/ 54 h 100"/>
                <a:gd name="T46" fmla="*/ 202 w 476"/>
                <a:gd name="T47" fmla="*/ 50 h 100"/>
                <a:gd name="T48" fmla="*/ 150 w 476"/>
                <a:gd name="T49" fmla="*/ 42 h 100"/>
                <a:gd name="T50" fmla="*/ 104 w 476"/>
                <a:gd name="T51" fmla="*/ 34 h 100"/>
                <a:gd name="T52" fmla="*/ 66 w 476"/>
                <a:gd name="T53" fmla="*/ 24 h 100"/>
                <a:gd name="T54" fmla="*/ 36 w 476"/>
                <a:gd name="T55" fmla="*/ 14 h 100"/>
                <a:gd name="T56" fmla="*/ 2 w 476"/>
                <a:gd name="T57" fmla="*/ 0 h 100"/>
                <a:gd name="T58" fmla="*/ 2 w 476"/>
                <a:gd name="T59" fmla="*/ 0 h 100"/>
                <a:gd name="T60" fmla="*/ 0 w 476"/>
                <a:gd name="T61" fmla="*/ 12 h 100"/>
                <a:gd name="T62" fmla="*/ 0 w 476"/>
                <a:gd name="T63" fmla="*/ 12 h 100"/>
                <a:gd name="T64" fmla="*/ 6 w 476"/>
                <a:gd name="T65" fmla="*/ 18 h 100"/>
                <a:gd name="T66" fmla="*/ 30 w 476"/>
                <a:gd name="T67" fmla="*/ 30 h 100"/>
                <a:gd name="T68" fmla="*/ 72 w 476"/>
                <a:gd name="T69" fmla="*/ 50 h 100"/>
                <a:gd name="T70" fmla="*/ 136 w 476"/>
                <a:gd name="T71" fmla="*/ 74 h 100"/>
                <a:gd name="T72" fmla="*/ 136 w 476"/>
                <a:gd name="T73" fmla="*/ 7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100">
                  <a:moveTo>
                    <a:pt x="136" y="74"/>
                  </a:moveTo>
                  <a:lnTo>
                    <a:pt x="136" y="74"/>
                  </a:lnTo>
                  <a:lnTo>
                    <a:pt x="154" y="80"/>
                  </a:lnTo>
                  <a:lnTo>
                    <a:pt x="174" y="86"/>
                  </a:lnTo>
                  <a:lnTo>
                    <a:pt x="216" y="94"/>
                  </a:lnTo>
                  <a:lnTo>
                    <a:pt x="262" y="98"/>
                  </a:lnTo>
                  <a:lnTo>
                    <a:pt x="310" y="100"/>
                  </a:lnTo>
                  <a:lnTo>
                    <a:pt x="356" y="96"/>
                  </a:lnTo>
                  <a:lnTo>
                    <a:pt x="400" y="90"/>
                  </a:lnTo>
                  <a:lnTo>
                    <a:pt x="440" y="80"/>
                  </a:lnTo>
                  <a:lnTo>
                    <a:pt x="458" y="74"/>
                  </a:lnTo>
                  <a:lnTo>
                    <a:pt x="476" y="68"/>
                  </a:lnTo>
                  <a:lnTo>
                    <a:pt x="468" y="28"/>
                  </a:lnTo>
                  <a:lnTo>
                    <a:pt x="468" y="28"/>
                  </a:lnTo>
                  <a:lnTo>
                    <a:pt x="458" y="32"/>
                  </a:lnTo>
                  <a:lnTo>
                    <a:pt x="432" y="40"/>
                  </a:lnTo>
                  <a:lnTo>
                    <a:pt x="410" y="46"/>
                  </a:lnTo>
                  <a:lnTo>
                    <a:pt x="386" y="50"/>
                  </a:lnTo>
                  <a:lnTo>
                    <a:pt x="358" y="54"/>
                  </a:lnTo>
                  <a:lnTo>
                    <a:pt x="324" y="56"/>
                  </a:lnTo>
                  <a:lnTo>
                    <a:pt x="324" y="56"/>
                  </a:lnTo>
                  <a:lnTo>
                    <a:pt x="292" y="56"/>
                  </a:lnTo>
                  <a:lnTo>
                    <a:pt x="260" y="54"/>
                  </a:lnTo>
                  <a:lnTo>
                    <a:pt x="202" y="50"/>
                  </a:lnTo>
                  <a:lnTo>
                    <a:pt x="150" y="42"/>
                  </a:lnTo>
                  <a:lnTo>
                    <a:pt x="104" y="34"/>
                  </a:lnTo>
                  <a:lnTo>
                    <a:pt x="66" y="24"/>
                  </a:lnTo>
                  <a:lnTo>
                    <a:pt x="36" y="14"/>
                  </a:lnTo>
                  <a:lnTo>
                    <a:pt x="2" y="0"/>
                  </a:lnTo>
                  <a:lnTo>
                    <a:pt x="2" y="0"/>
                  </a:lnTo>
                  <a:lnTo>
                    <a:pt x="0" y="12"/>
                  </a:lnTo>
                  <a:lnTo>
                    <a:pt x="0" y="12"/>
                  </a:lnTo>
                  <a:lnTo>
                    <a:pt x="6" y="18"/>
                  </a:lnTo>
                  <a:lnTo>
                    <a:pt x="30" y="30"/>
                  </a:lnTo>
                  <a:lnTo>
                    <a:pt x="72" y="50"/>
                  </a:lnTo>
                  <a:lnTo>
                    <a:pt x="136" y="74"/>
                  </a:lnTo>
                  <a:lnTo>
                    <a:pt x="136" y="74"/>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6"/>
            <p:cNvSpPr>
              <a:spLocks/>
            </p:cNvSpPr>
            <p:nvPr/>
          </p:nvSpPr>
          <p:spPr bwMode="auto">
            <a:xfrm>
              <a:off x="1486" y="2562"/>
              <a:ext cx="484" cy="368"/>
            </a:xfrm>
            <a:custGeom>
              <a:avLst/>
              <a:gdLst>
                <a:gd name="T0" fmla="*/ 436 w 484"/>
                <a:gd name="T1" fmla="*/ 12 h 368"/>
                <a:gd name="T2" fmla="*/ 436 w 484"/>
                <a:gd name="T3" fmla="*/ 12 h 368"/>
                <a:gd name="T4" fmla="*/ 442 w 484"/>
                <a:gd name="T5" fmla="*/ 30 h 368"/>
                <a:gd name="T6" fmla="*/ 444 w 484"/>
                <a:gd name="T7" fmla="*/ 42 h 368"/>
                <a:gd name="T8" fmla="*/ 448 w 484"/>
                <a:gd name="T9" fmla="*/ 60 h 368"/>
                <a:gd name="T10" fmla="*/ 456 w 484"/>
                <a:gd name="T11" fmla="*/ 90 h 368"/>
                <a:gd name="T12" fmla="*/ 456 w 484"/>
                <a:gd name="T13" fmla="*/ 90 h 368"/>
                <a:gd name="T14" fmla="*/ 464 w 484"/>
                <a:gd name="T15" fmla="*/ 112 h 368"/>
                <a:gd name="T16" fmla="*/ 470 w 484"/>
                <a:gd name="T17" fmla="*/ 140 h 368"/>
                <a:gd name="T18" fmla="*/ 474 w 484"/>
                <a:gd name="T19" fmla="*/ 172 h 368"/>
                <a:gd name="T20" fmla="*/ 480 w 484"/>
                <a:gd name="T21" fmla="*/ 204 h 368"/>
                <a:gd name="T22" fmla="*/ 482 w 484"/>
                <a:gd name="T23" fmla="*/ 240 h 368"/>
                <a:gd name="T24" fmla="*/ 484 w 484"/>
                <a:gd name="T25" fmla="*/ 272 h 368"/>
                <a:gd name="T26" fmla="*/ 484 w 484"/>
                <a:gd name="T27" fmla="*/ 304 h 368"/>
                <a:gd name="T28" fmla="*/ 482 w 484"/>
                <a:gd name="T29" fmla="*/ 334 h 368"/>
                <a:gd name="T30" fmla="*/ 482 w 484"/>
                <a:gd name="T31" fmla="*/ 334 h 368"/>
                <a:gd name="T32" fmla="*/ 466 w 484"/>
                <a:gd name="T33" fmla="*/ 342 h 368"/>
                <a:gd name="T34" fmla="*/ 448 w 484"/>
                <a:gd name="T35" fmla="*/ 348 h 368"/>
                <a:gd name="T36" fmla="*/ 428 w 484"/>
                <a:gd name="T37" fmla="*/ 354 h 368"/>
                <a:gd name="T38" fmla="*/ 406 w 484"/>
                <a:gd name="T39" fmla="*/ 358 h 368"/>
                <a:gd name="T40" fmla="*/ 362 w 484"/>
                <a:gd name="T41" fmla="*/ 366 h 368"/>
                <a:gd name="T42" fmla="*/ 314 w 484"/>
                <a:gd name="T43" fmla="*/ 368 h 368"/>
                <a:gd name="T44" fmla="*/ 266 w 484"/>
                <a:gd name="T45" fmla="*/ 368 h 368"/>
                <a:gd name="T46" fmla="*/ 220 w 484"/>
                <a:gd name="T47" fmla="*/ 364 h 368"/>
                <a:gd name="T48" fmla="*/ 176 w 484"/>
                <a:gd name="T49" fmla="*/ 356 h 368"/>
                <a:gd name="T50" fmla="*/ 154 w 484"/>
                <a:gd name="T51" fmla="*/ 350 h 368"/>
                <a:gd name="T52" fmla="*/ 136 w 484"/>
                <a:gd name="T53" fmla="*/ 344 h 368"/>
                <a:gd name="T54" fmla="*/ 136 w 484"/>
                <a:gd name="T55" fmla="*/ 344 h 368"/>
                <a:gd name="T56" fmla="*/ 72 w 484"/>
                <a:gd name="T57" fmla="*/ 318 h 368"/>
                <a:gd name="T58" fmla="*/ 30 w 484"/>
                <a:gd name="T59" fmla="*/ 300 h 368"/>
                <a:gd name="T60" fmla="*/ 6 w 484"/>
                <a:gd name="T61" fmla="*/ 286 h 368"/>
                <a:gd name="T62" fmla="*/ 0 w 484"/>
                <a:gd name="T63" fmla="*/ 282 h 368"/>
                <a:gd name="T64" fmla="*/ 0 w 484"/>
                <a:gd name="T65" fmla="*/ 282 h 368"/>
                <a:gd name="T66" fmla="*/ 18 w 484"/>
                <a:gd name="T67" fmla="*/ 170 h 368"/>
                <a:gd name="T68" fmla="*/ 18 w 484"/>
                <a:gd name="T69" fmla="*/ 170 h 368"/>
                <a:gd name="T70" fmla="*/ 24 w 484"/>
                <a:gd name="T71" fmla="*/ 140 h 368"/>
                <a:gd name="T72" fmla="*/ 30 w 484"/>
                <a:gd name="T73" fmla="*/ 120 h 368"/>
                <a:gd name="T74" fmla="*/ 36 w 484"/>
                <a:gd name="T75" fmla="*/ 100 h 368"/>
                <a:gd name="T76" fmla="*/ 44 w 484"/>
                <a:gd name="T77" fmla="*/ 76 h 368"/>
                <a:gd name="T78" fmla="*/ 44 w 484"/>
                <a:gd name="T79" fmla="*/ 76 h 368"/>
                <a:gd name="T80" fmla="*/ 50 w 484"/>
                <a:gd name="T81" fmla="*/ 54 h 368"/>
                <a:gd name="T82" fmla="*/ 54 w 484"/>
                <a:gd name="T83" fmla="*/ 44 h 368"/>
                <a:gd name="T84" fmla="*/ 56 w 484"/>
                <a:gd name="T85" fmla="*/ 38 h 368"/>
                <a:gd name="T86" fmla="*/ 54 w 484"/>
                <a:gd name="T87" fmla="*/ 28 h 368"/>
                <a:gd name="T88" fmla="*/ 50 w 484"/>
                <a:gd name="T89" fmla="*/ 0 h 368"/>
                <a:gd name="T90" fmla="*/ 436 w 484"/>
                <a:gd name="T91" fmla="*/ 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368">
                  <a:moveTo>
                    <a:pt x="436" y="12"/>
                  </a:moveTo>
                  <a:lnTo>
                    <a:pt x="436" y="12"/>
                  </a:lnTo>
                  <a:lnTo>
                    <a:pt x="442" y="30"/>
                  </a:lnTo>
                  <a:lnTo>
                    <a:pt x="444" y="42"/>
                  </a:lnTo>
                  <a:lnTo>
                    <a:pt x="448" y="60"/>
                  </a:lnTo>
                  <a:lnTo>
                    <a:pt x="456" y="90"/>
                  </a:lnTo>
                  <a:lnTo>
                    <a:pt x="456" y="90"/>
                  </a:lnTo>
                  <a:lnTo>
                    <a:pt x="464" y="112"/>
                  </a:lnTo>
                  <a:lnTo>
                    <a:pt x="470" y="140"/>
                  </a:lnTo>
                  <a:lnTo>
                    <a:pt x="474" y="172"/>
                  </a:lnTo>
                  <a:lnTo>
                    <a:pt x="480" y="204"/>
                  </a:lnTo>
                  <a:lnTo>
                    <a:pt x="482" y="240"/>
                  </a:lnTo>
                  <a:lnTo>
                    <a:pt x="484" y="272"/>
                  </a:lnTo>
                  <a:lnTo>
                    <a:pt x="484" y="304"/>
                  </a:lnTo>
                  <a:lnTo>
                    <a:pt x="482" y="334"/>
                  </a:lnTo>
                  <a:lnTo>
                    <a:pt x="482" y="334"/>
                  </a:lnTo>
                  <a:lnTo>
                    <a:pt x="466" y="342"/>
                  </a:lnTo>
                  <a:lnTo>
                    <a:pt x="448" y="348"/>
                  </a:lnTo>
                  <a:lnTo>
                    <a:pt x="428" y="354"/>
                  </a:lnTo>
                  <a:lnTo>
                    <a:pt x="406" y="358"/>
                  </a:lnTo>
                  <a:lnTo>
                    <a:pt x="362" y="366"/>
                  </a:lnTo>
                  <a:lnTo>
                    <a:pt x="314" y="368"/>
                  </a:lnTo>
                  <a:lnTo>
                    <a:pt x="266" y="368"/>
                  </a:lnTo>
                  <a:lnTo>
                    <a:pt x="220" y="364"/>
                  </a:lnTo>
                  <a:lnTo>
                    <a:pt x="176" y="356"/>
                  </a:lnTo>
                  <a:lnTo>
                    <a:pt x="154" y="350"/>
                  </a:lnTo>
                  <a:lnTo>
                    <a:pt x="136" y="344"/>
                  </a:lnTo>
                  <a:lnTo>
                    <a:pt x="136" y="344"/>
                  </a:lnTo>
                  <a:lnTo>
                    <a:pt x="72" y="318"/>
                  </a:lnTo>
                  <a:lnTo>
                    <a:pt x="30" y="300"/>
                  </a:lnTo>
                  <a:lnTo>
                    <a:pt x="6" y="286"/>
                  </a:lnTo>
                  <a:lnTo>
                    <a:pt x="0" y="282"/>
                  </a:lnTo>
                  <a:lnTo>
                    <a:pt x="0" y="282"/>
                  </a:lnTo>
                  <a:lnTo>
                    <a:pt x="18" y="170"/>
                  </a:lnTo>
                  <a:lnTo>
                    <a:pt x="18" y="170"/>
                  </a:lnTo>
                  <a:lnTo>
                    <a:pt x="24" y="140"/>
                  </a:lnTo>
                  <a:lnTo>
                    <a:pt x="30" y="120"/>
                  </a:lnTo>
                  <a:lnTo>
                    <a:pt x="36" y="100"/>
                  </a:lnTo>
                  <a:lnTo>
                    <a:pt x="44" y="76"/>
                  </a:lnTo>
                  <a:lnTo>
                    <a:pt x="44" y="76"/>
                  </a:lnTo>
                  <a:lnTo>
                    <a:pt x="50" y="54"/>
                  </a:lnTo>
                  <a:lnTo>
                    <a:pt x="54" y="44"/>
                  </a:lnTo>
                  <a:lnTo>
                    <a:pt x="56" y="38"/>
                  </a:lnTo>
                  <a:lnTo>
                    <a:pt x="54" y="28"/>
                  </a:lnTo>
                  <a:lnTo>
                    <a:pt x="50" y="0"/>
                  </a:lnTo>
                  <a:lnTo>
                    <a:pt x="436" y="12"/>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7"/>
            <p:cNvSpPr>
              <a:spLocks/>
            </p:cNvSpPr>
            <p:nvPr/>
          </p:nvSpPr>
          <p:spPr bwMode="auto">
            <a:xfrm>
              <a:off x="1364" y="2214"/>
              <a:ext cx="224" cy="730"/>
            </a:xfrm>
            <a:custGeom>
              <a:avLst/>
              <a:gdLst>
                <a:gd name="T0" fmla="*/ 118 w 224"/>
                <a:gd name="T1" fmla="*/ 140 h 730"/>
                <a:gd name="T2" fmla="*/ 118 w 224"/>
                <a:gd name="T3" fmla="*/ 196 h 730"/>
                <a:gd name="T4" fmla="*/ 112 w 224"/>
                <a:gd name="T5" fmla="*/ 234 h 730"/>
                <a:gd name="T6" fmla="*/ 102 w 224"/>
                <a:gd name="T7" fmla="*/ 284 h 730"/>
                <a:gd name="T8" fmla="*/ 100 w 224"/>
                <a:gd name="T9" fmla="*/ 308 h 730"/>
                <a:gd name="T10" fmla="*/ 106 w 224"/>
                <a:gd name="T11" fmla="*/ 378 h 730"/>
                <a:gd name="T12" fmla="*/ 110 w 224"/>
                <a:gd name="T13" fmla="*/ 428 h 730"/>
                <a:gd name="T14" fmla="*/ 116 w 224"/>
                <a:gd name="T15" fmla="*/ 538 h 730"/>
                <a:gd name="T16" fmla="*/ 122 w 224"/>
                <a:gd name="T17" fmla="*/ 558 h 730"/>
                <a:gd name="T18" fmla="*/ 126 w 224"/>
                <a:gd name="T19" fmla="*/ 562 h 730"/>
                <a:gd name="T20" fmla="*/ 164 w 224"/>
                <a:gd name="T21" fmla="*/ 582 h 730"/>
                <a:gd name="T22" fmla="*/ 178 w 224"/>
                <a:gd name="T23" fmla="*/ 592 h 730"/>
                <a:gd name="T24" fmla="*/ 206 w 224"/>
                <a:gd name="T25" fmla="*/ 620 h 730"/>
                <a:gd name="T26" fmla="*/ 214 w 224"/>
                <a:gd name="T27" fmla="*/ 626 h 730"/>
                <a:gd name="T28" fmla="*/ 224 w 224"/>
                <a:gd name="T29" fmla="*/ 646 h 730"/>
                <a:gd name="T30" fmla="*/ 224 w 224"/>
                <a:gd name="T31" fmla="*/ 654 h 730"/>
                <a:gd name="T32" fmla="*/ 220 w 224"/>
                <a:gd name="T33" fmla="*/ 656 h 730"/>
                <a:gd name="T34" fmla="*/ 204 w 224"/>
                <a:gd name="T35" fmla="*/ 654 h 730"/>
                <a:gd name="T36" fmla="*/ 188 w 224"/>
                <a:gd name="T37" fmla="*/ 642 h 730"/>
                <a:gd name="T38" fmla="*/ 178 w 224"/>
                <a:gd name="T39" fmla="*/ 638 h 730"/>
                <a:gd name="T40" fmla="*/ 174 w 224"/>
                <a:gd name="T41" fmla="*/ 636 h 730"/>
                <a:gd name="T42" fmla="*/ 172 w 224"/>
                <a:gd name="T43" fmla="*/ 644 h 730"/>
                <a:gd name="T44" fmla="*/ 176 w 224"/>
                <a:gd name="T45" fmla="*/ 656 h 730"/>
                <a:gd name="T46" fmla="*/ 180 w 224"/>
                <a:gd name="T47" fmla="*/ 660 h 730"/>
                <a:gd name="T48" fmla="*/ 194 w 224"/>
                <a:gd name="T49" fmla="*/ 674 h 730"/>
                <a:gd name="T50" fmla="*/ 180 w 224"/>
                <a:gd name="T51" fmla="*/ 700 h 730"/>
                <a:gd name="T52" fmla="*/ 168 w 224"/>
                <a:gd name="T53" fmla="*/ 710 h 730"/>
                <a:gd name="T54" fmla="*/ 142 w 224"/>
                <a:gd name="T55" fmla="*/ 726 h 730"/>
                <a:gd name="T56" fmla="*/ 132 w 224"/>
                <a:gd name="T57" fmla="*/ 730 h 730"/>
                <a:gd name="T58" fmla="*/ 112 w 224"/>
                <a:gd name="T59" fmla="*/ 694 h 730"/>
                <a:gd name="T60" fmla="*/ 104 w 224"/>
                <a:gd name="T61" fmla="*/ 672 h 730"/>
                <a:gd name="T62" fmla="*/ 90 w 224"/>
                <a:gd name="T63" fmla="*/ 634 h 730"/>
                <a:gd name="T64" fmla="*/ 82 w 224"/>
                <a:gd name="T65" fmla="*/ 616 h 730"/>
                <a:gd name="T66" fmla="*/ 66 w 224"/>
                <a:gd name="T67" fmla="*/ 590 h 730"/>
                <a:gd name="T68" fmla="*/ 62 w 224"/>
                <a:gd name="T69" fmla="*/ 574 h 730"/>
                <a:gd name="T70" fmla="*/ 52 w 224"/>
                <a:gd name="T71" fmla="*/ 524 h 730"/>
                <a:gd name="T72" fmla="*/ 30 w 224"/>
                <a:gd name="T73" fmla="*/ 452 h 730"/>
                <a:gd name="T74" fmla="*/ 18 w 224"/>
                <a:gd name="T75" fmla="*/ 418 h 730"/>
                <a:gd name="T76" fmla="*/ 2 w 224"/>
                <a:gd name="T77" fmla="*/ 370 h 730"/>
                <a:gd name="T78" fmla="*/ 0 w 224"/>
                <a:gd name="T79" fmla="*/ 332 h 730"/>
                <a:gd name="T80" fmla="*/ 0 w 224"/>
                <a:gd name="T81" fmla="*/ 310 h 730"/>
                <a:gd name="T82" fmla="*/ 16 w 224"/>
                <a:gd name="T83" fmla="*/ 148 h 730"/>
                <a:gd name="T84" fmla="*/ 30 w 224"/>
                <a:gd name="T85" fmla="*/ 60 h 730"/>
                <a:gd name="T86" fmla="*/ 44 w 224"/>
                <a:gd name="T87" fmla="*/ 14 h 730"/>
                <a:gd name="T88" fmla="*/ 48 w 224"/>
                <a:gd name="T89" fmla="*/ 4 h 730"/>
                <a:gd name="T90" fmla="*/ 60 w 224"/>
                <a:gd name="T91" fmla="*/ 0 h 730"/>
                <a:gd name="T92" fmla="*/ 70 w 224"/>
                <a:gd name="T93" fmla="*/ 10 h 730"/>
                <a:gd name="T94" fmla="*/ 94 w 224"/>
                <a:gd name="T95" fmla="*/ 58 h 730"/>
                <a:gd name="T96" fmla="*/ 110 w 224"/>
                <a:gd name="T97" fmla="*/ 114 h 730"/>
                <a:gd name="T98" fmla="*/ 118 w 224"/>
                <a:gd name="T99" fmla="*/ 14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4" h="730">
                  <a:moveTo>
                    <a:pt x="118" y="140"/>
                  </a:moveTo>
                  <a:lnTo>
                    <a:pt x="118" y="140"/>
                  </a:lnTo>
                  <a:lnTo>
                    <a:pt x="118" y="174"/>
                  </a:lnTo>
                  <a:lnTo>
                    <a:pt x="118" y="196"/>
                  </a:lnTo>
                  <a:lnTo>
                    <a:pt x="116" y="212"/>
                  </a:lnTo>
                  <a:lnTo>
                    <a:pt x="112" y="234"/>
                  </a:lnTo>
                  <a:lnTo>
                    <a:pt x="112" y="234"/>
                  </a:lnTo>
                  <a:lnTo>
                    <a:pt x="102" y="284"/>
                  </a:lnTo>
                  <a:lnTo>
                    <a:pt x="100" y="308"/>
                  </a:lnTo>
                  <a:lnTo>
                    <a:pt x="100" y="308"/>
                  </a:lnTo>
                  <a:lnTo>
                    <a:pt x="104" y="340"/>
                  </a:lnTo>
                  <a:lnTo>
                    <a:pt x="106" y="378"/>
                  </a:lnTo>
                  <a:lnTo>
                    <a:pt x="110" y="428"/>
                  </a:lnTo>
                  <a:lnTo>
                    <a:pt x="110" y="428"/>
                  </a:lnTo>
                  <a:lnTo>
                    <a:pt x="114" y="522"/>
                  </a:lnTo>
                  <a:lnTo>
                    <a:pt x="116" y="538"/>
                  </a:lnTo>
                  <a:lnTo>
                    <a:pt x="118" y="550"/>
                  </a:lnTo>
                  <a:lnTo>
                    <a:pt x="122" y="558"/>
                  </a:lnTo>
                  <a:lnTo>
                    <a:pt x="126" y="562"/>
                  </a:lnTo>
                  <a:lnTo>
                    <a:pt x="126" y="562"/>
                  </a:lnTo>
                  <a:lnTo>
                    <a:pt x="144" y="570"/>
                  </a:lnTo>
                  <a:lnTo>
                    <a:pt x="164" y="582"/>
                  </a:lnTo>
                  <a:lnTo>
                    <a:pt x="164" y="582"/>
                  </a:lnTo>
                  <a:lnTo>
                    <a:pt x="178" y="592"/>
                  </a:lnTo>
                  <a:lnTo>
                    <a:pt x="190" y="602"/>
                  </a:lnTo>
                  <a:lnTo>
                    <a:pt x="206" y="620"/>
                  </a:lnTo>
                  <a:lnTo>
                    <a:pt x="206" y="620"/>
                  </a:lnTo>
                  <a:lnTo>
                    <a:pt x="214" y="626"/>
                  </a:lnTo>
                  <a:lnTo>
                    <a:pt x="220" y="636"/>
                  </a:lnTo>
                  <a:lnTo>
                    <a:pt x="224" y="646"/>
                  </a:lnTo>
                  <a:lnTo>
                    <a:pt x="224" y="650"/>
                  </a:lnTo>
                  <a:lnTo>
                    <a:pt x="224" y="654"/>
                  </a:lnTo>
                  <a:lnTo>
                    <a:pt x="224" y="654"/>
                  </a:lnTo>
                  <a:lnTo>
                    <a:pt x="220" y="656"/>
                  </a:lnTo>
                  <a:lnTo>
                    <a:pt x="214" y="658"/>
                  </a:lnTo>
                  <a:lnTo>
                    <a:pt x="204" y="654"/>
                  </a:lnTo>
                  <a:lnTo>
                    <a:pt x="194" y="648"/>
                  </a:lnTo>
                  <a:lnTo>
                    <a:pt x="188" y="642"/>
                  </a:lnTo>
                  <a:lnTo>
                    <a:pt x="188" y="642"/>
                  </a:lnTo>
                  <a:lnTo>
                    <a:pt x="178" y="638"/>
                  </a:lnTo>
                  <a:lnTo>
                    <a:pt x="174" y="636"/>
                  </a:lnTo>
                  <a:lnTo>
                    <a:pt x="174" y="636"/>
                  </a:lnTo>
                  <a:lnTo>
                    <a:pt x="174" y="638"/>
                  </a:lnTo>
                  <a:lnTo>
                    <a:pt x="172" y="644"/>
                  </a:lnTo>
                  <a:lnTo>
                    <a:pt x="174" y="652"/>
                  </a:lnTo>
                  <a:lnTo>
                    <a:pt x="176" y="656"/>
                  </a:lnTo>
                  <a:lnTo>
                    <a:pt x="180" y="660"/>
                  </a:lnTo>
                  <a:lnTo>
                    <a:pt x="180" y="660"/>
                  </a:lnTo>
                  <a:lnTo>
                    <a:pt x="194" y="674"/>
                  </a:lnTo>
                  <a:lnTo>
                    <a:pt x="194" y="674"/>
                  </a:lnTo>
                  <a:lnTo>
                    <a:pt x="188" y="688"/>
                  </a:lnTo>
                  <a:lnTo>
                    <a:pt x="180" y="700"/>
                  </a:lnTo>
                  <a:lnTo>
                    <a:pt x="168" y="710"/>
                  </a:lnTo>
                  <a:lnTo>
                    <a:pt x="168" y="710"/>
                  </a:lnTo>
                  <a:lnTo>
                    <a:pt x="154" y="720"/>
                  </a:lnTo>
                  <a:lnTo>
                    <a:pt x="142" y="726"/>
                  </a:lnTo>
                  <a:lnTo>
                    <a:pt x="132" y="730"/>
                  </a:lnTo>
                  <a:lnTo>
                    <a:pt x="132" y="730"/>
                  </a:lnTo>
                  <a:lnTo>
                    <a:pt x="122" y="712"/>
                  </a:lnTo>
                  <a:lnTo>
                    <a:pt x="112" y="694"/>
                  </a:lnTo>
                  <a:lnTo>
                    <a:pt x="104" y="672"/>
                  </a:lnTo>
                  <a:lnTo>
                    <a:pt x="104" y="672"/>
                  </a:lnTo>
                  <a:lnTo>
                    <a:pt x="96" y="650"/>
                  </a:lnTo>
                  <a:lnTo>
                    <a:pt x="90" y="634"/>
                  </a:lnTo>
                  <a:lnTo>
                    <a:pt x="82" y="616"/>
                  </a:lnTo>
                  <a:lnTo>
                    <a:pt x="82" y="616"/>
                  </a:lnTo>
                  <a:lnTo>
                    <a:pt x="72" y="602"/>
                  </a:lnTo>
                  <a:lnTo>
                    <a:pt x="66" y="590"/>
                  </a:lnTo>
                  <a:lnTo>
                    <a:pt x="62" y="574"/>
                  </a:lnTo>
                  <a:lnTo>
                    <a:pt x="62" y="574"/>
                  </a:lnTo>
                  <a:lnTo>
                    <a:pt x="58" y="554"/>
                  </a:lnTo>
                  <a:lnTo>
                    <a:pt x="52" y="524"/>
                  </a:lnTo>
                  <a:lnTo>
                    <a:pt x="42" y="490"/>
                  </a:lnTo>
                  <a:lnTo>
                    <a:pt x="30" y="452"/>
                  </a:lnTo>
                  <a:lnTo>
                    <a:pt x="30" y="452"/>
                  </a:lnTo>
                  <a:lnTo>
                    <a:pt x="18" y="418"/>
                  </a:lnTo>
                  <a:lnTo>
                    <a:pt x="6" y="386"/>
                  </a:lnTo>
                  <a:lnTo>
                    <a:pt x="2" y="370"/>
                  </a:lnTo>
                  <a:lnTo>
                    <a:pt x="0" y="352"/>
                  </a:lnTo>
                  <a:lnTo>
                    <a:pt x="0" y="332"/>
                  </a:lnTo>
                  <a:lnTo>
                    <a:pt x="0" y="310"/>
                  </a:lnTo>
                  <a:lnTo>
                    <a:pt x="0" y="310"/>
                  </a:lnTo>
                  <a:lnTo>
                    <a:pt x="6" y="242"/>
                  </a:lnTo>
                  <a:lnTo>
                    <a:pt x="16" y="148"/>
                  </a:lnTo>
                  <a:lnTo>
                    <a:pt x="22" y="100"/>
                  </a:lnTo>
                  <a:lnTo>
                    <a:pt x="30" y="60"/>
                  </a:lnTo>
                  <a:lnTo>
                    <a:pt x="38" y="26"/>
                  </a:lnTo>
                  <a:lnTo>
                    <a:pt x="44" y="14"/>
                  </a:lnTo>
                  <a:lnTo>
                    <a:pt x="48" y="4"/>
                  </a:lnTo>
                  <a:lnTo>
                    <a:pt x="48" y="4"/>
                  </a:lnTo>
                  <a:lnTo>
                    <a:pt x="54" y="0"/>
                  </a:lnTo>
                  <a:lnTo>
                    <a:pt x="60" y="0"/>
                  </a:lnTo>
                  <a:lnTo>
                    <a:pt x="66" y="2"/>
                  </a:lnTo>
                  <a:lnTo>
                    <a:pt x="70" y="10"/>
                  </a:lnTo>
                  <a:lnTo>
                    <a:pt x="82" y="30"/>
                  </a:lnTo>
                  <a:lnTo>
                    <a:pt x="94" y="58"/>
                  </a:lnTo>
                  <a:lnTo>
                    <a:pt x="102" y="86"/>
                  </a:lnTo>
                  <a:lnTo>
                    <a:pt x="110" y="114"/>
                  </a:lnTo>
                  <a:lnTo>
                    <a:pt x="118" y="140"/>
                  </a:lnTo>
                  <a:lnTo>
                    <a:pt x="118" y="14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8"/>
            <p:cNvSpPr>
              <a:spLocks/>
            </p:cNvSpPr>
            <p:nvPr/>
          </p:nvSpPr>
          <p:spPr bwMode="auto">
            <a:xfrm>
              <a:off x="1830" y="2184"/>
              <a:ext cx="254" cy="790"/>
            </a:xfrm>
            <a:custGeom>
              <a:avLst/>
              <a:gdLst>
                <a:gd name="T0" fmla="*/ 112 w 254"/>
                <a:gd name="T1" fmla="*/ 210 h 790"/>
                <a:gd name="T2" fmla="*/ 146 w 254"/>
                <a:gd name="T3" fmla="*/ 322 h 790"/>
                <a:gd name="T4" fmla="*/ 150 w 254"/>
                <a:gd name="T5" fmla="*/ 346 h 790"/>
                <a:gd name="T6" fmla="*/ 158 w 254"/>
                <a:gd name="T7" fmla="*/ 392 h 790"/>
                <a:gd name="T8" fmla="*/ 156 w 254"/>
                <a:gd name="T9" fmla="*/ 424 h 790"/>
                <a:gd name="T10" fmla="*/ 146 w 254"/>
                <a:gd name="T11" fmla="*/ 514 h 790"/>
                <a:gd name="T12" fmla="*/ 142 w 254"/>
                <a:gd name="T13" fmla="*/ 532 h 790"/>
                <a:gd name="T14" fmla="*/ 122 w 254"/>
                <a:gd name="T15" fmla="*/ 602 h 790"/>
                <a:gd name="T16" fmla="*/ 120 w 254"/>
                <a:gd name="T17" fmla="*/ 616 h 790"/>
                <a:gd name="T18" fmla="*/ 110 w 254"/>
                <a:gd name="T19" fmla="*/ 636 h 790"/>
                <a:gd name="T20" fmla="*/ 102 w 254"/>
                <a:gd name="T21" fmla="*/ 644 h 790"/>
                <a:gd name="T22" fmla="*/ 42 w 254"/>
                <a:gd name="T23" fmla="*/ 682 h 790"/>
                <a:gd name="T24" fmla="*/ 30 w 254"/>
                <a:gd name="T25" fmla="*/ 690 h 790"/>
                <a:gd name="T26" fmla="*/ 8 w 254"/>
                <a:gd name="T27" fmla="*/ 710 h 790"/>
                <a:gd name="T28" fmla="*/ 0 w 254"/>
                <a:gd name="T29" fmla="*/ 722 h 790"/>
                <a:gd name="T30" fmla="*/ 2 w 254"/>
                <a:gd name="T31" fmla="*/ 726 h 790"/>
                <a:gd name="T32" fmla="*/ 10 w 254"/>
                <a:gd name="T33" fmla="*/ 730 h 790"/>
                <a:gd name="T34" fmla="*/ 34 w 254"/>
                <a:gd name="T35" fmla="*/ 718 h 790"/>
                <a:gd name="T36" fmla="*/ 48 w 254"/>
                <a:gd name="T37" fmla="*/ 710 h 790"/>
                <a:gd name="T38" fmla="*/ 54 w 254"/>
                <a:gd name="T39" fmla="*/ 706 h 790"/>
                <a:gd name="T40" fmla="*/ 44 w 254"/>
                <a:gd name="T41" fmla="*/ 734 h 790"/>
                <a:gd name="T42" fmla="*/ 40 w 254"/>
                <a:gd name="T43" fmla="*/ 744 h 790"/>
                <a:gd name="T44" fmla="*/ 40 w 254"/>
                <a:gd name="T45" fmla="*/ 748 h 790"/>
                <a:gd name="T46" fmla="*/ 78 w 254"/>
                <a:gd name="T47" fmla="*/ 776 h 790"/>
                <a:gd name="T48" fmla="*/ 96 w 254"/>
                <a:gd name="T49" fmla="*/ 784 h 790"/>
                <a:gd name="T50" fmla="*/ 116 w 254"/>
                <a:gd name="T51" fmla="*/ 788 h 790"/>
                <a:gd name="T52" fmla="*/ 122 w 254"/>
                <a:gd name="T53" fmla="*/ 790 h 790"/>
                <a:gd name="T54" fmla="*/ 136 w 254"/>
                <a:gd name="T55" fmla="*/ 750 h 790"/>
                <a:gd name="T56" fmla="*/ 146 w 254"/>
                <a:gd name="T57" fmla="*/ 732 h 790"/>
                <a:gd name="T58" fmla="*/ 170 w 254"/>
                <a:gd name="T59" fmla="*/ 684 h 790"/>
                <a:gd name="T60" fmla="*/ 176 w 254"/>
                <a:gd name="T61" fmla="*/ 678 h 790"/>
                <a:gd name="T62" fmla="*/ 188 w 254"/>
                <a:gd name="T63" fmla="*/ 656 h 790"/>
                <a:gd name="T64" fmla="*/ 194 w 254"/>
                <a:gd name="T65" fmla="*/ 632 h 790"/>
                <a:gd name="T66" fmla="*/ 202 w 254"/>
                <a:gd name="T67" fmla="*/ 600 h 790"/>
                <a:gd name="T68" fmla="*/ 230 w 254"/>
                <a:gd name="T69" fmla="*/ 524 h 790"/>
                <a:gd name="T70" fmla="*/ 242 w 254"/>
                <a:gd name="T71" fmla="*/ 486 h 790"/>
                <a:gd name="T72" fmla="*/ 254 w 254"/>
                <a:gd name="T73" fmla="*/ 420 h 790"/>
                <a:gd name="T74" fmla="*/ 248 w 254"/>
                <a:gd name="T75" fmla="*/ 360 h 790"/>
                <a:gd name="T76" fmla="*/ 238 w 254"/>
                <a:gd name="T77" fmla="*/ 296 h 790"/>
                <a:gd name="T78" fmla="*/ 212 w 254"/>
                <a:gd name="T79" fmla="*/ 136 h 790"/>
                <a:gd name="T80" fmla="*/ 192 w 254"/>
                <a:gd name="T81" fmla="*/ 42 h 790"/>
                <a:gd name="T82" fmla="*/ 182 w 254"/>
                <a:gd name="T83" fmla="*/ 12 h 790"/>
                <a:gd name="T84" fmla="*/ 172 w 254"/>
                <a:gd name="T85" fmla="*/ 0 h 790"/>
                <a:gd name="T86" fmla="*/ 160 w 254"/>
                <a:gd name="T87" fmla="*/ 4 h 790"/>
                <a:gd name="T88" fmla="*/ 146 w 254"/>
                <a:gd name="T89" fmla="*/ 20 h 790"/>
                <a:gd name="T90" fmla="*/ 134 w 254"/>
                <a:gd name="T91" fmla="*/ 48 h 790"/>
                <a:gd name="T92" fmla="*/ 116 w 254"/>
                <a:gd name="T93" fmla="*/ 124 h 790"/>
                <a:gd name="T94" fmla="*/ 112 w 254"/>
                <a:gd name="T95" fmla="*/ 188 h 790"/>
                <a:gd name="T96" fmla="*/ 112 w 254"/>
                <a:gd name="T97" fmla="*/ 21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790">
                  <a:moveTo>
                    <a:pt x="112" y="210"/>
                  </a:moveTo>
                  <a:lnTo>
                    <a:pt x="112" y="210"/>
                  </a:lnTo>
                  <a:lnTo>
                    <a:pt x="138" y="296"/>
                  </a:lnTo>
                  <a:lnTo>
                    <a:pt x="146" y="322"/>
                  </a:lnTo>
                  <a:lnTo>
                    <a:pt x="150" y="346"/>
                  </a:lnTo>
                  <a:lnTo>
                    <a:pt x="150" y="346"/>
                  </a:lnTo>
                  <a:lnTo>
                    <a:pt x="158" y="392"/>
                  </a:lnTo>
                  <a:lnTo>
                    <a:pt x="158" y="392"/>
                  </a:lnTo>
                  <a:lnTo>
                    <a:pt x="156" y="424"/>
                  </a:lnTo>
                  <a:lnTo>
                    <a:pt x="156" y="424"/>
                  </a:lnTo>
                  <a:lnTo>
                    <a:pt x="150" y="468"/>
                  </a:lnTo>
                  <a:lnTo>
                    <a:pt x="146" y="514"/>
                  </a:lnTo>
                  <a:lnTo>
                    <a:pt x="146" y="514"/>
                  </a:lnTo>
                  <a:lnTo>
                    <a:pt x="142" y="532"/>
                  </a:lnTo>
                  <a:lnTo>
                    <a:pt x="136" y="558"/>
                  </a:lnTo>
                  <a:lnTo>
                    <a:pt x="122" y="602"/>
                  </a:lnTo>
                  <a:lnTo>
                    <a:pt x="122" y="602"/>
                  </a:lnTo>
                  <a:lnTo>
                    <a:pt x="120" y="616"/>
                  </a:lnTo>
                  <a:lnTo>
                    <a:pt x="114" y="628"/>
                  </a:lnTo>
                  <a:lnTo>
                    <a:pt x="110" y="636"/>
                  </a:lnTo>
                  <a:lnTo>
                    <a:pt x="102" y="644"/>
                  </a:lnTo>
                  <a:lnTo>
                    <a:pt x="102" y="644"/>
                  </a:lnTo>
                  <a:lnTo>
                    <a:pt x="72" y="662"/>
                  </a:lnTo>
                  <a:lnTo>
                    <a:pt x="42" y="682"/>
                  </a:lnTo>
                  <a:lnTo>
                    <a:pt x="42" y="682"/>
                  </a:lnTo>
                  <a:lnTo>
                    <a:pt x="30" y="690"/>
                  </a:lnTo>
                  <a:lnTo>
                    <a:pt x="14" y="704"/>
                  </a:lnTo>
                  <a:lnTo>
                    <a:pt x="8" y="710"/>
                  </a:lnTo>
                  <a:lnTo>
                    <a:pt x="2" y="716"/>
                  </a:lnTo>
                  <a:lnTo>
                    <a:pt x="0" y="722"/>
                  </a:lnTo>
                  <a:lnTo>
                    <a:pt x="2" y="726"/>
                  </a:lnTo>
                  <a:lnTo>
                    <a:pt x="2" y="726"/>
                  </a:lnTo>
                  <a:lnTo>
                    <a:pt x="6" y="728"/>
                  </a:lnTo>
                  <a:lnTo>
                    <a:pt x="10" y="730"/>
                  </a:lnTo>
                  <a:lnTo>
                    <a:pt x="18" y="728"/>
                  </a:lnTo>
                  <a:lnTo>
                    <a:pt x="34" y="718"/>
                  </a:lnTo>
                  <a:lnTo>
                    <a:pt x="34" y="718"/>
                  </a:lnTo>
                  <a:lnTo>
                    <a:pt x="48" y="710"/>
                  </a:lnTo>
                  <a:lnTo>
                    <a:pt x="54" y="706"/>
                  </a:lnTo>
                  <a:lnTo>
                    <a:pt x="54" y="706"/>
                  </a:lnTo>
                  <a:lnTo>
                    <a:pt x="50" y="716"/>
                  </a:lnTo>
                  <a:lnTo>
                    <a:pt x="44" y="734"/>
                  </a:lnTo>
                  <a:lnTo>
                    <a:pt x="44" y="734"/>
                  </a:lnTo>
                  <a:lnTo>
                    <a:pt x="40" y="744"/>
                  </a:lnTo>
                  <a:lnTo>
                    <a:pt x="40" y="748"/>
                  </a:lnTo>
                  <a:lnTo>
                    <a:pt x="40" y="748"/>
                  </a:lnTo>
                  <a:lnTo>
                    <a:pt x="60" y="764"/>
                  </a:lnTo>
                  <a:lnTo>
                    <a:pt x="78" y="776"/>
                  </a:lnTo>
                  <a:lnTo>
                    <a:pt x="88" y="782"/>
                  </a:lnTo>
                  <a:lnTo>
                    <a:pt x="96" y="784"/>
                  </a:lnTo>
                  <a:lnTo>
                    <a:pt x="96" y="784"/>
                  </a:lnTo>
                  <a:lnTo>
                    <a:pt x="116" y="788"/>
                  </a:lnTo>
                  <a:lnTo>
                    <a:pt x="122" y="790"/>
                  </a:lnTo>
                  <a:lnTo>
                    <a:pt x="122" y="790"/>
                  </a:lnTo>
                  <a:lnTo>
                    <a:pt x="128" y="768"/>
                  </a:lnTo>
                  <a:lnTo>
                    <a:pt x="136" y="750"/>
                  </a:lnTo>
                  <a:lnTo>
                    <a:pt x="146" y="732"/>
                  </a:lnTo>
                  <a:lnTo>
                    <a:pt x="146" y="732"/>
                  </a:lnTo>
                  <a:lnTo>
                    <a:pt x="160" y="702"/>
                  </a:lnTo>
                  <a:lnTo>
                    <a:pt x="170" y="684"/>
                  </a:lnTo>
                  <a:lnTo>
                    <a:pt x="170" y="684"/>
                  </a:lnTo>
                  <a:lnTo>
                    <a:pt x="176" y="678"/>
                  </a:lnTo>
                  <a:lnTo>
                    <a:pt x="182" y="670"/>
                  </a:lnTo>
                  <a:lnTo>
                    <a:pt x="188" y="656"/>
                  </a:lnTo>
                  <a:lnTo>
                    <a:pt x="194" y="632"/>
                  </a:lnTo>
                  <a:lnTo>
                    <a:pt x="194" y="632"/>
                  </a:lnTo>
                  <a:lnTo>
                    <a:pt x="196" y="616"/>
                  </a:lnTo>
                  <a:lnTo>
                    <a:pt x="202" y="600"/>
                  </a:lnTo>
                  <a:lnTo>
                    <a:pt x="214" y="562"/>
                  </a:lnTo>
                  <a:lnTo>
                    <a:pt x="230" y="524"/>
                  </a:lnTo>
                  <a:lnTo>
                    <a:pt x="242" y="486"/>
                  </a:lnTo>
                  <a:lnTo>
                    <a:pt x="242" y="486"/>
                  </a:lnTo>
                  <a:lnTo>
                    <a:pt x="252" y="450"/>
                  </a:lnTo>
                  <a:lnTo>
                    <a:pt x="254" y="420"/>
                  </a:lnTo>
                  <a:lnTo>
                    <a:pt x="254" y="390"/>
                  </a:lnTo>
                  <a:lnTo>
                    <a:pt x="248" y="360"/>
                  </a:lnTo>
                  <a:lnTo>
                    <a:pt x="248" y="360"/>
                  </a:lnTo>
                  <a:lnTo>
                    <a:pt x="238" y="296"/>
                  </a:lnTo>
                  <a:lnTo>
                    <a:pt x="222" y="192"/>
                  </a:lnTo>
                  <a:lnTo>
                    <a:pt x="212" y="136"/>
                  </a:lnTo>
                  <a:lnTo>
                    <a:pt x="202" y="84"/>
                  </a:lnTo>
                  <a:lnTo>
                    <a:pt x="192" y="42"/>
                  </a:lnTo>
                  <a:lnTo>
                    <a:pt x="182" y="12"/>
                  </a:lnTo>
                  <a:lnTo>
                    <a:pt x="182" y="12"/>
                  </a:lnTo>
                  <a:lnTo>
                    <a:pt x="178" y="4"/>
                  </a:lnTo>
                  <a:lnTo>
                    <a:pt x="172" y="0"/>
                  </a:lnTo>
                  <a:lnTo>
                    <a:pt x="166" y="0"/>
                  </a:lnTo>
                  <a:lnTo>
                    <a:pt x="160" y="4"/>
                  </a:lnTo>
                  <a:lnTo>
                    <a:pt x="152" y="10"/>
                  </a:lnTo>
                  <a:lnTo>
                    <a:pt x="146" y="20"/>
                  </a:lnTo>
                  <a:lnTo>
                    <a:pt x="140" y="32"/>
                  </a:lnTo>
                  <a:lnTo>
                    <a:pt x="134" y="48"/>
                  </a:lnTo>
                  <a:lnTo>
                    <a:pt x="124" y="82"/>
                  </a:lnTo>
                  <a:lnTo>
                    <a:pt x="116" y="124"/>
                  </a:lnTo>
                  <a:lnTo>
                    <a:pt x="112" y="166"/>
                  </a:lnTo>
                  <a:lnTo>
                    <a:pt x="112" y="188"/>
                  </a:lnTo>
                  <a:lnTo>
                    <a:pt x="112" y="210"/>
                  </a:lnTo>
                  <a:lnTo>
                    <a:pt x="112" y="2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9"/>
            <p:cNvSpPr>
              <a:spLocks/>
            </p:cNvSpPr>
            <p:nvPr/>
          </p:nvSpPr>
          <p:spPr bwMode="auto">
            <a:xfrm>
              <a:off x="1398" y="2082"/>
              <a:ext cx="638" cy="536"/>
            </a:xfrm>
            <a:custGeom>
              <a:avLst/>
              <a:gdLst>
                <a:gd name="T0" fmla="*/ 138 w 638"/>
                <a:gd name="T1" fmla="*/ 480 h 536"/>
                <a:gd name="T2" fmla="*/ 122 w 638"/>
                <a:gd name="T3" fmla="*/ 414 h 536"/>
                <a:gd name="T4" fmla="*/ 114 w 638"/>
                <a:gd name="T5" fmla="*/ 394 h 536"/>
                <a:gd name="T6" fmla="*/ 98 w 638"/>
                <a:gd name="T7" fmla="*/ 336 h 536"/>
                <a:gd name="T8" fmla="*/ 92 w 638"/>
                <a:gd name="T9" fmla="*/ 306 h 536"/>
                <a:gd name="T10" fmla="*/ 94 w 638"/>
                <a:gd name="T11" fmla="*/ 242 h 536"/>
                <a:gd name="T12" fmla="*/ 100 w 638"/>
                <a:gd name="T13" fmla="*/ 202 h 536"/>
                <a:gd name="T14" fmla="*/ 104 w 638"/>
                <a:gd name="T15" fmla="*/ 192 h 536"/>
                <a:gd name="T16" fmla="*/ 104 w 638"/>
                <a:gd name="T17" fmla="*/ 230 h 536"/>
                <a:gd name="T18" fmla="*/ 100 w 638"/>
                <a:gd name="T19" fmla="*/ 314 h 536"/>
                <a:gd name="T20" fmla="*/ 98 w 638"/>
                <a:gd name="T21" fmla="*/ 318 h 536"/>
                <a:gd name="T22" fmla="*/ 74 w 638"/>
                <a:gd name="T23" fmla="*/ 282 h 536"/>
                <a:gd name="T24" fmla="*/ 42 w 638"/>
                <a:gd name="T25" fmla="*/ 224 h 536"/>
                <a:gd name="T26" fmla="*/ 32 w 638"/>
                <a:gd name="T27" fmla="*/ 212 h 536"/>
                <a:gd name="T28" fmla="*/ 16 w 638"/>
                <a:gd name="T29" fmla="*/ 192 h 536"/>
                <a:gd name="T30" fmla="*/ 2 w 638"/>
                <a:gd name="T31" fmla="*/ 156 h 536"/>
                <a:gd name="T32" fmla="*/ 0 w 638"/>
                <a:gd name="T33" fmla="*/ 150 h 536"/>
                <a:gd name="T34" fmla="*/ 32 w 638"/>
                <a:gd name="T35" fmla="*/ 98 h 536"/>
                <a:gd name="T36" fmla="*/ 48 w 638"/>
                <a:gd name="T37" fmla="*/ 68 h 536"/>
                <a:gd name="T38" fmla="*/ 66 w 638"/>
                <a:gd name="T39" fmla="*/ 34 h 536"/>
                <a:gd name="T40" fmla="*/ 88 w 638"/>
                <a:gd name="T41" fmla="*/ 18 h 536"/>
                <a:gd name="T42" fmla="*/ 108 w 638"/>
                <a:gd name="T43" fmla="*/ 10 h 536"/>
                <a:gd name="T44" fmla="*/ 134 w 638"/>
                <a:gd name="T45" fmla="*/ 2 h 536"/>
                <a:gd name="T46" fmla="*/ 162 w 638"/>
                <a:gd name="T47" fmla="*/ 0 h 536"/>
                <a:gd name="T48" fmla="*/ 212 w 638"/>
                <a:gd name="T49" fmla="*/ 4 h 536"/>
                <a:gd name="T50" fmla="*/ 246 w 638"/>
                <a:gd name="T51" fmla="*/ 2 h 536"/>
                <a:gd name="T52" fmla="*/ 252 w 638"/>
                <a:gd name="T53" fmla="*/ 28 h 536"/>
                <a:gd name="T54" fmla="*/ 272 w 638"/>
                <a:gd name="T55" fmla="*/ 60 h 536"/>
                <a:gd name="T56" fmla="*/ 290 w 638"/>
                <a:gd name="T57" fmla="*/ 74 h 536"/>
                <a:gd name="T58" fmla="*/ 312 w 638"/>
                <a:gd name="T59" fmla="*/ 84 h 536"/>
                <a:gd name="T60" fmla="*/ 344 w 638"/>
                <a:gd name="T61" fmla="*/ 90 h 536"/>
                <a:gd name="T62" fmla="*/ 360 w 638"/>
                <a:gd name="T63" fmla="*/ 90 h 536"/>
                <a:gd name="T64" fmla="*/ 390 w 638"/>
                <a:gd name="T65" fmla="*/ 86 h 536"/>
                <a:gd name="T66" fmla="*/ 428 w 638"/>
                <a:gd name="T67" fmla="*/ 72 h 536"/>
                <a:gd name="T68" fmla="*/ 462 w 638"/>
                <a:gd name="T69" fmla="*/ 48 h 536"/>
                <a:gd name="T70" fmla="*/ 482 w 638"/>
                <a:gd name="T71" fmla="*/ 26 h 536"/>
                <a:gd name="T72" fmla="*/ 496 w 638"/>
                <a:gd name="T73" fmla="*/ 28 h 536"/>
                <a:gd name="T74" fmla="*/ 550 w 638"/>
                <a:gd name="T75" fmla="*/ 40 h 536"/>
                <a:gd name="T76" fmla="*/ 586 w 638"/>
                <a:gd name="T77" fmla="*/ 54 h 536"/>
                <a:gd name="T78" fmla="*/ 598 w 638"/>
                <a:gd name="T79" fmla="*/ 62 h 536"/>
                <a:gd name="T80" fmla="*/ 616 w 638"/>
                <a:gd name="T81" fmla="*/ 84 h 536"/>
                <a:gd name="T82" fmla="*/ 628 w 638"/>
                <a:gd name="T83" fmla="*/ 110 h 536"/>
                <a:gd name="T84" fmla="*/ 638 w 638"/>
                <a:gd name="T85" fmla="*/ 154 h 536"/>
                <a:gd name="T86" fmla="*/ 638 w 638"/>
                <a:gd name="T87" fmla="*/ 164 h 536"/>
                <a:gd name="T88" fmla="*/ 628 w 638"/>
                <a:gd name="T89" fmla="*/ 190 h 536"/>
                <a:gd name="T90" fmla="*/ 600 w 638"/>
                <a:gd name="T91" fmla="*/ 230 h 536"/>
                <a:gd name="T92" fmla="*/ 584 w 638"/>
                <a:gd name="T93" fmla="*/ 248 h 536"/>
                <a:gd name="T94" fmla="*/ 558 w 638"/>
                <a:gd name="T95" fmla="*/ 272 h 536"/>
                <a:gd name="T96" fmla="*/ 558 w 638"/>
                <a:gd name="T97" fmla="*/ 298 h 536"/>
                <a:gd name="T98" fmla="*/ 554 w 638"/>
                <a:gd name="T99" fmla="*/ 346 h 536"/>
                <a:gd name="T100" fmla="*/ 548 w 638"/>
                <a:gd name="T101" fmla="*/ 370 h 536"/>
                <a:gd name="T102" fmla="*/ 534 w 638"/>
                <a:gd name="T103" fmla="*/ 422 h 536"/>
                <a:gd name="T104" fmla="*/ 524 w 638"/>
                <a:gd name="T105" fmla="*/ 438 h 536"/>
                <a:gd name="T106" fmla="*/ 516 w 638"/>
                <a:gd name="T107" fmla="*/ 448 h 536"/>
                <a:gd name="T108" fmla="*/ 514 w 638"/>
                <a:gd name="T109" fmla="*/ 458 h 536"/>
                <a:gd name="T110" fmla="*/ 524 w 638"/>
                <a:gd name="T111" fmla="*/ 492 h 536"/>
                <a:gd name="T112" fmla="*/ 138 w 638"/>
                <a:gd name="T113" fmla="*/ 48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8" h="536">
                  <a:moveTo>
                    <a:pt x="138" y="480"/>
                  </a:moveTo>
                  <a:lnTo>
                    <a:pt x="138" y="480"/>
                  </a:lnTo>
                  <a:lnTo>
                    <a:pt x="128" y="430"/>
                  </a:lnTo>
                  <a:lnTo>
                    <a:pt x="122" y="414"/>
                  </a:lnTo>
                  <a:lnTo>
                    <a:pt x="114" y="394"/>
                  </a:lnTo>
                  <a:lnTo>
                    <a:pt x="114" y="394"/>
                  </a:lnTo>
                  <a:lnTo>
                    <a:pt x="104" y="366"/>
                  </a:lnTo>
                  <a:lnTo>
                    <a:pt x="98" y="336"/>
                  </a:lnTo>
                  <a:lnTo>
                    <a:pt x="92" y="306"/>
                  </a:lnTo>
                  <a:lnTo>
                    <a:pt x="92" y="306"/>
                  </a:lnTo>
                  <a:lnTo>
                    <a:pt x="92" y="274"/>
                  </a:lnTo>
                  <a:lnTo>
                    <a:pt x="94" y="242"/>
                  </a:lnTo>
                  <a:lnTo>
                    <a:pt x="100" y="202"/>
                  </a:lnTo>
                  <a:lnTo>
                    <a:pt x="100" y="202"/>
                  </a:lnTo>
                  <a:lnTo>
                    <a:pt x="102" y="192"/>
                  </a:lnTo>
                  <a:lnTo>
                    <a:pt x="104" y="192"/>
                  </a:lnTo>
                  <a:lnTo>
                    <a:pt x="104" y="194"/>
                  </a:lnTo>
                  <a:lnTo>
                    <a:pt x="104" y="230"/>
                  </a:lnTo>
                  <a:lnTo>
                    <a:pt x="100" y="314"/>
                  </a:lnTo>
                  <a:lnTo>
                    <a:pt x="100" y="314"/>
                  </a:lnTo>
                  <a:lnTo>
                    <a:pt x="100" y="316"/>
                  </a:lnTo>
                  <a:lnTo>
                    <a:pt x="98" y="318"/>
                  </a:lnTo>
                  <a:lnTo>
                    <a:pt x="92" y="312"/>
                  </a:lnTo>
                  <a:lnTo>
                    <a:pt x="74" y="282"/>
                  </a:lnTo>
                  <a:lnTo>
                    <a:pt x="52" y="242"/>
                  </a:lnTo>
                  <a:lnTo>
                    <a:pt x="42" y="224"/>
                  </a:lnTo>
                  <a:lnTo>
                    <a:pt x="32" y="212"/>
                  </a:lnTo>
                  <a:lnTo>
                    <a:pt x="32" y="212"/>
                  </a:lnTo>
                  <a:lnTo>
                    <a:pt x="24" y="202"/>
                  </a:lnTo>
                  <a:lnTo>
                    <a:pt x="16" y="192"/>
                  </a:lnTo>
                  <a:lnTo>
                    <a:pt x="6" y="172"/>
                  </a:lnTo>
                  <a:lnTo>
                    <a:pt x="2" y="156"/>
                  </a:lnTo>
                  <a:lnTo>
                    <a:pt x="0" y="150"/>
                  </a:lnTo>
                  <a:lnTo>
                    <a:pt x="0" y="150"/>
                  </a:lnTo>
                  <a:lnTo>
                    <a:pt x="16" y="124"/>
                  </a:lnTo>
                  <a:lnTo>
                    <a:pt x="32" y="98"/>
                  </a:lnTo>
                  <a:lnTo>
                    <a:pt x="48" y="68"/>
                  </a:lnTo>
                  <a:lnTo>
                    <a:pt x="48" y="68"/>
                  </a:lnTo>
                  <a:lnTo>
                    <a:pt x="60" y="44"/>
                  </a:lnTo>
                  <a:lnTo>
                    <a:pt x="66" y="34"/>
                  </a:lnTo>
                  <a:lnTo>
                    <a:pt x="72" y="28"/>
                  </a:lnTo>
                  <a:lnTo>
                    <a:pt x="88" y="18"/>
                  </a:lnTo>
                  <a:lnTo>
                    <a:pt x="108" y="10"/>
                  </a:lnTo>
                  <a:lnTo>
                    <a:pt x="108" y="10"/>
                  </a:lnTo>
                  <a:lnTo>
                    <a:pt x="120" y="4"/>
                  </a:lnTo>
                  <a:lnTo>
                    <a:pt x="134" y="2"/>
                  </a:lnTo>
                  <a:lnTo>
                    <a:pt x="148" y="0"/>
                  </a:lnTo>
                  <a:lnTo>
                    <a:pt x="162" y="0"/>
                  </a:lnTo>
                  <a:lnTo>
                    <a:pt x="212" y="4"/>
                  </a:lnTo>
                  <a:lnTo>
                    <a:pt x="212" y="4"/>
                  </a:lnTo>
                  <a:lnTo>
                    <a:pt x="246" y="2"/>
                  </a:lnTo>
                  <a:lnTo>
                    <a:pt x="246" y="2"/>
                  </a:lnTo>
                  <a:lnTo>
                    <a:pt x="248" y="16"/>
                  </a:lnTo>
                  <a:lnTo>
                    <a:pt x="252" y="28"/>
                  </a:lnTo>
                  <a:lnTo>
                    <a:pt x="260" y="44"/>
                  </a:lnTo>
                  <a:lnTo>
                    <a:pt x="272" y="60"/>
                  </a:lnTo>
                  <a:lnTo>
                    <a:pt x="280" y="66"/>
                  </a:lnTo>
                  <a:lnTo>
                    <a:pt x="290" y="74"/>
                  </a:lnTo>
                  <a:lnTo>
                    <a:pt x="300" y="80"/>
                  </a:lnTo>
                  <a:lnTo>
                    <a:pt x="312" y="84"/>
                  </a:lnTo>
                  <a:lnTo>
                    <a:pt x="328" y="88"/>
                  </a:lnTo>
                  <a:lnTo>
                    <a:pt x="344" y="90"/>
                  </a:lnTo>
                  <a:lnTo>
                    <a:pt x="344" y="90"/>
                  </a:lnTo>
                  <a:lnTo>
                    <a:pt x="360" y="90"/>
                  </a:lnTo>
                  <a:lnTo>
                    <a:pt x="376" y="90"/>
                  </a:lnTo>
                  <a:lnTo>
                    <a:pt x="390" y="86"/>
                  </a:lnTo>
                  <a:lnTo>
                    <a:pt x="404" y="84"/>
                  </a:lnTo>
                  <a:lnTo>
                    <a:pt x="428" y="72"/>
                  </a:lnTo>
                  <a:lnTo>
                    <a:pt x="448" y="60"/>
                  </a:lnTo>
                  <a:lnTo>
                    <a:pt x="462" y="48"/>
                  </a:lnTo>
                  <a:lnTo>
                    <a:pt x="474" y="38"/>
                  </a:lnTo>
                  <a:lnTo>
                    <a:pt x="482" y="26"/>
                  </a:lnTo>
                  <a:lnTo>
                    <a:pt x="482" y="26"/>
                  </a:lnTo>
                  <a:lnTo>
                    <a:pt x="496" y="28"/>
                  </a:lnTo>
                  <a:lnTo>
                    <a:pt x="530" y="36"/>
                  </a:lnTo>
                  <a:lnTo>
                    <a:pt x="550" y="40"/>
                  </a:lnTo>
                  <a:lnTo>
                    <a:pt x="568" y="46"/>
                  </a:lnTo>
                  <a:lnTo>
                    <a:pt x="586" y="54"/>
                  </a:lnTo>
                  <a:lnTo>
                    <a:pt x="598" y="62"/>
                  </a:lnTo>
                  <a:lnTo>
                    <a:pt x="598" y="62"/>
                  </a:lnTo>
                  <a:lnTo>
                    <a:pt x="608" y="74"/>
                  </a:lnTo>
                  <a:lnTo>
                    <a:pt x="616" y="84"/>
                  </a:lnTo>
                  <a:lnTo>
                    <a:pt x="622" y="98"/>
                  </a:lnTo>
                  <a:lnTo>
                    <a:pt x="628" y="110"/>
                  </a:lnTo>
                  <a:lnTo>
                    <a:pt x="634" y="134"/>
                  </a:lnTo>
                  <a:lnTo>
                    <a:pt x="638" y="154"/>
                  </a:lnTo>
                  <a:lnTo>
                    <a:pt x="638" y="154"/>
                  </a:lnTo>
                  <a:lnTo>
                    <a:pt x="638" y="164"/>
                  </a:lnTo>
                  <a:lnTo>
                    <a:pt x="634" y="176"/>
                  </a:lnTo>
                  <a:lnTo>
                    <a:pt x="628" y="190"/>
                  </a:lnTo>
                  <a:lnTo>
                    <a:pt x="618" y="204"/>
                  </a:lnTo>
                  <a:lnTo>
                    <a:pt x="600" y="230"/>
                  </a:lnTo>
                  <a:lnTo>
                    <a:pt x="584" y="248"/>
                  </a:lnTo>
                  <a:lnTo>
                    <a:pt x="584" y="248"/>
                  </a:lnTo>
                  <a:lnTo>
                    <a:pt x="564" y="266"/>
                  </a:lnTo>
                  <a:lnTo>
                    <a:pt x="558" y="272"/>
                  </a:lnTo>
                  <a:lnTo>
                    <a:pt x="558" y="272"/>
                  </a:lnTo>
                  <a:lnTo>
                    <a:pt x="558" y="298"/>
                  </a:lnTo>
                  <a:lnTo>
                    <a:pt x="558" y="320"/>
                  </a:lnTo>
                  <a:lnTo>
                    <a:pt x="554" y="346"/>
                  </a:lnTo>
                  <a:lnTo>
                    <a:pt x="554" y="346"/>
                  </a:lnTo>
                  <a:lnTo>
                    <a:pt x="548" y="370"/>
                  </a:lnTo>
                  <a:lnTo>
                    <a:pt x="542" y="398"/>
                  </a:lnTo>
                  <a:lnTo>
                    <a:pt x="534" y="422"/>
                  </a:lnTo>
                  <a:lnTo>
                    <a:pt x="530" y="432"/>
                  </a:lnTo>
                  <a:lnTo>
                    <a:pt x="524" y="438"/>
                  </a:lnTo>
                  <a:lnTo>
                    <a:pt x="524" y="438"/>
                  </a:lnTo>
                  <a:lnTo>
                    <a:pt x="516" y="448"/>
                  </a:lnTo>
                  <a:lnTo>
                    <a:pt x="514" y="452"/>
                  </a:lnTo>
                  <a:lnTo>
                    <a:pt x="514" y="458"/>
                  </a:lnTo>
                  <a:lnTo>
                    <a:pt x="516" y="470"/>
                  </a:lnTo>
                  <a:lnTo>
                    <a:pt x="524" y="492"/>
                  </a:lnTo>
                  <a:lnTo>
                    <a:pt x="348" y="536"/>
                  </a:lnTo>
                  <a:lnTo>
                    <a:pt x="138" y="48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20"/>
            <p:cNvSpPr>
              <a:spLocks/>
            </p:cNvSpPr>
            <p:nvPr/>
          </p:nvSpPr>
          <p:spPr bwMode="auto">
            <a:xfrm>
              <a:off x="1644" y="2084"/>
              <a:ext cx="236" cy="106"/>
            </a:xfrm>
            <a:custGeom>
              <a:avLst/>
              <a:gdLst>
                <a:gd name="T0" fmla="*/ 0 w 236"/>
                <a:gd name="T1" fmla="*/ 0 h 106"/>
                <a:gd name="T2" fmla="*/ 0 w 236"/>
                <a:gd name="T3" fmla="*/ 0 h 106"/>
                <a:gd name="T4" fmla="*/ 2 w 236"/>
                <a:gd name="T5" fmla="*/ 14 h 106"/>
                <a:gd name="T6" fmla="*/ 6 w 236"/>
                <a:gd name="T7" fmla="*/ 26 h 106"/>
                <a:gd name="T8" fmla="*/ 14 w 236"/>
                <a:gd name="T9" fmla="*/ 42 h 106"/>
                <a:gd name="T10" fmla="*/ 26 w 236"/>
                <a:gd name="T11" fmla="*/ 58 h 106"/>
                <a:gd name="T12" fmla="*/ 34 w 236"/>
                <a:gd name="T13" fmla="*/ 64 h 106"/>
                <a:gd name="T14" fmla="*/ 44 w 236"/>
                <a:gd name="T15" fmla="*/ 72 h 106"/>
                <a:gd name="T16" fmla="*/ 54 w 236"/>
                <a:gd name="T17" fmla="*/ 78 h 106"/>
                <a:gd name="T18" fmla="*/ 66 w 236"/>
                <a:gd name="T19" fmla="*/ 82 h 106"/>
                <a:gd name="T20" fmla="*/ 82 w 236"/>
                <a:gd name="T21" fmla="*/ 86 h 106"/>
                <a:gd name="T22" fmla="*/ 98 w 236"/>
                <a:gd name="T23" fmla="*/ 88 h 106"/>
                <a:gd name="T24" fmla="*/ 98 w 236"/>
                <a:gd name="T25" fmla="*/ 88 h 106"/>
                <a:gd name="T26" fmla="*/ 114 w 236"/>
                <a:gd name="T27" fmla="*/ 88 h 106"/>
                <a:gd name="T28" fmla="*/ 130 w 236"/>
                <a:gd name="T29" fmla="*/ 88 h 106"/>
                <a:gd name="T30" fmla="*/ 144 w 236"/>
                <a:gd name="T31" fmla="*/ 84 h 106"/>
                <a:gd name="T32" fmla="*/ 158 w 236"/>
                <a:gd name="T33" fmla="*/ 82 h 106"/>
                <a:gd name="T34" fmla="*/ 182 w 236"/>
                <a:gd name="T35" fmla="*/ 70 h 106"/>
                <a:gd name="T36" fmla="*/ 202 w 236"/>
                <a:gd name="T37" fmla="*/ 58 h 106"/>
                <a:gd name="T38" fmla="*/ 216 w 236"/>
                <a:gd name="T39" fmla="*/ 46 h 106"/>
                <a:gd name="T40" fmla="*/ 228 w 236"/>
                <a:gd name="T41" fmla="*/ 36 h 106"/>
                <a:gd name="T42" fmla="*/ 236 w 236"/>
                <a:gd name="T43" fmla="*/ 24 h 106"/>
                <a:gd name="T44" fmla="*/ 236 w 236"/>
                <a:gd name="T45" fmla="*/ 24 h 106"/>
                <a:gd name="T46" fmla="*/ 228 w 236"/>
                <a:gd name="T47" fmla="*/ 38 h 106"/>
                <a:gd name="T48" fmla="*/ 220 w 236"/>
                <a:gd name="T49" fmla="*/ 54 h 106"/>
                <a:gd name="T50" fmla="*/ 204 w 236"/>
                <a:gd name="T51" fmla="*/ 70 h 106"/>
                <a:gd name="T52" fmla="*/ 196 w 236"/>
                <a:gd name="T53" fmla="*/ 78 h 106"/>
                <a:gd name="T54" fmla="*/ 186 w 236"/>
                <a:gd name="T55" fmla="*/ 84 h 106"/>
                <a:gd name="T56" fmla="*/ 174 w 236"/>
                <a:gd name="T57" fmla="*/ 92 h 106"/>
                <a:gd name="T58" fmla="*/ 160 w 236"/>
                <a:gd name="T59" fmla="*/ 98 h 106"/>
                <a:gd name="T60" fmla="*/ 146 w 236"/>
                <a:gd name="T61" fmla="*/ 102 h 106"/>
                <a:gd name="T62" fmla="*/ 130 w 236"/>
                <a:gd name="T63" fmla="*/ 104 h 106"/>
                <a:gd name="T64" fmla="*/ 112 w 236"/>
                <a:gd name="T65" fmla="*/ 106 h 106"/>
                <a:gd name="T66" fmla="*/ 92 w 236"/>
                <a:gd name="T67" fmla="*/ 104 h 106"/>
                <a:gd name="T68" fmla="*/ 92 w 236"/>
                <a:gd name="T69" fmla="*/ 104 h 106"/>
                <a:gd name="T70" fmla="*/ 74 w 236"/>
                <a:gd name="T71" fmla="*/ 100 h 106"/>
                <a:gd name="T72" fmla="*/ 58 w 236"/>
                <a:gd name="T73" fmla="*/ 96 h 106"/>
                <a:gd name="T74" fmla="*/ 44 w 236"/>
                <a:gd name="T75" fmla="*/ 90 h 106"/>
                <a:gd name="T76" fmla="*/ 34 w 236"/>
                <a:gd name="T77" fmla="*/ 82 h 106"/>
                <a:gd name="T78" fmla="*/ 24 w 236"/>
                <a:gd name="T79" fmla="*/ 74 h 106"/>
                <a:gd name="T80" fmla="*/ 16 w 236"/>
                <a:gd name="T81" fmla="*/ 66 h 106"/>
                <a:gd name="T82" fmla="*/ 10 w 236"/>
                <a:gd name="T83" fmla="*/ 56 h 106"/>
                <a:gd name="T84" fmla="*/ 6 w 236"/>
                <a:gd name="T85" fmla="*/ 46 h 106"/>
                <a:gd name="T86" fmla="*/ 2 w 236"/>
                <a:gd name="T87" fmla="*/ 30 h 106"/>
                <a:gd name="T88" fmla="*/ 0 w 236"/>
                <a:gd name="T89" fmla="*/ 14 h 106"/>
                <a:gd name="T90" fmla="*/ 0 w 236"/>
                <a:gd name="T91" fmla="*/ 0 h 106"/>
                <a:gd name="T92" fmla="*/ 0 w 236"/>
                <a:gd name="T9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06">
                  <a:moveTo>
                    <a:pt x="0" y="0"/>
                  </a:moveTo>
                  <a:lnTo>
                    <a:pt x="0" y="0"/>
                  </a:lnTo>
                  <a:lnTo>
                    <a:pt x="2" y="14"/>
                  </a:lnTo>
                  <a:lnTo>
                    <a:pt x="6" y="26"/>
                  </a:lnTo>
                  <a:lnTo>
                    <a:pt x="14" y="42"/>
                  </a:lnTo>
                  <a:lnTo>
                    <a:pt x="26" y="58"/>
                  </a:lnTo>
                  <a:lnTo>
                    <a:pt x="34" y="64"/>
                  </a:lnTo>
                  <a:lnTo>
                    <a:pt x="44" y="72"/>
                  </a:lnTo>
                  <a:lnTo>
                    <a:pt x="54" y="78"/>
                  </a:lnTo>
                  <a:lnTo>
                    <a:pt x="66" y="82"/>
                  </a:lnTo>
                  <a:lnTo>
                    <a:pt x="82" y="86"/>
                  </a:lnTo>
                  <a:lnTo>
                    <a:pt x="98" y="88"/>
                  </a:lnTo>
                  <a:lnTo>
                    <a:pt x="98" y="88"/>
                  </a:lnTo>
                  <a:lnTo>
                    <a:pt x="114" y="88"/>
                  </a:lnTo>
                  <a:lnTo>
                    <a:pt x="130" y="88"/>
                  </a:lnTo>
                  <a:lnTo>
                    <a:pt x="144" y="84"/>
                  </a:lnTo>
                  <a:lnTo>
                    <a:pt x="158" y="82"/>
                  </a:lnTo>
                  <a:lnTo>
                    <a:pt x="182" y="70"/>
                  </a:lnTo>
                  <a:lnTo>
                    <a:pt x="202" y="58"/>
                  </a:lnTo>
                  <a:lnTo>
                    <a:pt x="216" y="46"/>
                  </a:lnTo>
                  <a:lnTo>
                    <a:pt x="228" y="36"/>
                  </a:lnTo>
                  <a:lnTo>
                    <a:pt x="236" y="24"/>
                  </a:lnTo>
                  <a:lnTo>
                    <a:pt x="236" y="24"/>
                  </a:lnTo>
                  <a:lnTo>
                    <a:pt x="228" y="38"/>
                  </a:lnTo>
                  <a:lnTo>
                    <a:pt x="220" y="54"/>
                  </a:lnTo>
                  <a:lnTo>
                    <a:pt x="204" y="70"/>
                  </a:lnTo>
                  <a:lnTo>
                    <a:pt x="196" y="78"/>
                  </a:lnTo>
                  <a:lnTo>
                    <a:pt x="186" y="84"/>
                  </a:lnTo>
                  <a:lnTo>
                    <a:pt x="174" y="92"/>
                  </a:lnTo>
                  <a:lnTo>
                    <a:pt x="160" y="98"/>
                  </a:lnTo>
                  <a:lnTo>
                    <a:pt x="146" y="102"/>
                  </a:lnTo>
                  <a:lnTo>
                    <a:pt x="130" y="104"/>
                  </a:lnTo>
                  <a:lnTo>
                    <a:pt x="112" y="106"/>
                  </a:lnTo>
                  <a:lnTo>
                    <a:pt x="92" y="104"/>
                  </a:lnTo>
                  <a:lnTo>
                    <a:pt x="92" y="104"/>
                  </a:lnTo>
                  <a:lnTo>
                    <a:pt x="74" y="100"/>
                  </a:lnTo>
                  <a:lnTo>
                    <a:pt x="58" y="96"/>
                  </a:lnTo>
                  <a:lnTo>
                    <a:pt x="44" y="90"/>
                  </a:lnTo>
                  <a:lnTo>
                    <a:pt x="34" y="82"/>
                  </a:lnTo>
                  <a:lnTo>
                    <a:pt x="24" y="74"/>
                  </a:lnTo>
                  <a:lnTo>
                    <a:pt x="16" y="66"/>
                  </a:lnTo>
                  <a:lnTo>
                    <a:pt x="10" y="56"/>
                  </a:lnTo>
                  <a:lnTo>
                    <a:pt x="6" y="46"/>
                  </a:lnTo>
                  <a:lnTo>
                    <a:pt x="2" y="30"/>
                  </a:lnTo>
                  <a:lnTo>
                    <a:pt x="0" y="14"/>
                  </a:lnTo>
                  <a:lnTo>
                    <a:pt x="0"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21"/>
            <p:cNvSpPr>
              <a:spLocks/>
            </p:cNvSpPr>
            <p:nvPr/>
          </p:nvSpPr>
          <p:spPr bwMode="auto">
            <a:xfrm>
              <a:off x="1452" y="1710"/>
              <a:ext cx="506" cy="684"/>
            </a:xfrm>
            <a:custGeom>
              <a:avLst/>
              <a:gdLst>
                <a:gd name="T0" fmla="*/ 488 w 506"/>
                <a:gd name="T1" fmla="*/ 250 h 684"/>
                <a:gd name="T2" fmla="*/ 506 w 506"/>
                <a:gd name="T3" fmla="*/ 254 h 684"/>
                <a:gd name="T4" fmla="*/ 492 w 506"/>
                <a:gd name="T5" fmla="*/ 176 h 684"/>
                <a:gd name="T6" fmla="*/ 486 w 506"/>
                <a:gd name="T7" fmla="*/ 88 h 684"/>
                <a:gd name="T8" fmla="*/ 436 w 506"/>
                <a:gd name="T9" fmla="*/ 42 h 684"/>
                <a:gd name="T10" fmla="*/ 396 w 506"/>
                <a:gd name="T11" fmla="*/ 4 h 684"/>
                <a:gd name="T12" fmla="*/ 312 w 506"/>
                <a:gd name="T13" fmla="*/ 4 h 684"/>
                <a:gd name="T14" fmla="*/ 238 w 506"/>
                <a:gd name="T15" fmla="*/ 66 h 684"/>
                <a:gd name="T16" fmla="*/ 158 w 506"/>
                <a:gd name="T17" fmla="*/ 226 h 684"/>
                <a:gd name="T18" fmla="*/ 114 w 506"/>
                <a:gd name="T19" fmla="*/ 286 h 684"/>
                <a:gd name="T20" fmla="*/ 78 w 506"/>
                <a:gd name="T21" fmla="*/ 370 h 684"/>
                <a:gd name="T22" fmla="*/ 16 w 506"/>
                <a:gd name="T23" fmla="*/ 396 h 684"/>
                <a:gd name="T24" fmla="*/ 48 w 506"/>
                <a:gd name="T25" fmla="*/ 400 h 684"/>
                <a:gd name="T26" fmla="*/ 4 w 506"/>
                <a:gd name="T27" fmla="*/ 440 h 684"/>
                <a:gd name="T28" fmla="*/ 2 w 506"/>
                <a:gd name="T29" fmla="*/ 462 h 684"/>
                <a:gd name="T30" fmla="*/ 26 w 506"/>
                <a:gd name="T31" fmla="*/ 450 h 684"/>
                <a:gd name="T32" fmla="*/ 44 w 506"/>
                <a:gd name="T33" fmla="*/ 478 h 684"/>
                <a:gd name="T34" fmla="*/ 78 w 506"/>
                <a:gd name="T35" fmla="*/ 484 h 684"/>
                <a:gd name="T36" fmla="*/ 104 w 506"/>
                <a:gd name="T37" fmla="*/ 552 h 684"/>
                <a:gd name="T38" fmla="*/ 126 w 506"/>
                <a:gd name="T39" fmla="*/ 528 h 684"/>
                <a:gd name="T40" fmla="*/ 144 w 506"/>
                <a:gd name="T41" fmla="*/ 520 h 684"/>
                <a:gd name="T42" fmla="*/ 204 w 506"/>
                <a:gd name="T43" fmla="*/ 610 h 684"/>
                <a:gd name="T44" fmla="*/ 172 w 506"/>
                <a:gd name="T45" fmla="*/ 498 h 684"/>
                <a:gd name="T46" fmla="*/ 196 w 506"/>
                <a:gd name="T47" fmla="*/ 408 h 684"/>
                <a:gd name="T48" fmla="*/ 234 w 506"/>
                <a:gd name="T49" fmla="*/ 290 h 684"/>
                <a:gd name="T50" fmla="*/ 238 w 506"/>
                <a:gd name="T51" fmla="*/ 200 h 684"/>
                <a:gd name="T52" fmla="*/ 278 w 506"/>
                <a:gd name="T53" fmla="*/ 102 h 684"/>
                <a:gd name="T54" fmla="*/ 288 w 506"/>
                <a:gd name="T55" fmla="*/ 98 h 684"/>
                <a:gd name="T56" fmla="*/ 288 w 506"/>
                <a:gd name="T57" fmla="*/ 138 h 684"/>
                <a:gd name="T58" fmla="*/ 354 w 506"/>
                <a:gd name="T59" fmla="*/ 82 h 684"/>
                <a:gd name="T60" fmla="*/ 412 w 506"/>
                <a:gd name="T61" fmla="*/ 110 h 684"/>
                <a:gd name="T62" fmla="*/ 420 w 506"/>
                <a:gd name="T63" fmla="*/ 78 h 684"/>
                <a:gd name="T64" fmla="*/ 446 w 506"/>
                <a:gd name="T65" fmla="*/ 154 h 684"/>
                <a:gd name="T66" fmla="*/ 422 w 506"/>
                <a:gd name="T67" fmla="*/ 264 h 684"/>
                <a:gd name="T68" fmla="*/ 370 w 506"/>
                <a:gd name="T69" fmla="*/ 332 h 684"/>
                <a:gd name="T70" fmla="*/ 348 w 506"/>
                <a:gd name="T71" fmla="*/ 380 h 684"/>
                <a:gd name="T72" fmla="*/ 348 w 506"/>
                <a:gd name="T73" fmla="*/ 450 h 684"/>
                <a:gd name="T74" fmla="*/ 346 w 506"/>
                <a:gd name="T75" fmla="*/ 468 h 684"/>
                <a:gd name="T76" fmla="*/ 378 w 506"/>
                <a:gd name="T77" fmla="*/ 460 h 684"/>
                <a:gd name="T78" fmla="*/ 304 w 506"/>
                <a:gd name="T79" fmla="*/ 518 h 684"/>
                <a:gd name="T80" fmla="*/ 266 w 506"/>
                <a:gd name="T81" fmla="*/ 632 h 684"/>
                <a:gd name="T82" fmla="*/ 254 w 506"/>
                <a:gd name="T83" fmla="*/ 652 h 684"/>
                <a:gd name="T84" fmla="*/ 284 w 506"/>
                <a:gd name="T85" fmla="*/ 640 h 684"/>
                <a:gd name="T86" fmla="*/ 302 w 506"/>
                <a:gd name="T87" fmla="*/ 678 h 684"/>
                <a:gd name="T88" fmla="*/ 324 w 506"/>
                <a:gd name="T89" fmla="*/ 676 h 684"/>
                <a:gd name="T90" fmla="*/ 332 w 506"/>
                <a:gd name="T91" fmla="*/ 630 h 684"/>
                <a:gd name="T92" fmla="*/ 376 w 506"/>
                <a:gd name="T93" fmla="*/ 634 h 684"/>
                <a:gd name="T94" fmla="*/ 394 w 506"/>
                <a:gd name="T95" fmla="*/ 612 h 684"/>
                <a:gd name="T96" fmla="*/ 384 w 506"/>
                <a:gd name="T97" fmla="*/ 648 h 684"/>
                <a:gd name="T98" fmla="*/ 430 w 506"/>
                <a:gd name="T99" fmla="*/ 612 h 684"/>
                <a:gd name="T100" fmla="*/ 430 w 506"/>
                <a:gd name="T101" fmla="*/ 532 h 684"/>
                <a:gd name="T102" fmla="*/ 440 w 506"/>
                <a:gd name="T103" fmla="*/ 538 h 684"/>
                <a:gd name="T104" fmla="*/ 448 w 506"/>
                <a:gd name="T105" fmla="*/ 502 h 684"/>
                <a:gd name="T106" fmla="*/ 454 w 506"/>
                <a:gd name="T107" fmla="*/ 552 h 684"/>
                <a:gd name="T108" fmla="*/ 472 w 506"/>
                <a:gd name="T109" fmla="*/ 520 h 684"/>
                <a:gd name="T110" fmla="*/ 460 w 506"/>
                <a:gd name="T111" fmla="*/ 436 h 684"/>
                <a:gd name="T112" fmla="*/ 488 w 506"/>
                <a:gd name="T113" fmla="*/ 386 h 684"/>
                <a:gd name="T114" fmla="*/ 486 w 506"/>
                <a:gd name="T115" fmla="*/ 296 h 684"/>
                <a:gd name="T116" fmla="*/ 498 w 506"/>
                <a:gd name="T117" fmla="*/ 30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684">
                  <a:moveTo>
                    <a:pt x="498" y="300"/>
                  </a:moveTo>
                  <a:lnTo>
                    <a:pt x="498" y="300"/>
                  </a:lnTo>
                  <a:lnTo>
                    <a:pt x="496" y="294"/>
                  </a:lnTo>
                  <a:lnTo>
                    <a:pt x="494" y="286"/>
                  </a:lnTo>
                  <a:lnTo>
                    <a:pt x="490" y="266"/>
                  </a:lnTo>
                  <a:lnTo>
                    <a:pt x="488" y="250"/>
                  </a:lnTo>
                  <a:lnTo>
                    <a:pt x="490" y="246"/>
                  </a:lnTo>
                  <a:lnTo>
                    <a:pt x="490" y="246"/>
                  </a:lnTo>
                  <a:lnTo>
                    <a:pt x="490" y="246"/>
                  </a:lnTo>
                  <a:lnTo>
                    <a:pt x="494" y="252"/>
                  </a:lnTo>
                  <a:lnTo>
                    <a:pt x="500" y="254"/>
                  </a:lnTo>
                  <a:lnTo>
                    <a:pt x="506" y="254"/>
                  </a:lnTo>
                  <a:lnTo>
                    <a:pt x="506" y="254"/>
                  </a:lnTo>
                  <a:lnTo>
                    <a:pt x="504" y="246"/>
                  </a:lnTo>
                  <a:lnTo>
                    <a:pt x="498" y="226"/>
                  </a:lnTo>
                  <a:lnTo>
                    <a:pt x="494" y="210"/>
                  </a:lnTo>
                  <a:lnTo>
                    <a:pt x="492" y="194"/>
                  </a:lnTo>
                  <a:lnTo>
                    <a:pt x="492" y="176"/>
                  </a:lnTo>
                  <a:lnTo>
                    <a:pt x="496" y="158"/>
                  </a:lnTo>
                  <a:lnTo>
                    <a:pt x="496" y="158"/>
                  </a:lnTo>
                  <a:lnTo>
                    <a:pt x="498" y="140"/>
                  </a:lnTo>
                  <a:lnTo>
                    <a:pt x="496" y="122"/>
                  </a:lnTo>
                  <a:lnTo>
                    <a:pt x="492" y="104"/>
                  </a:lnTo>
                  <a:lnTo>
                    <a:pt x="486" y="88"/>
                  </a:lnTo>
                  <a:lnTo>
                    <a:pt x="476" y="74"/>
                  </a:lnTo>
                  <a:lnTo>
                    <a:pt x="464" y="62"/>
                  </a:lnTo>
                  <a:lnTo>
                    <a:pt x="452" y="54"/>
                  </a:lnTo>
                  <a:lnTo>
                    <a:pt x="436" y="50"/>
                  </a:lnTo>
                  <a:lnTo>
                    <a:pt x="436" y="50"/>
                  </a:lnTo>
                  <a:lnTo>
                    <a:pt x="436" y="42"/>
                  </a:lnTo>
                  <a:lnTo>
                    <a:pt x="434" y="32"/>
                  </a:lnTo>
                  <a:lnTo>
                    <a:pt x="430" y="24"/>
                  </a:lnTo>
                  <a:lnTo>
                    <a:pt x="426" y="18"/>
                  </a:lnTo>
                  <a:lnTo>
                    <a:pt x="418" y="12"/>
                  </a:lnTo>
                  <a:lnTo>
                    <a:pt x="408" y="8"/>
                  </a:lnTo>
                  <a:lnTo>
                    <a:pt x="396" y="4"/>
                  </a:lnTo>
                  <a:lnTo>
                    <a:pt x="384" y="2"/>
                  </a:lnTo>
                  <a:lnTo>
                    <a:pt x="384" y="2"/>
                  </a:lnTo>
                  <a:lnTo>
                    <a:pt x="366" y="0"/>
                  </a:lnTo>
                  <a:lnTo>
                    <a:pt x="346" y="0"/>
                  </a:lnTo>
                  <a:lnTo>
                    <a:pt x="324" y="2"/>
                  </a:lnTo>
                  <a:lnTo>
                    <a:pt x="312" y="4"/>
                  </a:lnTo>
                  <a:lnTo>
                    <a:pt x="300" y="8"/>
                  </a:lnTo>
                  <a:lnTo>
                    <a:pt x="288" y="16"/>
                  </a:lnTo>
                  <a:lnTo>
                    <a:pt x="276" y="24"/>
                  </a:lnTo>
                  <a:lnTo>
                    <a:pt x="262" y="36"/>
                  </a:lnTo>
                  <a:lnTo>
                    <a:pt x="250" y="50"/>
                  </a:lnTo>
                  <a:lnTo>
                    <a:pt x="238" y="66"/>
                  </a:lnTo>
                  <a:lnTo>
                    <a:pt x="224" y="86"/>
                  </a:lnTo>
                  <a:lnTo>
                    <a:pt x="212" y="112"/>
                  </a:lnTo>
                  <a:lnTo>
                    <a:pt x="198" y="138"/>
                  </a:lnTo>
                  <a:lnTo>
                    <a:pt x="198" y="138"/>
                  </a:lnTo>
                  <a:lnTo>
                    <a:pt x="176" y="190"/>
                  </a:lnTo>
                  <a:lnTo>
                    <a:pt x="158" y="226"/>
                  </a:lnTo>
                  <a:lnTo>
                    <a:pt x="144" y="250"/>
                  </a:lnTo>
                  <a:lnTo>
                    <a:pt x="134" y="262"/>
                  </a:lnTo>
                  <a:lnTo>
                    <a:pt x="126" y="270"/>
                  </a:lnTo>
                  <a:lnTo>
                    <a:pt x="120" y="274"/>
                  </a:lnTo>
                  <a:lnTo>
                    <a:pt x="116" y="278"/>
                  </a:lnTo>
                  <a:lnTo>
                    <a:pt x="114" y="286"/>
                  </a:lnTo>
                  <a:lnTo>
                    <a:pt x="114" y="286"/>
                  </a:lnTo>
                  <a:lnTo>
                    <a:pt x="108" y="310"/>
                  </a:lnTo>
                  <a:lnTo>
                    <a:pt x="100" y="336"/>
                  </a:lnTo>
                  <a:lnTo>
                    <a:pt x="96" y="348"/>
                  </a:lnTo>
                  <a:lnTo>
                    <a:pt x="88" y="360"/>
                  </a:lnTo>
                  <a:lnTo>
                    <a:pt x="78" y="370"/>
                  </a:lnTo>
                  <a:lnTo>
                    <a:pt x="64" y="376"/>
                  </a:lnTo>
                  <a:lnTo>
                    <a:pt x="64" y="376"/>
                  </a:lnTo>
                  <a:lnTo>
                    <a:pt x="24" y="392"/>
                  </a:lnTo>
                  <a:lnTo>
                    <a:pt x="14" y="394"/>
                  </a:lnTo>
                  <a:lnTo>
                    <a:pt x="14" y="394"/>
                  </a:lnTo>
                  <a:lnTo>
                    <a:pt x="16" y="396"/>
                  </a:lnTo>
                  <a:lnTo>
                    <a:pt x="22" y="400"/>
                  </a:lnTo>
                  <a:lnTo>
                    <a:pt x="30" y="402"/>
                  </a:lnTo>
                  <a:lnTo>
                    <a:pt x="36" y="402"/>
                  </a:lnTo>
                  <a:lnTo>
                    <a:pt x="44" y="402"/>
                  </a:lnTo>
                  <a:lnTo>
                    <a:pt x="44" y="402"/>
                  </a:lnTo>
                  <a:lnTo>
                    <a:pt x="48" y="400"/>
                  </a:lnTo>
                  <a:lnTo>
                    <a:pt x="50" y="402"/>
                  </a:lnTo>
                  <a:lnTo>
                    <a:pt x="44" y="408"/>
                  </a:lnTo>
                  <a:lnTo>
                    <a:pt x="14" y="430"/>
                  </a:lnTo>
                  <a:lnTo>
                    <a:pt x="14" y="430"/>
                  </a:lnTo>
                  <a:lnTo>
                    <a:pt x="8" y="434"/>
                  </a:lnTo>
                  <a:lnTo>
                    <a:pt x="4" y="440"/>
                  </a:lnTo>
                  <a:lnTo>
                    <a:pt x="0" y="446"/>
                  </a:lnTo>
                  <a:lnTo>
                    <a:pt x="0" y="452"/>
                  </a:lnTo>
                  <a:lnTo>
                    <a:pt x="0" y="460"/>
                  </a:lnTo>
                  <a:lnTo>
                    <a:pt x="2" y="464"/>
                  </a:lnTo>
                  <a:lnTo>
                    <a:pt x="2" y="464"/>
                  </a:lnTo>
                  <a:lnTo>
                    <a:pt x="2" y="462"/>
                  </a:lnTo>
                  <a:lnTo>
                    <a:pt x="4" y="456"/>
                  </a:lnTo>
                  <a:lnTo>
                    <a:pt x="10" y="452"/>
                  </a:lnTo>
                  <a:lnTo>
                    <a:pt x="16" y="450"/>
                  </a:lnTo>
                  <a:lnTo>
                    <a:pt x="22" y="448"/>
                  </a:lnTo>
                  <a:lnTo>
                    <a:pt x="22" y="448"/>
                  </a:lnTo>
                  <a:lnTo>
                    <a:pt x="26" y="450"/>
                  </a:lnTo>
                  <a:lnTo>
                    <a:pt x="30" y="452"/>
                  </a:lnTo>
                  <a:lnTo>
                    <a:pt x="38" y="458"/>
                  </a:lnTo>
                  <a:lnTo>
                    <a:pt x="42" y="466"/>
                  </a:lnTo>
                  <a:lnTo>
                    <a:pt x="44" y="474"/>
                  </a:lnTo>
                  <a:lnTo>
                    <a:pt x="44" y="474"/>
                  </a:lnTo>
                  <a:lnTo>
                    <a:pt x="44" y="478"/>
                  </a:lnTo>
                  <a:lnTo>
                    <a:pt x="44" y="478"/>
                  </a:lnTo>
                  <a:lnTo>
                    <a:pt x="54" y="474"/>
                  </a:lnTo>
                  <a:lnTo>
                    <a:pt x="66" y="474"/>
                  </a:lnTo>
                  <a:lnTo>
                    <a:pt x="80" y="476"/>
                  </a:lnTo>
                  <a:lnTo>
                    <a:pt x="80" y="476"/>
                  </a:lnTo>
                  <a:lnTo>
                    <a:pt x="78" y="484"/>
                  </a:lnTo>
                  <a:lnTo>
                    <a:pt x="76" y="494"/>
                  </a:lnTo>
                  <a:lnTo>
                    <a:pt x="78" y="504"/>
                  </a:lnTo>
                  <a:lnTo>
                    <a:pt x="80" y="512"/>
                  </a:lnTo>
                  <a:lnTo>
                    <a:pt x="86" y="528"/>
                  </a:lnTo>
                  <a:lnTo>
                    <a:pt x="94" y="540"/>
                  </a:lnTo>
                  <a:lnTo>
                    <a:pt x="104" y="552"/>
                  </a:lnTo>
                  <a:lnTo>
                    <a:pt x="112" y="560"/>
                  </a:lnTo>
                  <a:lnTo>
                    <a:pt x="120" y="566"/>
                  </a:lnTo>
                  <a:lnTo>
                    <a:pt x="120" y="566"/>
                  </a:lnTo>
                  <a:lnTo>
                    <a:pt x="122" y="552"/>
                  </a:lnTo>
                  <a:lnTo>
                    <a:pt x="124" y="540"/>
                  </a:lnTo>
                  <a:lnTo>
                    <a:pt x="126" y="528"/>
                  </a:lnTo>
                  <a:lnTo>
                    <a:pt x="130" y="518"/>
                  </a:lnTo>
                  <a:lnTo>
                    <a:pt x="138" y="504"/>
                  </a:lnTo>
                  <a:lnTo>
                    <a:pt x="142" y="498"/>
                  </a:lnTo>
                  <a:lnTo>
                    <a:pt x="142" y="498"/>
                  </a:lnTo>
                  <a:lnTo>
                    <a:pt x="142" y="510"/>
                  </a:lnTo>
                  <a:lnTo>
                    <a:pt x="144" y="520"/>
                  </a:lnTo>
                  <a:lnTo>
                    <a:pt x="150" y="540"/>
                  </a:lnTo>
                  <a:lnTo>
                    <a:pt x="160" y="558"/>
                  </a:lnTo>
                  <a:lnTo>
                    <a:pt x="172" y="576"/>
                  </a:lnTo>
                  <a:lnTo>
                    <a:pt x="184" y="590"/>
                  </a:lnTo>
                  <a:lnTo>
                    <a:pt x="194" y="600"/>
                  </a:lnTo>
                  <a:lnTo>
                    <a:pt x="204" y="610"/>
                  </a:lnTo>
                  <a:lnTo>
                    <a:pt x="204" y="610"/>
                  </a:lnTo>
                  <a:lnTo>
                    <a:pt x="196" y="596"/>
                  </a:lnTo>
                  <a:lnTo>
                    <a:pt x="188" y="578"/>
                  </a:lnTo>
                  <a:lnTo>
                    <a:pt x="182" y="556"/>
                  </a:lnTo>
                  <a:lnTo>
                    <a:pt x="176" y="530"/>
                  </a:lnTo>
                  <a:lnTo>
                    <a:pt x="172" y="498"/>
                  </a:lnTo>
                  <a:lnTo>
                    <a:pt x="172" y="480"/>
                  </a:lnTo>
                  <a:lnTo>
                    <a:pt x="172" y="464"/>
                  </a:lnTo>
                  <a:lnTo>
                    <a:pt x="176" y="444"/>
                  </a:lnTo>
                  <a:lnTo>
                    <a:pt x="180" y="426"/>
                  </a:lnTo>
                  <a:lnTo>
                    <a:pt x="180" y="426"/>
                  </a:lnTo>
                  <a:lnTo>
                    <a:pt x="196" y="408"/>
                  </a:lnTo>
                  <a:lnTo>
                    <a:pt x="204" y="398"/>
                  </a:lnTo>
                  <a:lnTo>
                    <a:pt x="208" y="388"/>
                  </a:lnTo>
                  <a:lnTo>
                    <a:pt x="208" y="388"/>
                  </a:lnTo>
                  <a:lnTo>
                    <a:pt x="216" y="362"/>
                  </a:lnTo>
                  <a:lnTo>
                    <a:pt x="226" y="326"/>
                  </a:lnTo>
                  <a:lnTo>
                    <a:pt x="234" y="290"/>
                  </a:lnTo>
                  <a:lnTo>
                    <a:pt x="236" y="272"/>
                  </a:lnTo>
                  <a:lnTo>
                    <a:pt x="236" y="258"/>
                  </a:lnTo>
                  <a:lnTo>
                    <a:pt x="236" y="258"/>
                  </a:lnTo>
                  <a:lnTo>
                    <a:pt x="236" y="242"/>
                  </a:lnTo>
                  <a:lnTo>
                    <a:pt x="236" y="222"/>
                  </a:lnTo>
                  <a:lnTo>
                    <a:pt x="238" y="200"/>
                  </a:lnTo>
                  <a:lnTo>
                    <a:pt x="242" y="176"/>
                  </a:lnTo>
                  <a:lnTo>
                    <a:pt x="248" y="152"/>
                  </a:lnTo>
                  <a:lnTo>
                    <a:pt x="258" y="130"/>
                  </a:lnTo>
                  <a:lnTo>
                    <a:pt x="264" y="118"/>
                  </a:lnTo>
                  <a:lnTo>
                    <a:pt x="270" y="110"/>
                  </a:lnTo>
                  <a:lnTo>
                    <a:pt x="278" y="102"/>
                  </a:lnTo>
                  <a:lnTo>
                    <a:pt x="286" y="94"/>
                  </a:lnTo>
                  <a:lnTo>
                    <a:pt x="286" y="94"/>
                  </a:lnTo>
                  <a:lnTo>
                    <a:pt x="292" y="92"/>
                  </a:lnTo>
                  <a:lnTo>
                    <a:pt x="292" y="92"/>
                  </a:lnTo>
                  <a:lnTo>
                    <a:pt x="288" y="98"/>
                  </a:lnTo>
                  <a:lnTo>
                    <a:pt x="288" y="98"/>
                  </a:lnTo>
                  <a:lnTo>
                    <a:pt x="284" y="120"/>
                  </a:lnTo>
                  <a:lnTo>
                    <a:pt x="284" y="134"/>
                  </a:lnTo>
                  <a:lnTo>
                    <a:pt x="284" y="142"/>
                  </a:lnTo>
                  <a:lnTo>
                    <a:pt x="284" y="146"/>
                  </a:lnTo>
                  <a:lnTo>
                    <a:pt x="284" y="146"/>
                  </a:lnTo>
                  <a:lnTo>
                    <a:pt x="288" y="138"/>
                  </a:lnTo>
                  <a:lnTo>
                    <a:pt x="302" y="120"/>
                  </a:lnTo>
                  <a:lnTo>
                    <a:pt x="310" y="108"/>
                  </a:lnTo>
                  <a:lnTo>
                    <a:pt x="322" y="98"/>
                  </a:lnTo>
                  <a:lnTo>
                    <a:pt x="336" y="90"/>
                  </a:lnTo>
                  <a:lnTo>
                    <a:pt x="354" y="82"/>
                  </a:lnTo>
                  <a:lnTo>
                    <a:pt x="354" y="82"/>
                  </a:lnTo>
                  <a:lnTo>
                    <a:pt x="380" y="76"/>
                  </a:lnTo>
                  <a:lnTo>
                    <a:pt x="380" y="76"/>
                  </a:lnTo>
                  <a:lnTo>
                    <a:pt x="392" y="82"/>
                  </a:lnTo>
                  <a:lnTo>
                    <a:pt x="400" y="92"/>
                  </a:lnTo>
                  <a:lnTo>
                    <a:pt x="408" y="100"/>
                  </a:lnTo>
                  <a:lnTo>
                    <a:pt x="412" y="110"/>
                  </a:lnTo>
                  <a:lnTo>
                    <a:pt x="418" y="126"/>
                  </a:lnTo>
                  <a:lnTo>
                    <a:pt x="418" y="134"/>
                  </a:lnTo>
                  <a:lnTo>
                    <a:pt x="418" y="134"/>
                  </a:lnTo>
                  <a:lnTo>
                    <a:pt x="420" y="116"/>
                  </a:lnTo>
                  <a:lnTo>
                    <a:pt x="422" y="98"/>
                  </a:lnTo>
                  <a:lnTo>
                    <a:pt x="420" y="78"/>
                  </a:lnTo>
                  <a:lnTo>
                    <a:pt x="420" y="78"/>
                  </a:lnTo>
                  <a:lnTo>
                    <a:pt x="428" y="92"/>
                  </a:lnTo>
                  <a:lnTo>
                    <a:pt x="440" y="120"/>
                  </a:lnTo>
                  <a:lnTo>
                    <a:pt x="440" y="120"/>
                  </a:lnTo>
                  <a:lnTo>
                    <a:pt x="444" y="136"/>
                  </a:lnTo>
                  <a:lnTo>
                    <a:pt x="446" y="154"/>
                  </a:lnTo>
                  <a:lnTo>
                    <a:pt x="448" y="170"/>
                  </a:lnTo>
                  <a:lnTo>
                    <a:pt x="446" y="188"/>
                  </a:lnTo>
                  <a:lnTo>
                    <a:pt x="442" y="206"/>
                  </a:lnTo>
                  <a:lnTo>
                    <a:pt x="438" y="224"/>
                  </a:lnTo>
                  <a:lnTo>
                    <a:pt x="430" y="244"/>
                  </a:lnTo>
                  <a:lnTo>
                    <a:pt x="422" y="264"/>
                  </a:lnTo>
                  <a:lnTo>
                    <a:pt x="422" y="264"/>
                  </a:lnTo>
                  <a:lnTo>
                    <a:pt x="412" y="284"/>
                  </a:lnTo>
                  <a:lnTo>
                    <a:pt x="402" y="300"/>
                  </a:lnTo>
                  <a:lnTo>
                    <a:pt x="392" y="312"/>
                  </a:lnTo>
                  <a:lnTo>
                    <a:pt x="384" y="322"/>
                  </a:lnTo>
                  <a:lnTo>
                    <a:pt x="370" y="332"/>
                  </a:lnTo>
                  <a:lnTo>
                    <a:pt x="364" y="336"/>
                  </a:lnTo>
                  <a:lnTo>
                    <a:pt x="364" y="336"/>
                  </a:lnTo>
                  <a:lnTo>
                    <a:pt x="360" y="340"/>
                  </a:lnTo>
                  <a:lnTo>
                    <a:pt x="354" y="356"/>
                  </a:lnTo>
                  <a:lnTo>
                    <a:pt x="350" y="368"/>
                  </a:lnTo>
                  <a:lnTo>
                    <a:pt x="348" y="380"/>
                  </a:lnTo>
                  <a:lnTo>
                    <a:pt x="348" y="396"/>
                  </a:lnTo>
                  <a:lnTo>
                    <a:pt x="350" y="414"/>
                  </a:lnTo>
                  <a:lnTo>
                    <a:pt x="350" y="414"/>
                  </a:lnTo>
                  <a:lnTo>
                    <a:pt x="350" y="430"/>
                  </a:lnTo>
                  <a:lnTo>
                    <a:pt x="350" y="442"/>
                  </a:lnTo>
                  <a:lnTo>
                    <a:pt x="348" y="450"/>
                  </a:lnTo>
                  <a:lnTo>
                    <a:pt x="344" y="456"/>
                  </a:lnTo>
                  <a:lnTo>
                    <a:pt x="338" y="462"/>
                  </a:lnTo>
                  <a:lnTo>
                    <a:pt x="334" y="464"/>
                  </a:lnTo>
                  <a:lnTo>
                    <a:pt x="334" y="468"/>
                  </a:lnTo>
                  <a:lnTo>
                    <a:pt x="334" y="468"/>
                  </a:lnTo>
                  <a:lnTo>
                    <a:pt x="346" y="468"/>
                  </a:lnTo>
                  <a:lnTo>
                    <a:pt x="358" y="464"/>
                  </a:lnTo>
                  <a:lnTo>
                    <a:pt x="374" y="458"/>
                  </a:lnTo>
                  <a:lnTo>
                    <a:pt x="390" y="450"/>
                  </a:lnTo>
                  <a:lnTo>
                    <a:pt x="390" y="450"/>
                  </a:lnTo>
                  <a:lnTo>
                    <a:pt x="384" y="456"/>
                  </a:lnTo>
                  <a:lnTo>
                    <a:pt x="378" y="460"/>
                  </a:lnTo>
                  <a:lnTo>
                    <a:pt x="358" y="472"/>
                  </a:lnTo>
                  <a:lnTo>
                    <a:pt x="336" y="484"/>
                  </a:lnTo>
                  <a:lnTo>
                    <a:pt x="326" y="492"/>
                  </a:lnTo>
                  <a:lnTo>
                    <a:pt x="318" y="500"/>
                  </a:lnTo>
                  <a:lnTo>
                    <a:pt x="318" y="500"/>
                  </a:lnTo>
                  <a:lnTo>
                    <a:pt x="304" y="518"/>
                  </a:lnTo>
                  <a:lnTo>
                    <a:pt x="296" y="534"/>
                  </a:lnTo>
                  <a:lnTo>
                    <a:pt x="290" y="558"/>
                  </a:lnTo>
                  <a:lnTo>
                    <a:pt x="280" y="596"/>
                  </a:lnTo>
                  <a:lnTo>
                    <a:pt x="280" y="596"/>
                  </a:lnTo>
                  <a:lnTo>
                    <a:pt x="272" y="616"/>
                  </a:lnTo>
                  <a:lnTo>
                    <a:pt x="266" y="632"/>
                  </a:lnTo>
                  <a:lnTo>
                    <a:pt x="258" y="642"/>
                  </a:lnTo>
                  <a:lnTo>
                    <a:pt x="252" y="650"/>
                  </a:lnTo>
                  <a:lnTo>
                    <a:pt x="244" y="656"/>
                  </a:lnTo>
                  <a:lnTo>
                    <a:pt x="248" y="656"/>
                  </a:lnTo>
                  <a:lnTo>
                    <a:pt x="248" y="656"/>
                  </a:lnTo>
                  <a:lnTo>
                    <a:pt x="254" y="652"/>
                  </a:lnTo>
                  <a:lnTo>
                    <a:pt x="262" y="646"/>
                  </a:lnTo>
                  <a:lnTo>
                    <a:pt x="276" y="634"/>
                  </a:lnTo>
                  <a:lnTo>
                    <a:pt x="280" y="630"/>
                  </a:lnTo>
                  <a:lnTo>
                    <a:pt x="284" y="628"/>
                  </a:lnTo>
                  <a:lnTo>
                    <a:pt x="286" y="632"/>
                  </a:lnTo>
                  <a:lnTo>
                    <a:pt x="284" y="640"/>
                  </a:lnTo>
                  <a:lnTo>
                    <a:pt x="284" y="640"/>
                  </a:lnTo>
                  <a:lnTo>
                    <a:pt x="284" y="648"/>
                  </a:lnTo>
                  <a:lnTo>
                    <a:pt x="284" y="652"/>
                  </a:lnTo>
                  <a:lnTo>
                    <a:pt x="288" y="664"/>
                  </a:lnTo>
                  <a:lnTo>
                    <a:pt x="294" y="672"/>
                  </a:lnTo>
                  <a:lnTo>
                    <a:pt x="302" y="678"/>
                  </a:lnTo>
                  <a:lnTo>
                    <a:pt x="310" y="682"/>
                  </a:lnTo>
                  <a:lnTo>
                    <a:pt x="318" y="684"/>
                  </a:lnTo>
                  <a:lnTo>
                    <a:pt x="322" y="682"/>
                  </a:lnTo>
                  <a:lnTo>
                    <a:pt x="324" y="680"/>
                  </a:lnTo>
                  <a:lnTo>
                    <a:pt x="324" y="676"/>
                  </a:lnTo>
                  <a:lnTo>
                    <a:pt x="324" y="676"/>
                  </a:lnTo>
                  <a:lnTo>
                    <a:pt x="326" y="658"/>
                  </a:lnTo>
                  <a:lnTo>
                    <a:pt x="328" y="640"/>
                  </a:lnTo>
                  <a:lnTo>
                    <a:pt x="330" y="628"/>
                  </a:lnTo>
                  <a:lnTo>
                    <a:pt x="332" y="628"/>
                  </a:lnTo>
                  <a:lnTo>
                    <a:pt x="332" y="630"/>
                  </a:lnTo>
                  <a:lnTo>
                    <a:pt x="332" y="630"/>
                  </a:lnTo>
                  <a:lnTo>
                    <a:pt x="334" y="636"/>
                  </a:lnTo>
                  <a:lnTo>
                    <a:pt x="338" y="642"/>
                  </a:lnTo>
                  <a:lnTo>
                    <a:pt x="348" y="654"/>
                  </a:lnTo>
                  <a:lnTo>
                    <a:pt x="366" y="664"/>
                  </a:lnTo>
                  <a:lnTo>
                    <a:pt x="366" y="664"/>
                  </a:lnTo>
                  <a:lnTo>
                    <a:pt x="376" y="634"/>
                  </a:lnTo>
                  <a:lnTo>
                    <a:pt x="386" y="616"/>
                  </a:lnTo>
                  <a:lnTo>
                    <a:pt x="390" y="610"/>
                  </a:lnTo>
                  <a:lnTo>
                    <a:pt x="390" y="608"/>
                  </a:lnTo>
                  <a:lnTo>
                    <a:pt x="392" y="608"/>
                  </a:lnTo>
                  <a:lnTo>
                    <a:pt x="392" y="608"/>
                  </a:lnTo>
                  <a:lnTo>
                    <a:pt x="394" y="612"/>
                  </a:lnTo>
                  <a:lnTo>
                    <a:pt x="392" y="618"/>
                  </a:lnTo>
                  <a:lnTo>
                    <a:pt x="388" y="630"/>
                  </a:lnTo>
                  <a:lnTo>
                    <a:pt x="376" y="650"/>
                  </a:lnTo>
                  <a:lnTo>
                    <a:pt x="376" y="650"/>
                  </a:lnTo>
                  <a:lnTo>
                    <a:pt x="378" y="650"/>
                  </a:lnTo>
                  <a:lnTo>
                    <a:pt x="384" y="648"/>
                  </a:lnTo>
                  <a:lnTo>
                    <a:pt x="396" y="644"/>
                  </a:lnTo>
                  <a:lnTo>
                    <a:pt x="414" y="632"/>
                  </a:lnTo>
                  <a:lnTo>
                    <a:pt x="414" y="632"/>
                  </a:lnTo>
                  <a:lnTo>
                    <a:pt x="420" y="628"/>
                  </a:lnTo>
                  <a:lnTo>
                    <a:pt x="424" y="622"/>
                  </a:lnTo>
                  <a:lnTo>
                    <a:pt x="430" y="612"/>
                  </a:lnTo>
                  <a:lnTo>
                    <a:pt x="432" y="598"/>
                  </a:lnTo>
                  <a:lnTo>
                    <a:pt x="432" y="586"/>
                  </a:lnTo>
                  <a:lnTo>
                    <a:pt x="430" y="556"/>
                  </a:lnTo>
                  <a:lnTo>
                    <a:pt x="430" y="544"/>
                  </a:lnTo>
                  <a:lnTo>
                    <a:pt x="430" y="532"/>
                  </a:lnTo>
                  <a:lnTo>
                    <a:pt x="430" y="532"/>
                  </a:lnTo>
                  <a:lnTo>
                    <a:pt x="432" y="524"/>
                  </a:lnTo>
                  <a:lnTo>
                    <a:pt x="434" y="524"/>
                  </a:lnTo>
                  <a:lnTo>
                    <a:pt x="436" y="526"/>
                  </a:lnTo>
                  <a:lnTo>
                    <a:pt x="438" y="530"/>
                  </a:lnTo>
                  <a:lnTo>
                    <a:pt x="440" y="538"/>
                  </a:lnTo>
                  <a:lnTo>
                    <a:pt x="440" y="538"/>
                  </a:lnTo>
                  <a:lnTo>
                    <a:pt x="440" y="534"/>
                  </a:lnTo>
                  <a:lnTo>
                    <a:pt x="440" y="534"/>
                  </a:lnTo>
                  <a:lnTo>
                    <a:pt x="442" y="518"/>
                  </a:lnTo>
                  <a:lnTo>
                    <a:pt x="444" y="508"/>
                  </a:lnTo>
                  <a:lnTo>
                    <a:pt x="446" y="504"/>
                  </a:lnTo>
                  <a:lnTo>
                    <a:pt x="448" y="502"/>
                  </a:lnTo>
                  <a:lnTo>
                    <a:pt x="452" y="502"/>
                  </a:lnTo>
                  <a:lnTo>
                    <a:pt x="454" y="506"/>
                  </a:lnTo>
                  <a:lnTo>
                    <a:pt x="454" y="506"/>
                  </a:lnTo>
                  <a:lnTo>
                    <a:pt x="456" y="512"/>
                  </a:lnTo>
                  <a:lnTo>
                    <a:pt x="456" y="524"/>
                  </a:lnTo>
                  <a:lnTo>
                    <a:pt x="454" y="552"/>
                  </a:lnTo>
                  <a:lnTo>
                    <a:pt x="448" y="592"/>
                  </a:lnTo>
                  <a:lnTo>
                    <a:pt x="448" y="592"/>
                  </a:lnTo>
                  <a:lnTo>
                    <a:pt x="460" y="568"/>
                  </a:lnTo>
                  <a:lnTo>
                    <a:pt x="468" y="544"/>
                  </a:lnTo>
                  <a:lnTo>
                    <a:pt x="470" y="532"/>
                  </a:lnTo>
                  <a:lnTo>
                    <a:pt x="472" y="520"/>
                  </a:lnTo>
                  <a:lnTo>
                    <a:pt x="472" y="520"/>
                  </a:lnTo>
                  <a:lnTo>
                    <a:pt x="470" y="494"/>
                  </a:lnTo>
                  <a:lnTo>
                    <a:pt x="464" y="466"/>
                  </a:lnTo>
                  <a:lnTo>
                    <a:pt x="458" y="438"/>
                  </a:lnTo>
                  <a:lnTo>
                    <a:pt x="458" y="438"/>
                  </a:lnTo>
                  <a:lnTo>
                    <a:pt x="460" y="436"/>
                  </a:lnTo>
                  <a:lnTo>
                    <a:pt x="468" y="430"/>
                  </a:lnTo>
                  <a:lnTo>
                    <a:pt x="474" y="422"/>
                  </a:lnTo>
                  <a:lnTo>
                    <a:pt x="478" y="414"/>
                  </a:lnTo>
                  <a:lnTo>
                    <a:pt x="482" y="402"/>
                  </a:lnTo>
                  <a:lnTo>
                    <a:pt x="488" y="386"/>
                  </a:lnTo>
                  <a:lnTo>
                    <a:pt x="488" y="386"/>
                  </a:lnTo>
                  <a:lnTo>
                    <a:pt x="490" y="368"/>
                  </a:lnTo>
                  <a:lnTo>
                    <a:pt x="492" y="352"/>
                  </a:lnTo>
                  <a:lnTo>
                    <a:pt x="490" y="322"/>
                  </a:lnTo>
                  <a:lnTo>
                    <a:pt x="486" y="300"/>
                  </a:lnTo>
                  <a:lnTo>
                    <a:pt x="486" y="296"/>
                  </a:lnTo>
                  <a:lnTo>
                    <a:pt x="486" y="296"/>
                  </a:lnTo>
                  <a:lnTo>
                    <a:pt x="490" y="300"/>
                  </a:lnTo>
                  <a:lnTo>
                    <a:pt x="496" y="304"/>
                  </a:lnTo>
                  <a:lnTo>
                    <a:pt x="500" y="302"/>
                  </a:lnTo>
                  <a:lnTo>
                    <a:pt x="500" y="302"/>
                  </a:lnTo>
                  <a:lnTo>
                    <a:pt x="498" y="300"/>
                  </a:lnTo>
                  <a:lnTo>
                    <a:pt x="498" y="30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22"/>
            <p:cNvSpPr>
              <a:spLocks/>
            </p:cNvSpPr>
            <p:nvPr/>
          </p:nvSpPr>
          <p:spPr bwMode="auto">
            <a:xfrm>
              <a:off x="1870" y="2932"/>
              <a:ext cx="96" cy="50"/>
            </a:xfrm>
            <a:custGeom>
              <a:avLst/>
              <a:gdLst>
                <a:gd name="T0" fmla="*/ 86 w 96"/>
                <a:gd name="T1" fmla="*/ 42 h 50"/>
                <a:gd name="T2" fmla="*/ 86 w 96"/>
                <a:gd name="T3" fmla="*/ 42 h 50"/>
                <a:gd name="T4" fmla="*/ 70 w 96"/>
                <a:gd name="T5" fmla="*/ 38 h 50"/>
                <a:gd name="T6" fmla="*/ 60 w 96"/>
                <a:gd name="T7" fmla="*/ 34 h 50"/>
                <a:gd name="T8" fmla="*/ 34 w 96"/>
                <a:gd name="T9" fmla="*/ 18 h 50"/>
                <a:gd name="T10" fmla="*/ 34 w 96"/>
                <a:gd name="T11" fmla="*/ 18 h 50"/>
                <a:gd name="T12" fmla="*/ 6 w 96"/>
                <a:gd name="T13" fmla="*/ 4 h 50"/>
                <a:gd name="T14" fmla="*/ 0 w 96"/>
                <a:gd name="T15" fmla="*/ 0 h 50"/>
                <a:gd name="T16" fmla="*/ 0 w 96"/>
                <a:gd name="T17" fmla="*/ 0 h 50"/>
                <a:gd name="T18" fmla="*/ 0 w 96"/>
                <a:gd name="T19" fmla="*/ 4 h 50"/>
                <a:gd name="T20" fmla="*/ 2 w 96"/>
                <a:gd name="T21" fmla="*/ 10 h 50"/>
                <a:gd name="T22" fmla="*/ 6 w 96"/>
                <a:gd name="T23" fmla="*/ 16 h 50"/>
                <a:gd name="T24" fmla="*/ 12 w 96"/>
                <a:gd name="T25" fmla="*/ 22 h 50"/>
                <a:gd name="T26" fmla="*/ 22 w 96"/>
                <a:gd name="T27" fmla="*/ 28 h 50"/>
                <a:gd name="T28" fmla="*/ 34 w 96"/>
                <a:gd name="T29" fmla="*/ 34 h 50"/>
                <a:gd name="T30" fmla="*/ 34 w 96"/>
                <a:gd name="T31" fmla="*/ 34 h 50"/>
                <a:gd name="T32" fmla="*/ 60 w 96"/>
                <a:gd name="T33" fmla="*/ 44 h 50"/>
                <a:gd name="T34" fmla="*/ 80 w 96"/>
                <a:gd name="T35" fmla="*/ 50 h 50"/>
                <a:gd name="T36" fmla="*/ 92 w 96"/>
                <a:gd name="T37" fmla="*/ 50 h 50"/>
                <a:gd name="T38" fmla="*/ 96 w 96"/>
                <a:gd name="T39" fmla="*/ 50 h 50"/>
                <a:gd name="T40" fmla="*/ 86 w 96"/>
                <a:gd name="T4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0">
                  <a:moveTo>
                    <a:pt x="86" y="42"/>
                  </a:moveTo>
                  <a:lnTo>
                    <a:pt x="86" y="42"/>
                  </a:lnTo>
                  <a:lnTo>
                    <a:pt x="70" y="38"/>
                  </a:lnTo>
                  <a:lnTo>
                    <a:pt x="60" y="34"/>
                  </a:lnTo>
                  <a:lnTo>
                    <a:pt x="34" y="18"/>
                  </a:lnTo>
                  <a:lnTo>
                    <a:pt x="34" y="18"/>
                  </a:lnTo>
                  <a:lnTo>
                    <a:pt x="6" y="4"/>
                  </a:lnTo>
                  <a:lnTo>
                    <a:pt x="0" y="0"/>
                  </a:lnTo>
                  <a:lnTo>
                    <a:pt x="0" y="0"/>
                  </a:lnTo>
                  <a:lnTo>
                    <a:pt x="0" y="4"/>
                  </a:lnTo>
                  <a:lnTo>
                    <a:pt x="2" y="10"/>
                  </a:lnTo>
                  <a:lnTo>
                    <a:pt x="6" y="16"/>
                  </a:lnTo>
                  <a:lnTo>
                    <a:pt x="12" y="22"/>
                  </a:lnTo>
                  <a:lnTo>
                    <a:pt x="22" y="28"/>
                  </a:lnTo>
                  <a:lnTo>
                    <a:pt x="34" y="34"/>
                  </a:lnTo>
                  <a:lnTo>
                    <a:pt x="34" y="34"/>
                  </a:lnTo>
                  <a:lnTo>
                    <a:pt x="60" y="44"/>
                  </a:lnTo>
                  <a:lnTo>
                    <a:pt x="80" y="50"/>
                  </a:lnTo>
                  <a:lnTo>
                    <a:pt x="92" y="50"/>
                  </a:lnTo>
                  <a:lnTo>
                    <a:pt x="96" y="50"/>
                  </a:lnTo>
                  <a:lnTo>
                    <a:pt x="86" y="4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23"/>
            <p:cNvSpPr>
              <a:spLocks/>
            </p:cNvSpPr>
            <p:nvPr/>
          </p:nvSpPr>
          <p:spPr bwMode="auto">
            <a:xfrm>
              <a:off x="1478" y="2888"/>
              <a:ext cx="84" cy="64"/>
            </a:xfrm>
            <a:custGeom>
              <a:avLst/>
              <a:gdLst>
                <a:gd name="T0" fmla="*/ 84 w 84"/>
                <a:gd name="T1" fmla="*/ 4 h 64"/>
                <a:gd name="T2" fmla="*/ 84 w 84"/>
                <a:gd name="T3" fmla="*/ 4 h 64"/>
                <a:gd name="T4" fmla="*/ 76 w 84"/>
                <a:gd name="T5" fmla="*/ 22 h 64"/>
                <a:gd name="T6" fmla="*/ 68 w 84"/>
                <a:gd name="T7" fmla="*/ 36 h 64"/>
                <a:gd name="T8" fmla="*/ 56 w 84"/>
                <a:gd name="T9" fmla="*/ 46 h 64"/>
                <a:gd name="T10" fmla="*/ 38 w 84"/>
                <a:gd name="T11" fmla="*/ 54 h 64"/>
                <a:gd name="T12" fmla="*/ 38 w 84"/>
                <a:gd name="T13" fmla="*/ 54 h 64"/>
                <a:gd name="T14" fmla="*/ 20 w 84"/>
                <a:gd name="T15" fmla="*/ 60 h 64"/>
                <a:gd name="T16" fmla="*/ 8 w 84"/>
                <a:gd name="T17" fmla="*/ 64 h 64"/>
                <a:gd name="T18" fmla="*/ 0 w 84"/>
                <a:gd name="T19" fmla="*/ 64 h 64"/>
                <a:gd name="T20" fmla="*/ 0 w 84"/>
                <a:gd name="T21" fmla="*/ 64 h 64"/>
                <a:gd name="T22" fmla="*/ 18 w 84"/>
                <a:gd name="T23" fmla="*/ 54 h 64"/>
                <a:gd name="T24" fmla="*/ 50 w 84"/>
                <a:gd name="T25" fmla="*/ 34 h 64"/>
                <a:gd name="T26" fmla="*/ 50 w 84"/>
                <a:gd name="T27" fmla="*/ 34 h 64"/>
                <a:gd name="T28" fmla="*/ 62 w 84"/>
                <a:gd name="T29" fmla="*/ 24 h 64"/>
                <a:gd name="T30" fmla="*/ 72 w 84"/>
                <a:gd name="T31" fmla="*/ 12 h 64"/>
                <a:gd name="T32" fmla="*/ 80 w 84"/>
                <a:gd name="T33" fmla="*/ 0 h 64"/>
                <a:gd name="T34" fmla="*/ 84 w 84"/>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4">
                  <a:moveTo>
                    <a:pt x="84" y="4"/>
                  </a:moveTo>
                  <a:lnTo>
                    <a:pt x="84" y="4"/>
                  </a:lnTo>
                  <a:lnTo>
                    <a:pt x="76" y="22"/>
                  </a:lnTo>
                  <a:lnTo>
                    <a:pt x="68" y="36"/>
                  </a:lnTo>
                  <a:lnTo>
                    <a:pt x="56" y="46"/>
                  </a:lnTo>
                  <a:lnTo>
                    <a:pt x="38" y="54"/>
                  </a:lnTo>
                  <a:lnTo>
                    <a:pt x="38" y="54"/>
                  </a:lnTo>
                  <a:lnTo>
                    <a:pt x="20" y="60"/>
                  </a:lnTo>
                  <a:lnTo>
                    <a:pt x="8" y="64"/>
                  </a:lnTo>
                  <a:lnTo>
                    <a:pt x="0" y="64"/>
                  </a:lnTo>
                  <a:lnTo>
                    <a:pt x="0" y="64"/>
                  </a:lnTo>
                  <a:lnTo>
                    <a:pt x="18" y="54"/>
                  </a:lnTo>
                  <a:lnTo>
                    <a:pt x="50" y="34"/>
                  </a:lnTo>
                  <a:lnTo>
                    <a:pt x="50" y="34"/>
                  </a:lnTo>
                  <a:lnTo>
                    <a:pt x="62" y="24"/>
                  </a:lnTo>
                  <a:lnTo>
                    <a:pt x="72" y="12"/>
                  </a:lnTo>
                  <a:lnTo>
                    <a:pt x="80" y="0"/>
                  </a:lnTo>
                  <a:lnTo>
                    <a:pt x="8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24"/>
            <p:cNvSpPr>
              <a:spLocks/>
            </p:cNvSpPr>
            <p:nvPr/>
          </p:nvSpPr>
          <p:spPr bwMode="auto">
            <a:xfrm>
              <a:off x="1408" y="2220"/>
              <a:ext cx="92" cy="158"/>
            </a:xfrm>
            <a:custGeom>
              <a:avLst/>
              <a:gdLst>
                <a:gd name="T0" fmla="*/ 90 w 92"/>
                <a:gd name="T1" fmla="*/ 158 h 158"/>
                <a:gd name="T2" fmla="*/ 90 w 92"/>
                <a:gd name="T3" fmla="*/ 158 h 158"/>
                <a:gd name="T4" fmla="*/ 90 w 92"/>
                <a:gd name="T5" fmla="*/ 158 h 158"/>
                <a:gd name="T6" fmla="*/ 90 w 92"/>
                <a:gd name="T7" fmla="*/ 158 h 158"/>
                <a:gd name="T8" fmla="*/ 64 w 92"/>
                <a:gd name="T9" fmla="*/ 118 h 158"/>
                <a:gd name="T10" fmla="*/ 64 w 92"/>
                <a:gd name="T11" fmla="*/ 118 h 158"/>
                <a:gd name="T12" fmla="*/ 42 w 92"/>
                <a:gd name="T13" fmla="*/ 76 h 158"/>
                <a:gd name="T14" fmla="*/ 42 w 92"/>
                <a:gd name="T15" fmla="*/ 76 h 158"/>
                <a:gd name="T16" fmla="*/ 0 w 92"/>
                <a:gd name="T17" fmla="*/ 2 h 158"/>
                <a:gd name="T18" fmla="*/ 0 w 92"/>
                <a:gd name="T19" fmla="*/ 2 h 158"/>
                <a:gd name="T20" fmla="*/ 2 w 92"/>
                <a:gd name="T21" fmla="*/ 0 h 158"/>
                <a:gd name="T22" fmla="*/ 2 w 92"/>
                <a:gd name="T23" fmla="*/ 0 h 158"/>
                <a:gd name="T24" fmla="*/ 4 w 92"/>
                <a:gd name="T25" fmla="*/ 0 h 158"/>
                <a:gd name="T26" fmla="*/ 4 w 92"/>
                <a:gd name="T27" fmla="*/ 0 h 158"/>
                <a:gd name="T28" fmla="*/ 46 w 92"/>
                <a:gd name="T29" fmla="*/ 74 h 158"/>
                <a:gd name="T30" fmla="*/ 46 w 92"/>
                <a:gd name="T31" fmla="*/ 74 h 158"/>
                <a:gd name="T32" fmla="*/ 68 w 92"/>
                <a:gd name="T33" fmla="*/ 116 h 158"/>
                <a:gd name="T34" fmla="*/ 68 w 92"/>
                <a:gd name="T35" fmla="*/ 116 h 158"/>
                <a:gd name="T36" fmla="*/ 92 w 92"/>
                <a:gd name="T37" fmla="*/ 156 h 158"/>
                <a:gd name="T38" fmla="*/ 92 w 92"/>
                <a:gd name="T39" fmla="*/ 156 h 158"/>
                <a:gd name="T40" fmla="*/ 92 w 92"/>
                <a:gd name="T41" fmla="*/ 158 h 158"/>
                <a:gd name="T42" fmla="*/ 92 w 92"/>
                <a:gd name="T43" fmla="*/ 158 h 158"/>
                <a:gd name="T44" fmla="*/ 90 w 92"/>
                <a:gd name="T45" fmla="*/ 158 h 158"/>
                <a:gd name="T46" fmla="*/ 90 w 92"/>
                <a:gd name="T4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8">
                  <a:moveTo>
                    <a:pt x="90" y="158"/>
                  </a:moveTo>
                  <a:lnTo>
                    <a:pt x="90" y="158"/>
                  </a:lnTo>
                  <a:lnTo>
                    <a:pt x="90" y="158"/>
                  </a:lnTo>
                  <a:lnTo>
                    <a:pt x="90" y="158"/>
                  </a:lnTo>
                  <a:lnTo>
                    <a:pt x="64" y="118"/>
                  </a:lnTo>
                  <a:lnTo>
                    <a:pt x="64" y="118"/>
                  </a:lnTo>
                  <a:lnTo>
                    <a:pt x="42" y="76"/>
                  </a:lnTo>
                  <a:lnTo>
                    <a:pt x="42" y="76"/>
                  </a:lnTo>
                  <a:lnTo>
                    <a:pt x="0" y="2"/>
                  </a:lnTo>
                  <a:lnTo>
                    <a:pt x="0" y="2"/>
                  </a:lnTo>
                  <a:lnTo>
                    <a:pt x="2" y="0"/>
                  </a:lnTo>
                  <a:lnTo>
                    <a:pt x="2" y="0"/>
                  </a:lnTo>
                  <a:lnTo>
                    <a:pt x="4" y="0"/>
                  </a:lnTo>
                  <a:lnTo>
                    <a:pt x="4" y="0"/>
                  </a:lnTo>
                  <a:lnTo>
                    <a:pt x="46" y="74"/>
                  </a:lnTo>
                  <a:lnTo>
                    <a:pt x="46" y="74"/>
                  </a:lnTo>
                  <a:lnTo>
                    <a:pt x="68" y="116"/>
                  </a:lnTo>
                  <a:lnTo>
                    <a:pt x="68" y="116"/>
                  </a:lnTo>
                  <a:lnTo>
                    <a:pt x="92" y="156"/>
                  </a:lnTo>
                  <a:lnTo>
                    <a:pt x="92" y="156"/>
                  </a:lnTo>
                  <a:lnTo>
                    <a:pt x="92" y="158"/>
                  </a:lnTo>
                  <a:lnTo>
                    <a:pt x="92" y="158"/>
                  </a:lnTo>
                  <a:lnTo>
                    <a:pt x="90" y="158"/>
                  </a:lnTo>
                  <a:lnTo>
                    <a:pt x="90" y="158"/>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25"/>
            <p:cNvSpPr>
              <a:spLocks/>
            </p:cNvSpPr>
            <p:nvPr/>
          </p:nvSpPr>
          <p:spPr bwMode="auto">
            <a:xfrm>
              <a:off x="1946" y="2226"/>
              <a:ext cx="82" cy="106"/>
            </a:xfrm>
            <a:custGeom>
              <a:avLst/>
              <a:gdLst>
                <a:gd name="T0" fmla="*/ 2 w 82"/>
                <a:gd name="T1" fmla="*/ 106 h 106"/>
                <a:gd name="T2" fmla="*/ 2 w 82"/>
                <a:gd name="T3" fmla="*/ 106 h 106"/>
                <a:gd name="T4" fmla="*/ 0 w 82"/>
                <a:gd name="T5" fmla="*/ 104 h 106"/>
                <a:gd name="T6" fmla="*/ 0 w 82"/>
                <a:gd name="T7" fmla="*/ 104 h 106"/>
                <a:gd name="T8" fmla="*/ 0 w 82"/>
                <a:gd name="T9" fmla="*/ 102 h 106"/>
                <a:gd name="T10" fmla="*/ 0 w 82"/>
                <a:gd name="T11" fmla="*/ 102 h 106"/>
                <a:gd name="T12" fmla="*/ 10 w 82"/>
                <a:gd name="T13" fmla="*/ 92 h 106"/>
                <a:gd name="T14" fmla="*/ 36 w 82"/>
                <a:gd name="T15" fmla="*/ 66 h 106"/>
                <a:gd name="T16" fmla="*/ 48 w 82"/>
                <a:gd name="T17" fmla="*/ 50 h 106"/>
                <a:gd name="T18" fmla="*/ 62 w 82"/>
                <a:gd name="T19" fmla="*/ 34 h 106"/>
                <a:gd name="T20" fmla="*/ 72 w 82"/>
                <a:gd name="T21" fmla="*/ 16 h 106"/>
                <a:gd name="T22" fmla="*/ 78 w 82"/>
                <a:gd name="T23" fmla="*/ 0 h 106"/>
                <a:gd name="T24" fmla="*/ 78 w 82"/>
                <a:gd name="T25" fmla="*/ 0 h 106"/>
                <a:gd name="T26" fmla="*/ 80 w 82"/>
                <a:gd name="T27" fmla="*/ 0 h 106"/>
                <a:gd name="T28" fmla="*/ 80 w 82"/>
                <a:gd name="T29" fmla="*/ 0 h 106"/>
                <a:gd name="T30" fmla="*/ 82 w 82"/>
                <a:gd name="T31" fmla="*/ 2 h 106"/>
                <a:gd name="T32" fmla="*/ 82 w 82"/>
                <a:gd name="T33" fmla="*/ 2 h 106"/>
                <a:gd name="T34" fmla="*/ 76 w 82"/>
                <a:gd name="T35" fmla="*/ 18 h 106"/>
                <a:gd name="T36" fmla="*/ 66 w 82"/>
                <a:gd name="T37" fmla="*/ 36 h 106"/>
                <a:gd name="T38" fmla="*/ 52 w 82"/>
                <a:gd name="T39" fmla="*/ 52 h 106"/>
                <a:gd name="T40" fmla="*/ 40 w 82"/>
                <a:gd name="T41" fmla="*/ 68 h 106"/>
                <a:gd name="T42" fmla="*/ 14 w 82"/>
                <a:gd name="T43" fmla="*/ 94 h 106"/>
                <a:gd name="T44" fmla="*/ 2 w 82"/>
                <a:gd name="T45" fmla="*/ 104 h 106"/>
                <a:gd name="T46" fmla="*/ 2 w 82"/>
                <a:gd name="T47" fmla="*/ 104 h 106"/>
                <a:gd name="T48" fmla="*/ 2 w 82"/>
                <a:gd name="T49" fmla="*/ 106 h 106"/>
                <a:gd name="T50" fmla="*/ 2 w 82"/>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06">
                  <a:moveTo>
                    <a:pt x="2" y="106"/>
                  </a:moveTo>
                  <a:lnTo>
                    <a:pt x="2" y="106"/>
                  </a:lnTo>
                  <a:lnTo>
                    <a:pt x="0" y="104"/>
                  </a:lnTo>
                  <a:lnTo>
                    <a:pt x="0" y="104"/>
                  </a:lnTo>
                  <a:lnTo>
                    <a:pt x="0" y="102"/>
                  </a:lnTo>
                  <a:lnTo>
                    <a:pt x="0" y="102"/>
                  </a:lnTo>
                  <a:lnTo>
                    <a:pt x="10" y="92"/>
                  </a:lnTo>
                  <a:lnTo>
                    <a:pt x="36" y="66"/>
                  </a:lnTo>
                  <a:lnTo>
                    <a:pt x="48" y="50"/>
                  </a:lnTo>
                  <a:lnTo>
                    <a:pt x="62" y="34"/>
                  </a:lnTo>
                  <a:lnTo>
                    <a:pt x="72" y="16"/>
                  </a:lnTo>
                  <a:lnTo>
                    <a:pt x="78" y="0"/>
                  </a:lnTo>
                  <a:lnTo>
                    <a:pt x="78" y="0"/>
                  </a:lnTo>
                  <a:lnTo>
                    <a:pt x="80" y="0"/>
                  </a:lnTo>
                  <a:lnTo>
                    <a:pt x="80" y="0"/>
                  </a:lnTo>
                  <a:lnTo>
                    <a:pt x="82" y="2"/>
                  </a:lnTo>
                  <a:lnTo>
                    <a:pt x="82" y="2"/>
                  </a:lnTo>
                  <a:lnTo>
                    <a:pt x="76" y="18"/>
                  </a:lnTo>
                  <a:lnTo>
                    <a:pt x="66" y="36"/>
                  </a:lnTo>
                  <a:lnTo>
                    <a:pt x="52" y="52"/>
                  </a:lnTo>
                  <a:lnTo>
                    <a:pt x="40" y="68"/>
                  </a:lnTo>
                  <a:lnTo>
                    <a:pt x="14" y="94"/>
                  </a:lnTo>
                  <a:lnTo>
                    <a:pt x="2" y="104"/>
                  </a:lnTo>
                  <a:lnTo>
                    <a:pt x="2" y="104"/>
                  </a:lnTo>
                  <a:lnTo>
                    <a:pt x="2" y="106"/>
                  </a:lnTo>
                  <a:lnTo>
                    <a:pt x="2" y="106"/>
                  </a:lnTo>
                  <a:close/>
                </a:path>
              </a:pathLst>
            </a:custGeom>
            <a:solidFill>
              <a:srgbClr val="7DC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335153195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 name="TextBox 333"/>
          <p:cNvSpPr txBox="1"/>
          <p:nvPr/>
        </p:nvSpPr>
        <p:spPr>
          <a:xfrm>
            <a:off x="70406" y="1530442"/>
            <a:ext cx="8727906" cy="1546577"/>
          </a:xfrm>
          <a:prstGeom prst="rect">
            <a:avLst/>
          </a:prstGeom>
          <a:noFill/>
        </p:spPr>
        <p:txBody>
          <a:bodyPr wrap="square" rtlCol="0">
            <a:spAutoFit/>
          </a:bodyPr>
          <a:lstStyle/>
          <a:p>
            <a:pPr marL="285750" indent="-285750">
              <a:buFont typeface="Arial" panose="020B0604020202020204" pitchFamily="34" charset="0"/>
              <a:buChar char="•"/>
            </a:pPr>
            <a:r>
              <a:rPr lang="es-ES_tradnl" altLang="en-US" sz="1700" dirty="0"/>
              <a:t>El MDMA destruye las neuronas que producen la serotonina e interfiere con los neurotransmisores (serotonina) que regulan </a:t>
            </a:r>
            <a:r>
              <a:rPr lang="es-ES_tradnl" altLang="en-US" sz="1700" b="1" dirty="0"/>
              <a:t>la agresión, el estado de ánimo, la actividad sexual, el sueño, y la sensibilidad al dolor</a:t>
            </a:r>
            <a:r>
              <a:rPr lang="es-ES_tradnl" altLang="en-US" sz="1700" dirty="0"/>
              <a:t>.</a:t>
            </a:r>
            <a:endParaRPr lang="es-ES_tradnl" sz="1700" dirty="0"/>
          </a:p>
          <a:p>
            <a:pPr marL="285750" indent="-285750">
              <a:buFont typeface="Arial" charset="0"/>
              <a:buChar char="•"/>
            </a:pPr>
            <a:endParaRPr lang="en-US" sz="1350" dirty="0"/>
          </a:p>
          <a:p>
            <a:endParaRPr lang="en-US" sz="1350" dirty="0"/>
          </a:p>
          <a:p>
            <a:endParaRPr lang="en-US" sz="1350" dirty="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altLang="en-US" sz="4000" b="1"/>
              <a:t>Los </a:t>
            </a:r>
            <a:r>
              <a:rPr lang="en-US" altLang="en-US" sz="4000" b="1" err="1"/>
              <a:t>efectos</a:t>
            </a:r>
            <a:r>
              <a:rPr lang="en-US" altLang="en-US" sz="4000" b="1"/>
              <a:t> del MDMA a largo </a:t>
            </a:r>
            <a:r>
              <a:rPr lang="en-US" altLang="en-US" sz="4000" b="1" err="1"/>
              <a:t>plazo</a:t>
            </a:r>
            <a:endParaRPr lang="en-US" sz="4000" b="1"/>
          </a:p>
        </p:txBody>
      </p:sp>
      <p:sp>
        <p:nvSpPr>
          <p:cNvPr id="4" name="AutoShape 2" descr="Image result for MDMA rcbf"/>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AutoShape 4" descr="Image result for MDMA rcbf"/>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6" descr="Image result for MDMA rcbf"/>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AutoShape 8" descr="Image result for MDMA rcbf"/>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AutoShape 10" descr="Image result for MDMA rcbf"/>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AutoShape 12" descr="Image result for MDMA rcbf"/>
          <p:cNvSpPr>
            <a:spLocks noChangeAspect="1" noChangeArrowheads="1"/>
          </p:cNvSpPr>
          <p:nvPr/>
        </p:nvSpPr>
        <p:spPr bwMode="auto">
          <a:xfrm>
            <a:off x="917575" y="6175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38" name="Picture 14" descr="http://www.oceantwp.org/images/image321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1262" y="2406084"/>
            <a:ext cx="4156114" cy="327845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55575" y="6324523"/>
            <a:ext cx="8114665" cy="461665"/>
          </a:xfrm>
          <a:prstGeom prst="rect">
            <a:avLst/>
          </a:prstGeom>
          <a:noFill/>
        </p:spPr>
        <p:txBody>
          <a:bodyPr wrap="square" rtlCol="0">
            <a:spAutoFit/>
          </a:bodyPr>
          <a:lstStyle/>
          <a:p>
            <a:r>
              <a:rPr lang="en-US" sz="800"/>
              <a:t>References:</a:t>
            </a:r>
          </a:p>
          <a:p>
            <a:r>
              <a:rPr lang="en-US" sz="800"/>
              <a:t>https://faculty.washington.edu/chudler/gif/5htctx.jpg</a:t>
            </a:r>
          </a:p>
          <a:p>
            <a:r>
              <a:rPr lang="en-US" sz="800"/>
              <a:t>http://www.ecstasy.ws/img/mdma.gif</a:t>
            </a:r>
          </a:p>
        </p:txBody>
      </p:sp>
      <p:sp>
        <p:nvSpPr>
          <p:cNvPr id="10" name="TextBox 9"/>
          <p:cNvSpPr txBox="1"/>
          <p:nvPr/>
        </p:nvSpPr>
        <p:spPr>
          <a:xfrm>
            <a:off x="178874" y="5699119"/>
            <a:ext cx="4682388" cy="446276"/>
          </a:xfrm>
          <a:prstGeom prst="rect">
            <a:avLst/>
          </a:prstGeom>
          <a:noFill/>
        </p:spPr>
        <p:txBody>
          <a:bodyPr wrap="square" rtlCol="0">
            <a:spAutoFit/>
          </a:bodyPr>
          <a:lstStyle/>
          <a:p>
            <a:r>
              <a:rPr lang="en-US" sz="1150" b="1" err="1"/>
              <a:t>Izquierda</a:t>
            </a:r>
            <a:r>
              <a:rPr lang="en-US" sz="1150"/>
              <a:t>: </a:t>
            </a:r>
            <a:r>
              <a:rPr lang="en-US" sz="1150" err="1"/>
              <a:t>escaneo</a:t>
            </a:r>
            <a:r>
              <a:rPr lang="en-US" sz="1150"/>
              <a:t> cerebral antes de </a:t>
            </a:r>
            <a:r>
              <a:rPr lang="en-US" sz="1150" err="1"/>
              <a:t>ser</a:t>
            </a:r>
            <a:r>
              <a:rPr lang="en-US" sz="1150"/>
              <a:t> </a:t>
            </a:r>
            <a:r>
              <a:rPr lang="en-US" sz="1150" err="1"/>
              <a:t>inyectado</a:t>
            </a:r>
            <a:r>
              <a:rPr lang="en-US" sz="1150"/>
              <a:t> con MDMA</a:t>
            </a:r>
          </a:p>
          <a:p>
            <a:r>
              <a:rPr lang="en-US" sz="1150" b="1" err="1"/>
              <a:t>Derecha</a:t>
            </a:r>
            <a:r>
              <a:rPr lang="en-US" sz="1150"/>
              <a:t>: </a:t>
            </a:r>
            <a:r>
              <a:rPr lang="en-US" sz="1150" err="1"/>
              <a:t>escaneo</a:t>
            </a:r>
            <a:r>
              <a:rPr lang="en-US" sz="1150"/>
              <a:t> cerebral 2 </a:t>
            </a:r>
            <a:r>
              <a:rPr lang="en-US" sz="1150" err="1"/>
              <a:t>semanas</a:t>
            </a:r>
            <a:r>
              <a:rPr lang="en-US" sz="1150"/>
              <a:t> </a:t>
            </a:r>
            <a:r>
              <a:rPr lang="en-US" sz="1150" err="1"/>
              <a:t>después</a:t>
            </a:r>
            <a:r>
              <a:rPr lang="en-US" sz="1150"/>
              <a:t> de </a:t>
            </a:r>
            <a:r>
              <a:rPr lang="en-US" sz="1150" err="1"/>
              <a:t>ser</a:t>
            </a:r>
            <a:r>
              <a:rPr lang="en-US" sz="1150"/>
              <a:t> </a:t>
            </a:r>
            <a:r>
              <a:rPr lang="en-US" sz="1150" err="1"/>
              <a:t>inyectado</a:t>
            </a:r>
            <a:r>
              <a:rPr lang="en-US" sz="1150"/>
              <a:t> con MDMA </a:t>
            </a:r>
          </a:p>
        </p:txBody>
      </p:sp>
      <p:pic>
        <p:nvPicPr>
          <p:cNvPr id="1030" name="Picture 6" descr="silver stained monkey brains mdma molly ecstasy serotonin da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4963" y="2446689"/>
            <a:ext cx="4189856" cy="319724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4748982" y="5643936"/>
            <a:ext cx="4572000" cy="623248"/>
          </a:xfrm>
          <a:prstGeom prst="rect">
            <a:avLst/>
          </a:prstGeom>
          <a:noFill/>
        </p:spPr>
        <p:txBody>
          <a:bodyPr wrap="square" rtlCol="0">
            <a:spAutoFit/>
          </a:bodyPr>
          <a:lstStyle/>
          <a:p>
            <a:r>
              <a:rPr lang="en-US" sz="1150" b="1"/>
              <a:t>Centro</a:t>
            </a:r>
            <a:r>
              <a:rPr lang="en-US" sz="1150"/>
              <a:t>: </a:t>
            </a:r>
            <a:r>
              <a:rPr lang="en-US" sz="1150" err="1"/>
              <a:t>escaneo</a:t>
            </a:r>
            <a:r>
              <a:rPr lang="en-US" sz="1150"/>
              <a:t> cerebral de </a:t>
            </a:r>
            <a:r>
              <a:rPr lang="en-US" sz="1150" err="1"/>
              <a:t>alguien</a:t>
            </a:r>
            <a:r>
              <a:rPr lang="en-US" sz="1150"/>
              <a:t> de 21 </a:t>
            </a:r>
            <a:r>
              <a:rPr lang="en-US" sz="1150" err="1"/>
              <a:t>años</a:t>
            </a:r>
            <a:r>
              <a:rPr lang="en-US" sz="1150"/>
              <a:t> antes de </a:t>
            </a:r>
            <a:r>
              <a:rPr lang="en-US" sz="1150" err="1"/>
              <a:t>tomar</a:t>
            </a:r>
            <a:r>
              <a:rPr lang="en-US" sz="1150"/>
              <a:t> MDMA</a:t>
            </a:r>
          </a:p>
          <a:p>
            <a:r>
              <a:rPr lang="en-US" sz="1150" b="1" err="1"/>
              <a:t>Derecha</a:t>
            </a:r>
            <a:r>
              <a:rPr lang="en-US" sz="1150"/>
              <a:t>: </a:t>
            </a:r>
            <a:r>
              <a:rPr lang="en-US" sz="1150" err="1"/>
              <a:t>escaneo</a:t>
            </a:r>
            <a:r>
              <a:rPr lang="en-US" sz="1150"/>
              <a:t> cerebral 2 </a:t>
            </a:r>
            <a:r>
              <a:rPr lang="en-US" sz="1150" err="1"/>
              <a:t>semanas</a:t>
            </a:r>
            <a:r>
              <a:rPr lang="en-US" sz="1150"/>
              <a:t> </a:t>
            </a:r>
            <a:r>
              <a:rPr lang="en-US" sz="1150" err="1"/>
              <a:t>después</a:t>
            </a:r>
            <a:r>
              <a:rPr lang="en-US" sz="1150"/>
              <a:t> de </a:t>
            </a:r>
            <a:r>
              <a:rPr lang="en-US" sz="1150" err="1"/>
              <a:t>tomar</a:t>
            </a:r>
            <a:r>
              <a:rPr lang="en-US" sz="1150"/>
              <a:t> MDMA</a:t>
            </a:r>
          </a:p>
          <a:p>
            <a:r>
              <a:rPr lang="en-US" sz="1150" b="1" err="1"/>
              <a:t>Rojo</a:t>
            </a:r>
            <a:r>
              <a:rPr lang="en-US" sz="1150" b="1"/>
              <a:t> = </a:t>
            </a:r>
            <a:r>
              <a:rPr lang="en-US" sz="1150" b="1" err="1"/>
              <a:t>más</a:t>
            </a:r>
            <a:r>
              <a:rPr lang="en-US" sz="1150" b="1"/>
              <a:t> </a:t>
            </a:r>
            <a:r>
              <a:rPr lang="en-US" sz="1150" b="1" err="1"/>
              <a:t>flujo</a:t>
            </a:r>
            <a:r>
              <a:rPr lang="en-US" sz="1150" b="1"/>
              <a:t> </a:t>
            </a:r>
            <a:r>
              <a:rPr lang="en-US" sz="1150" b="1" err="1"/>
              <a:t>sanguíneo</a:t>
            </a:r>
            <a:r>
              <a:rPr lang="en-US" sz="1150" b="1"/>
              <a:t> </a:t>
            </a:r>
            <a:r>
              <a:rPr lang="en-US" sz="1150" b="1" err="1"/>
              <a:t>en</a:t>
            </a:r>
            <a:r>
              <a:rPr lang="en-US" sz="1150" b="1"/>
              <a:t> el </a:t>
            </a:r>
            <a:r>
              <a:rPr lang="en-US" sz="1150" b="1" err="1"/>
              <a:t>cerebro</a:t>
            </a:r>
            <a:endParaRPr lang="en-US" sz="1150" b="1"/>
          </a:p>
        </p:txBody>
      </p:sp>
    </p:spTree>
    <p:extLst>
      <p:ext uri="{BB962C8B-B14F-4D97-AF65-F5344CB8AC3E}">
        <p14:creationId xmlns:p14="http://schemas.microsoft.com/office/powerpoint/2010/main" val="35110686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 name="Rectangle 190"/>
          <p:cNvSpPr/>
          <p:nvPr/>
        </p:nvSpPr>
        <p:spPr>
          <a:xfrm>
            <a:off x="-7938" y="0"/>
            <a:ext cx="9144001" cy="1228725"/>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anchor="ctr"/>
          <a:lstStyle/>
          <a:p>
            <a:pPr fontAlgn="auto">
              <a:spcBef>
                <a:spcPts val="0"/>
              </a:spcBef>
              <a:spcAft>
                <a:spcPts val="0"/>
              </a:spcAft>
              <a:defRPr/>
            </a:pPr>
            <a:r>
              <a:rPr lang="en-US" sz="4000" b="1" err="1">
                <a:latin typeface="Calibri" panose="020F0502020204030204" pitchFamily="34" charset="0"/>
              </a:rPr>
              <a:t>Unos</a:t>
            </a:r>
            <a:r>
              <a:rPr lang="en-US" sz="4000" b="1">
                <a:latin typeface="Calibri" panose="020F0502020204030204" pitchFamily="34" charset="0"/>
              </a:rPr>
              <a:t> </a:t>
            </a:r>
            <a:r>
              <a:rPr lang="en-US" sz="4000" b="1" err="1">
                <a:latin typeface="Calibri" panose="020F0502020204030204" pitchFamily="34" charset="0"/>
              </a:rPr>
              <a:t>ejemplos</a:t>
            </a:r>
            <a:r>
              <a:rPr lang="en-US" sz="4000" b="1">
                <a:latin typeface="Calibri" panose="020F0502020204030204" pitchFamily="34" charset="0"/>
              </a:rPr>
              <a:t> de </a:t>
            </a:r>
            <a:r>
              <a:rPr lang="en-US" sz="4000" b="1" err="1">
                <a:latin typeface="Calibri" panose="020F0502020204030204" pitchFamily="34" charset="0"/>
              </a:rPr>
              <a:t>opioides</a:t>
            </a:r>
            <a:endParaRPr lang="en-US" sz="4000" b="1">
              <a:latin typeface="Calibri" panose="020F0502020204030204" pitchFamily="34" charset="0"/>
            </a:endParaRPr>
          </a:p>
        </p:txBody>
      </p:sp>
      <p:sp>
        <p:nvSpPr>
          <p:cNvPr id="18435" name="Content Placeholder 2"/>
          <p:cNvSpPr>
            <a:spLocks noGrp="1"/>
          </p:cNvSpPr>
          <p:nvPr>
            <p:ph idx="1"/>
          </p:nvPr>
        </p:nvSpPr>
        <p:spPr>
          <a:xfrm>
            <a:off x="457200" y="1798638"/>
            <a:ext cx="8229600" cy="4525962"/>
          </a:xfrm>
        </p:spPr>
        <p:txBody>
          <a:bodyPr/>
          <a:lstStyle/>
          <a:p>
            <a:pPr eaLnBrk="1" hangingPunct="1"/>
            <a:r>
              <a:rPr lang="en-US" altLang="en-US">
                <a:latin typeface="+mj-lt"/>
              </a:rPr>
              <a:t>OxyContin (oxycodone/</a:t>
            </a:r>
            <a:r>
              <a:rPr lang="en-US" altLang="en-US" err="1">
                <a:latin typeface="+mj-lt"/>
              </a:rPr>
              <a:t>oxicodona</a:t>
            </a:r>
            <a:r>
              <a:rPr lang="en-US" altLang="en-US">
                <a:latin typeface="+mj-lt"/>
              </a:rPr>
              <a:t>)</a:t>
            </a:r>
          </a:p>
          <a:p>
            <a:pPr eaLnBrk="1" hangingPunct="1"/>
            <a:r>
              <a:rPr lang="en-US" altLang="en-US">
                <a:latin typeface="+mj-lt"/>
              </a:rPr>
              <a:t>Percocet (oxycodone/</a:t>
            </a:r>
            <a:r>
              <a:rPr lang="en-US" altLang="en-US" err="1">
                <a:latin typeface="+mj-lt"/>
              </a:rPr>
              <a:t>oxicodona</a:t>
            </a:r>
            <a:r>
              <a:rPr lang="en-US" altLang="en-US">
                <a:latin typeface="+mj-lt"/>
              </a:rPr>
              <a:t>)</a:t>
            </a:r>
          </a:p>
          <a:p>
            <a:pPr eaLnBrk="1" hangingPunct="1"/>
            <a:r>
              <a:rPr lang="en-US" altLang="en-US" err="1">
                <a:latin typeface="+mj-lt"/>
              </a:rPr>
              <a:t>Dilaudid</a:t>
            </a:r>
            <a:r>
              <a:rPr lang="en-US" altLang="en-US">
                <a:latin typeface="+mj-lt"/>
              </a:rPr>
              <a:t> (hydromorphone/</a:t>
            </a:r>
            <a:r>
              <a:rPr lang="en-US" altLang="en-US" err="1">
                <a:latin typeface="+mj-lt"/>
              </a:rPr>
              <a:t>hidromorfona</a:t>
            </a:r>
            <a:r>
              <a:rPr lang="en-US" altLang="en-US">
                <a:latin typeface="+mj-lt"/>
              </a:rPr>
              <a:t>)</a:t>
            </a:r>
          </a:p>
          <a:p>
            <a:pPr eaLnBrk="1" hangingPunct="1"/>
            <a:r>
              <a:rPr lang="en-US" altLang="en-US" err="1">
                <a:latin typeface="+mj-lt"/>
              </a:rPr>
              <a:t>Methadose</a:t>
            </a:r>
            <a:r>
              <a:rPr lang="en-US" altLang="en-US">
                <a:latin typeface="+mj-lt"/>
              </a:rPr>
              <a:t> (methadone/</a:t>
            </a:r>
            <a:r>
              <a:rPr lang="en-US" altLang="en-US" err="1">
                <a:latin typeface="+mj-lt"/>
              </a:rPr>
              <a:t>metadona</a:t>
            </a:r>
            <a:r>
              <a:rPr lang="en-US" altLang="en-US">
                <a:latin typeface="+mj-lt"/>
              </a:rPr>
              <a:t>)</a:t>
            </a:r>
          </a:p>
          <a:p>
            <a:pPr eaLnBrk="1" hangingPunct="1"/>
            <a:r>
              <a:rPr lang="en-US" altLang="en-US">
                <a:latin typeface="+mj-lt"/>
              </a:rPr>
              <a:t>Vicodin (hydrocodone/</a:t>
            </a:r>
            <a:r>
              <a:rPr lang="en-US" altLang="en-US" err="1">
                <a:latin typeface="+mj-lt"/>
              </a:rPr>
              <a:t>hidrocodona</a:t>
            </a:r>
            <a:r>
              <a:rPr lang="en-US" altLang="en-US">
                <a:latin typeface="+mj-lt"/>
              </a:rPr>
              <a:t>)</a:t>
            </a:r>
          </a:p>
          <a:p>
            <a:pPr eaLnBrk="1" hangingPunct="1"/>
            <a:r>
              <a:rPr lang="en-US" altLang="en-US">
                <a:latin typeface="+mj-lt"/>
              </a:rPr>
              <a:t>Codeine/</a:t>
            </a:r>
            <a:r>
              <a:rPr lang="en-US" altLang="en-US" err="1">
                <a:latin typeface="+mj-lt"/>
              </a:rPr>
              <a:t>Codeína</a:t>
            </a:r>
            <a:endParaRPr lang="en-US" altLang="en-US">
              <a:latin typeface="+mj-lt"/>
            </a:endParaRPr>
          </a:p>
          <a:p>
            <a:pPr eaLnBrk="1" hangingPunct="1"/>
            <a:r>
              <a:rPr lang="en-US" altLang="en-US">
                <a:latin typeface="+mj-lt"/>
              </a:rPr>
              <a:t>Duragesic (fentanyl/</a:t>
            </a:r>
            <a:r>
              <a:rPr lang="en-US" altLang="en-US" err="1">
                <a:latin typeface="+mj-lt"/>
              </a:rPr>
              <a:t>fentanilo</a:t>
            </a:r>
            <a:r>
              <a:rPr lang="en-US" altLang="en-US">
                <a:latin typeface="+mj-lt"/>
              </a:rPr>
              <a:t>)</a:t>
            </a:r>
          </a:p>
          <a:p>
            <a:pPr eaLnBrk="1" hangingPunct="1"/>
            <a:r>
              <a:rPr lang="en-US" altLang="en-US">
                <a:latin typeface="+mj-lt"/>
              </a:rPr>
              <a:t>Heroin/</a:t>
            </a:r>
            <a:r>
              <a:rPr lang="en-US" altLang="en-US" err="1">
                <a:latin typeface="+mj-lt"/>
              </a:rPr>
              <a:t>Heroína</a:t>
            </a:r>
            <a:endParaRPr lang="en-US" altLang="en-US">
              <a:latin typeface="+mj-lt"/>
            </a:endParaRPr>
          </a:p>
          <a:p>
            <a:pPr eaLnBrk="1" hangingPunct="1"/>
            <a:endParaRPr lang="en-US" altLang="en-US">
              <a:latin typeface="+mj-lt"/>
            </a:endParaRPr>
          </a:p>
          <a:p>
            <a:pPr eaLnBrk="1" hangingPunct="1"/>
            <a:endParaRPr lang="en-US" altLang="en-US">
              <a:latin typeface="+mj-lt"/>
            </a:endParaRPr>
          </a:p>
          <a:p>
            <a:pPr eaLnBrk="1" hangingPunct="1"/>
            <a:endParaRPr lang="en-US" altLang="en-US">
              <a:latin typeface="+mj-lt"/>
            </a:endParaRPr>
          </a:p>
        </p:txBody>
      </p:sp>
    </p:spTree>
    <p:extLst>
      <p:ext uri="{BB962C8B-B14F-4D97-AF65-F5344CB8AC3E}">
        <p14:creationId xmlns:p14="http://schemas.microsoft.com/office/powerpoint/2010/main" val="6694185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 name="TextBox 333"/>
          <p:cNvSpPr txBox="1"/>
          <p:nvPr/>
        </p:nvSpPr>
        <p:spPr>
          <a:xfrm>
            <a:off x="904509" y="1262080"/>
            <a:ext cx="7457441" cy="2862322"/>
          </a:xfrm>
          <a:prstGeom prst="rect">
            <a:avLst/>
          </a:prstGeom>
          <a:noFill/>
        </p:spPr>
        <p:txBody>
          <a:bodyPr wrap="square" rtlCol="0">
            <a:spAutoFit/>
          </a:bodyPr>
          <a:lstStyle/>
          <a:p>
            <a:pPr marL="285750" indent="-285750">
              <a:buFont typeface="Arial" charset="0"/>
              <a:buChar char="•"/>
            </a:pPr>
            <a:r>
              <a:rPr lang="es-ES_tradnl" sz="2000" dirty="0">
                <a:solidFill>
                  <a:prstClr val="black"/>
                </a:solidFill>
              </a:rPr>
              <a:t>Los opioides y las endorfinas naturales tienen estructuras similares</a:t>
            </a:r>
          </a:p>
          <a:p>
            <a:pPr marL="742950" lvl="1" indent="-285750">
              <a:buFont typeface="Arial" charset="0"/>
              <a:buChar char="•"/>
            </a:pPr>
            <a:r>
              <a:rPr lang="es-ES_tradnl" sz="2000" dirty="0">
                <a:solidFill>
                  <a:prstClr val="black"/>
                </a:solidFill>
              </a:rPr>
              <a:t>Bloquean señales de dolor</a:t>
            </a:r>
          </a:p>
          <a:p>
            <a:pPr marL="742950" lvl="1" indent="-285750">
              <a:buFont typeface="Arial" charset="0"/>
              <a:buChar char="•"/>
            </a:pPr>
            <a:r>
              <a:rPr lang="es-ES_tradnl" sz="2000" dirty="0">
                <a:solidFill>
                  <a:prstClr val="black"/>
                </a:solidFill>
              </a:rPr>
              <a:t>Pueden causar relajación y euforia</a:t>
            </a:r>
          </a:p>
          <a:p>
            <a:pPr marL="285750" indent="-285750">
              <a:buFont typeface="Arial" charset="0"/>
              <a:buChar char="•"/>
            </a:pPr>
            <a:r>
              <a:rPr lang="es-ES_tradnl" sz="2000" dirty="0">
                <a:solidFill>
                  <a:prstClr val="black"/>
                </a:solidFill>
              </a:rPr>
              <a:t>Hay receptores en el cerebro, la médula espinal, el intestino, y en otros órganos</a:t>
            </a:r>
          </a:p>
          <a:p>
            <a:pPr marL="285750" indent="-285750">
              <a:buFont typeface="Arial" charset="0"/>
              <a:buChar char="•"/>
            </a:pPr>
            <a:r>
              <a:rPr lang="es-ES_tradnl" sz="2000" dirty="0">
                <a:solidFill>
                  <a:prstClr val="black"/>
                </a:solidFill>
              </a:rPr>
              <a:t>Pueden resultar en </a:t>
            </a:r>
            <a:r>
              <a:rPr lang="es-ES_tradnl" sz="2000" b="1" dirty="0">
                <a:solidFill>
                  <a:prstClr val="black"/>
                </a:solidFill>
              </a:rPr>
              <a:t>dependencia física </a:t>
            </a:r>
            <a:r>
              <a:rPr lang="es-ES_tradnl" sz="2000" dirty="0">
                <a:solidFill>
                  <a:prstClr val="black"/>
                </a:solidFill>
              </a:rPr>
              <a:t>y </a:t>
            </a:r>
            <a:r>
              <a:rPr lang="es-ES_tradnl" sz="2000" b="1" dirty="0">
                <a:solidFill>
                  <a:prstClr val="black"/>
                </a:solidFill>
              </a:rPr>
              <a:t>adicción</a:t>
            </a:r>
            <a:endParaRPr lang="es-ES_tradnl" sz="2000" dirty="0">
              <a:solidFill>
                <a:prstClr val="black"/>
              </a:solidFill>
            </a:endParaRPr>
          </a:p>
          <a:p>
            <a:endParaRPr lang="en-US" sz="2000" dirty="0"/>
          </a:p>
          <a:p>
            <a:endParaRPr lang="en-US" sz="2000" dirty="0"/>
          </a:p>
          <a:p>
            <a:endParaRPr lang="en-US" sz="2000" dirty="0"/>
          </a:p>
        </p:txBody>
      </p:sp>
      <p:sp>
        <p:nvSpPr>
          <p:cNvPr id="161" name="Rectangle 160"/>
          <p:cNvSpPr/>
          <p:nvPr/>
        </p:nvSpPr>
        <p:spPr>
          <a:xfrm>
            <a:off x="-7181" y="1"/>
            <a:ext cx="9144000" cy="122854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80060" rtlCol="0" anchor="ctr"/>
          <a:lstStyle/>
          <a:p>
            <a:r>
              <a:rPr lang="en-US" sz="2400" b="1" dirty="0">
                <a:solidFill>
                  <a:prstClr val="white"/>
                </a:solidFill>
              </a:rPr>
              <a:t>¿</a:t>
            </a:r>
            <a:r>
              <a:rPr lang="en-US" sz="2400" b="1" dirty="0" err="1">
                <a:solidFill>
                  <a:prstClr val="white"/>
                </a:solidFill>
              </a:rPr>
              <a:t>Qué</a:t>
            </a:r>
            <a:r>
              <a:rPr lang="en-US" sz="2400" b="1" dirty="0">
                <a:solidFill>
                  <a:prstClr val="white"/>
                </a:solidFill>
              </a:rPr>
              <a:t> </a:t>
            </a:r>
            <a:r>
              <a:rPr lang="en-US" sz="2400" b="1" dirty="0" err="1">
                <a:solidFill>
                  <a:prstClr val="white"/>
                </a:solidFill>
              </a:rPr>
              <a:t>pasa</a:t>
            </a:r>
            <a:r>
              <a:rPr lang="en-US" sz="2400" b="1" dirty="0">
                <a:solidFill>
                  <a:prstClr val="white"/>
                </a:solidFill>
              </a:rPr>
              <a:t> al </a:t>
            </a:r>
            <a:r>
              <a:rPr lang="en-US" sz="2400" b="1" dirty="0" err="1">
                <a:solidFill>
                  <a:prstClr val="white"/>
                </a:solidFill>
              </a:rPr>
              <a:t>cerebro</a:t>
            </a:r>
            <a:r>
              <a:rPr lang="en-US" sz="2400" b="1" dirty="0">
                <a:solidFill>
                  <a:prstClr val="white"/>
                </a:solidFill>
              </a:rPr>
              <a:t> y al </a:t>
            </a:r>
            <a:r>
              <a:rPr lang="en-US" sz="2400" b="1" dirty="0" err="1">
                <a:solidFill>
                  <a:prstClr val="white"/>
                </a:solidFill>
              </a:rPr>
              <a:t>cuerpo</a:t>
            </a:r>
            <a:r>
              <a:rPr lang="en-US" sz="2400" b="1" dirty="0">
                <a:solidFill>
                  <a:prstClr val="white"/>
                </a:solidFill>
              </a:rPr>
              <a:t> </a:t>
            </a:r>
            <a:r>
              <a:rPr lang="en-US" sz="2400" b="1" dirty="0" err="1">
                <a:solidFill>
                  <a:prstClr val="white"/>
                </a:solidFill>
              </a:rPr>
              <a:t>cuando</a:t>
            </a:r>
            <a:r>
              <a:rPr lang="en-US" sz="2400" b="1" dirty="0">
                <a:solidFill>
                  <a:prstClr val="white"/>
                </a:solidFill>
              </a:rPr>
              <a:t> </a:t>
            </a:r>
            <a:r>
              <a:rPr lang="en-US" sz="2400" b="1" dirty="0" err="1">
                <a:solidFill>
                  <a:prstClr val="white"/>
                </a:solidFill>
              </a:rPr>
              <a:t>usas</a:t>
            </a:r>
            <a:r>
              <a:rPr lang="en-US" sz="2400" b="1" dirty="0">
                <a:solidFill>
                  <a:prstClr val="white"/>
                </a:solidFill>
              </a:rPr>
              <a:t> </a:t>
            </a:r>
            <a:r>
              <a:rPr lang="en-US" sz="2400" b="1" dirty="0" err="1">
                <a:solidFill>
                  <a:prstClr val="white"/>
                </a:solidFill>
              </a:rPr>
              <a:t>los</a:t>
            </a:r>
            <a:r>
              <a:rPr lang="en-US" sz="2400" b="1" dirty="0">
                <a:solidFill>
                  <a:prstClr val="white"/>
                </a:solidFill>
              </a:rPr>
              <a:t> </a:t>
            </a:r>
            <a:r>
              <a:rPr lang="en-US" sz="2400" b="1" dirty="0" err="1">
                <a:solidFill>
                  <a:prstClr val="white"/>
                </a:solidFill>
              </a:rPr>
              <a:t>opioides</a:t>
            </a:r>
            <a:r>
              <a:rPr lang="en-US" sz="2400" b="1" dirty="0">
                <a:solidFill>
                  <a:prstClr val="white"/>
                </a:solidFill>
              </a:rPr>
              <a:t> </a:t>
            </a:r>
            <a:r>
              <a:rPr lang="en-US" sz="2400" b="1" dirty="0" err="1">
                <a:solidFill>
                  <a:prstClr val="white"/>
                </a:solidFill>
              </a:rPr>
              <a:t>recetados</a:t>
            </a:r>
            <a:r>
              <a:rPr lang="en-US" sz="2400" b="1" dirty="0">
                <a:solidFill>
                  <a:prstClr val="white"/>
                </a:solidFill>
              </a:rPr>
              <a:t>? </a:t>
            </a:r>
          </a:p>
        </p:txBody>
      </p:sp>
      <p:pic>
        <p:nvPicPr>
          <p:cNvPr id="1026" name="Picture 2" descr="https://s.yimg.com/ny/api/res/1.2/dp.rq.Sw1hR4Kl5PNxZvTw--/YXBwaWQ9aGlnaGxhbmRlcjtzbT0xO3c9NjMwO2lsPXBsYW5l/http:/l.yimg.com/os/publish-images/news/2016-06-10/78745a20-2f27-11e6-8be1-491c4be5b4e9_opiod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8499" y="3164771"/>
            <a:ext cx="7152639" cy="343901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61230" y="6581001"/>
            <a:ext cx="4572000" cy="276999"/>
          </a:xfrm>
          <a:prstGeom prst="rect">
            <a:avLst/>
          </a:prstGeom>
        </p:spPr>
        <p:txBody>
          <a:bodyPr>
            <a:spAutoFit/>
          </a:bodyPr>
          <a:lstStyle/>
          <a:p>
            <a:r>
              <a:rPr lang="en-US" sz="1200"/>
              <a:t>https://www.ncbi.nlm.nih.gov/pmc/articles/PMC4590096/</a:t>
            </a:r>
          </a:p>
        </p:txBody>
      </p:sp>
    </p:spTree>
    <p:extLst>
      <p:ext uri="{BB962C8B-B14F-4D97-AF65-F5344CB8AC3E}">
        <p14:creationId xmlns:p14="http://schemas.microsoft.com/office/powerpoint/2010/main" val="3123345624"/>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14921</TotalTime>
  <Words>5332</Words>
  <Application>Microsoft Office PowerPoint</Application>
  <PresentationFormat>On-screen Show (4:3)</PresentationFormat>
  <Paragraphs>631</Paragraphs>
  <Slides>73</Slides>
  <Notes>49</Notes>
  <HiddenSlides>1</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73</vt:i4>
      </vt:variant>
    </vt:vector>
  </HeadingPairs>
  <TitlesOfParts>
    <vt:vector size="80" baseType="lpstr">
      <vt:lpstr>Arial</vt:lpstr>
      <vt:lpstr>Calibri</vt:lpstr>
      <vt:lpstr>Calibri Light</vt:lpstr>
      <vt:lpstr>Courier New</vt:lpstr>
      <vt:lpstr>Georgia</vt:lpstr>
      <vt:lpstr>Wingdings</vt:lpstr>
      <vt:lpstr>Office Theme</vt:lpstr>
      <vt:lpstr>La Epidemia del Abuso de Medicamentos Recetados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Tylenol-PM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”Esto es una droga violenta, y puede convertirse en un incendio grande si no está monitoreado con mucho cuidado.”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PresenterMedia.com</dc:creator>
  <cp:lastModifiedBy>Cindy Olexsa</cp:lastModifiedBy>
  <cp:revision>437</cp:revision>
  <dcterms:created xsi:type="dcterms:W3CDTF">2015-07-13T20:22:46Z</dcterms:created>
  <dcterms:modified xsi:type="dcterms:W3CDTF">2024-04-22T17:33:59Z</dcterms:modified>
</cp:coreProperties>
</file>