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61" r:id="rId1"/>
  </p:sldMasterIdLst>
  <p:notesMasterIdLst>
    <p:notesMasterId r:id="rId43"/>
  </p:notesMasterIdLst>
  <p:handoutMasterIdLst>
    <p:handoutMasterId r:id="rId44"/>
  </p:handoutMasterIdLst>
  <p:sldIdLst>
    <p:sldId id="283" r:id="rId2"/>
    <p:sldId id="286" r:id="rId3"/>
    <p:sldId id="295" r:id="rId4"/>
    <p:sldId id="297" r:id="rId5"/>
    <p:sldId id="298" r:id="rId6"/>
    <p:sldId id="299" r:id="rId7"/>
    <p:sldId id="296" r:id="rId8"/>
    <p:sldId id="256" r:id="rId9"/>
    <p:sldId id="258" r:id="rId10"/>
    <p:sldId id="259" r:id="rId11"/>
    <p:sldId id="260" r:id="rId12"/>
    <p:sldId id="304" r:id="rId13"/>
    <p:sldId id="261" r:id="rId14"/>
    <p:sldId id="262" r:id="rId15"/>
    <p:sldId id="263" r:id="rId16"/>
    <p:sldId id="264" r:id="rId17"/>
    <p:sldId id="265" r:id="rId18"/>
    <p:sldId id="266" r:id="rId19"/>
    <p:sldId id="267" r:id="rId20"/>
    <p:sldId id="294" r:id="rId21"/>
    <p:sldId id="288" r:id="rId22"/>
    <p:sldId id="301" r:id="rId23"/>
    <p:sldId id="269" r:id="rId24"/>
    <p:sldId id="287" r:id="rId25"/>
    <p:sldId id="303" r:id="rId26"/>
    <p:sldId id="271" r:id="rId27"/>
    <p:sldId id="273" r:id="rId28"/>
    <p:sldId id="284" r:id="rId29"/>
    <p:sldId id="275" r:id="rId30"/>
    <p:sldId id="276" r:id="rId31"/>
    <p:sldId id="277" r:id="rId32"/>
    <p:sldId id="278" r:id="rId33"/>
    <p:sldId id="279" r:id="rId34"/>
    <p:sldId id="289" r:id="rId35"/>
    <p:sldId id="291" r:id="rId36"/>
    <p:sldId id="292" r:id="rId37"/>
    <p:sldId id="293" r:id="rId38"/>
    <p:sldId id="290" r:id="rId39"/>
    <p:sldId id="305" r:id="rId40"/>
    <p:sldId id="280" r:id="rId41"/>
    <p:sldId id="282" r:id="rId42"/>
  </p:sldIdLst>
  <p:sldSz cx="9144000" cy="6858000" type="screen4x3"/>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A2C"/>
    <a:srgbClr val="66CCCC"/>
    <a:srgbClr val="00ADDC"/>
    <a:srgbClr val="15284B"/>
    <a:srgbClr val="00A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C06217-1B76-45B0-B79E-3FBB4A711334}">
  <a:tblStyle styleId="{90C06217-1B76-45B0-B79E-3FBB4A71133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9921" autoAdjust="0"/>
  </p:normalViewPr>
  <p:slideViewPr>
    <p:cSldViewPr snapToGrid="0" snapToObjects="1">
      <p:cViewPr varScale="1">
        <p:scale>
          <a:sx n="97" d="100"/>
          <a:sy n="97" d="100"/>
        </p:scale>
        <p:origin x="20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A5DD44BB-1F87-8C44-A7D4-242D2B40DF23}" type="datetimeFigureOut">
              <a:rPr lang="en-US" smtClean="0"/>
              <a:t>4/22/2024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DA4515EB-C86A-C442-95D8-26437B4577C1}" type="slidenum">
              <a:rPr lang="en-US" smtClean="0"/>
              <a:t>‹#›</a:t>
            </a:fld>
            <a:endParaRPr lang="en-US"/>
          </a:p>
        </p:txBody>
      </p:sp>
    </p:spTree>
    <p:extLst>
      <p:ext uri="{BB962C8B-B14F-4D97-AF65-F5344CB8AC3E}">
        <p14:creationId xmlns:p14="http://schemas.microsoft.com/office/powerpoint/2010/main" val="3992325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1"/>
            <a:ext cx="4028439" cy="351737"/>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265808" y="1"/>
            <a:ext cx="4028439" cy="351737"/>
          </a:xfrm>
          <a:prstGeom prst="rect">
            <a:avLst/>
          </a:prstGeom>
          <a:noFill/>
          <a:ln>
            <a:noFill/>
          </a:ln>
        </p:spPr>
        <p:txBody>
          <a:bodyPr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29642" y="3373754"/>
            <a:ext cx="7437119" cy="2760346"/>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6658664"/>
            <a:ext cx="4028439" cy="351736"/>
          </a:xfrm>
          <a:prstGeom prst="rect">
            <a:avLst/>
          </a:prstGeom>
          <a:noFill/>
          <a:ln>
            <a:noFill/>
          </a:ln>
        </p:spPr>
        <p:txBody>
          <a:bodyPr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832801"/>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t>
            </a:r>
          </a:p>
          <a:p>
            <a:r>
              <a:rPr lang="en-US" dirty="0"/>
              <a:t>Get audience to introduce</a:t>
            </a:r>
            <a:r>
              <a:rPr lang="en-US" baseline="0" dirty="0"/>
              <a:t> a few of themselves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9976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r>
              <a:rPr lang="en-US" dirty="0"/>
              <a:t>Ask </a:t>
            </a:r>
            <a:r>
              <a:rPr lang="en-US" dirty="0">
                <a:sym typeface="Wingdings" panose="05000000000000000000" pitchFamily="2" charset="2"/>
              </a:rPr>
              <a:t> What do you see</a:t>
            </a:r>
          </a:p>
          <a:p>
            <a:pPr>
              <a:buClr>
                <a:schemeClr val="dk1"/>
              </a:buClr>
              <a:buSzPct val="25000"/>
            </a:pPr>
            <a:r>
              <a:rPr lang="en-US" dirty="0">
                <a:sym typeface="Wingdings" panose="05000000000000000000" pitchFamily="2" charset="2"/>
              </a:rPr>
              <a:t>This is your brain  what it looks like on a scan when there is brain activity</a:t>
            </a:r>
            <a:endParaRPr lang="en-US" dirty="0"/>
          </a:p>
          <a:p>
            <a:pPr>
              <a:buSzPct val="25000"/>
            </a:pPr>
            <a:endParaRPr dirty="0"/>
          </a:p>
          <a:p>
            <a:pPr>
              <a:buSzPct val="25000"/>
            </a:pPr>
            <a:endParaRPr dirty="0"/>
          </a:p>
        </p:txBody>
      </p:sp>
      <p:sp>
        <p:nvSpPr>
          <p:cNvPr id="111" name="Shape 111"/>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24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dirty="0"/>
              <a:t>Have students give answer</a:t>
            </a:r>
            <a:r>
              <a:rPr lang="en-US" baseline="0" dirty="0"/>
              <a:t> “what are opioids” see if they can list a few</a:t>
            </a:r>
          </a:p>
          <a:p>
            <a:pPr>
              <a:buSzPct val="25000"/>
            </a:pPr>
            <a:endParaRPr lang="en-US" dirty="0"/>
          </a:p>
          <a:p>
            <a:pPr>
              <a:buSzPct val="25000"/>
            </a:pPr>
            <a:r>
              <a:rPr lang="en-US" dirty="0"/>
              <a:t>When people take opioid drugs, they experience a euphoric rush because these drugs also affect the brain regions involved in reward. Some people may misuse opioids because they want to intensify their experience by taking the drug in ways other than those prescribed. Some people don’t use opioids to control pain. They use opioids because it gives them a relaxed, “high” feeling.</a:t>
            </a:r>
          </a:p>
          <a:p>
            <a:pPr>
              <a:buSzPct val="25000"/>
            </a:pPr>
            <a:endParaRPr lang="en-US" dirty="0"/>
          </a:p>
          <a:p>
            <a:pPr>
              <a:buSzPct val="25000"/>
            </a:pPr>
            <a:r>
              <a:rPr lang="en-US" dirty="0"/>
              <a:t>Optional: Break down the word “opioid”: first part is “opium” (a drug derived from a plant called the opium poppy) and “-</a:t>
            </a:r>
            <a:r>
              <a:rPr lang="en-US" dirty="0" err="1"/>
              <a:t>oid</a:t>
            </a:r>
            <a:r>
              <a:rPr lang="en-US" dirty="0"/>
              <a:t>” (meaning “like” or “similar to”). </a:t>
            </a:r>
          </a:p>
          <a:p>
            <a:pPr>
              <a:buSzPct val="25000"/>
            </a:pPr>
            <a:endParaRPr dirty="0"/>
          </a:p>
          <a:p>
            <a:pPr>
              <a:buSzPct val="25000"/>
            </a:pPr>
            <a:endParaRPr dirty="0"/>
          </a:p>
        </p:txBody>
      </p:sp>
      <p:sp>
        <p:nvSpPr>
          <p:cNvPr id="119" name="Shape 119"/>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8678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r>
              <a:rPr lang="en-US" dirty="0"/>
              <a:t>See if students know what</a:t>
            </a:r>
            <a:r>
              <a:rPr lang="en-US" baseline="0" dirty="0"/>
              <a:t> in these products </a:t>
            </a:r>
            <a:endParaRPr lang="en-US" dirty="0"/>
          </a:p>
          <a:p>
            <a:pPr>
              <a:buClr>
                <a:schemeClr val="dk1"/>
              </a:buClr>
              <a:buSzPct val="25000"/>
            </a:pPr>
            <a:r>
              <a:rPr lang="en-US" dirty="0"/>
              <a:t>Usually its short term use (think of</a:t>
            </a:r>
            <a:r>
              <a:rPr lang="en-US" baseline="0" dirty="0"/>
              <a:t> that true false question) but explain that for some people its going to be long term (cancer) </a:t>
            </a:r>
            <a:endParaRPr dirty="0"/>
          </a:p>
        </p:txBody>
      </p:sp>
      <p:sp>
        <p:nvSpPr>
          <p:cNvPr id="194" name="Shape 194"/>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3612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dirty="0"/>
              <a:t>Have student volunteers read article </a:t>
            </a:r>
            <a:endParaRPr dirty="0"/>
          </a:p>
          <a:p>
            <a:pPr>
              <a:buSzPct val="25000"/>
            </a:pPr>
            <a:endParaRPr dirty="0"/>
          </a:p>
        </p:txBody>
      </p:sp>
      <p:sp>
        <p:nvSpPr>
          <p:cNvPr id="127" name="Shape 127"/>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028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r>
              <a:rPr lang="en-US" b="1" dirty="0"/>
              <a:t>Instructor Notes</a:t>
            </a:r>
            <a:r>
              <a:rPr lang="en-US" dirty="0"/>
              <a:t>: As they view the image, students should note how the brains are different: the left side shows normal activation of the brain during a cognitive task. The right side shows brain activation with the influence of opioids. Activation is shown by color: red shows strongest activity, then orange, then yellow, then green. The image on the left shows strong activation in red and orange in the target area, while the image on the right shows much less and weaker activation, with only a little yellow and green.</a:t>
            </a:r>
          </a:p>
          <a:p>
            <a:pPr>
              <a:buClr>
                <a:schemeClr val="dk1"/>
              </a:buClr>
              <a:buSzPct val="25000"/>
            </a:pPr>
            <a:endParaRPr dirty="0"/>
          </a:p>
        </p:txBody>
      </p:sp>
      <p:sp>
        <p:nvSpPr>
          <p:cNvPr id="136" name="Shape 136"/>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3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dirty="0"/>
              <a:t>5 volunteers</a:t>
            </a:r>
          </a:p>
          <a:p>
            <a:pPr>
              <a:buSzPct val="25000"/>
            </a:pPr>
            <a:r>
              <a:rPr lang="en-US" dirty="0"/>
              <a:t>2 parts </a:t>
            </a:r>
          </a:p>
          <a:p>
            <a:pPr>
              <a:buSzPct val="25000"/>
            </a:pPr>
            <a:r>
              <a:rPr lang="en-US" dirty="0"/>
              <a:t>Connect students and have them pass a message </a:t>
            </a:r>
          </a:p>
          <a:p>
            <a:pPr>
              <a:buSzPct val="25000"/>
            </a:pPr>
            <a:r>
              <a:rPr lang="en-US" dirty="0"/>
              <a:t>Disconnect students and have them try to pass a message </a:t>
            </a:r>
            <a:r>
              <a:rPr lang="en-US" dirty="0">
                <a:sym typeface="Wingdings" panose="05000000000000000000" pitchFamily="2" charset="2"/>
              </a:rPr>
              <a:t> won’t be able to  move onto next activity with same 5 volunteers </a:t>
            </a:r>
            <a:endParaRPr lang="en-US" dirty="0"/>
          </a:p>
          <a:p>
            <a:pPr>
              <a:buSzPct val="25000"/>
            </a:pPr>
            <a:endParaRPr dirty="0"/>
          </a:p>
        </p:txBody>
      </p:sp>
      <p:sp>
        <p:nvSpPr>
          <p:cNvPr id="145" name="Shape 145"/>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935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dirty="0"/>
              <a:t>Describe how neurons are composed of several parts: the soma (cell body), dendrites (branches), and an axon (fibers) leading to a terminal (bulb). Point to each part in the diagram. Make connections, or encourage students to do so, between their body parts in the previous model activity and the neuron. (The body is the soma, the arm is the axon, and their fingertips are the terminal.) Then, ask students to predict what each part of a neuron does. </a:t>
            </a:r>
          </a:p>
          <a:p>
            <a:pPr>
              <a:buSzPct val="25000"/>
            </a:pPr>
            <a:endParaRPr lang="en-US" dirty="0"/>
          </a:p>
          <a:p>
            <a:pPr>
              <a:buSzPct val="25000"/>
            </a:pPr>
            <a:r>
              <a:rPr lang="en-US" dirty="0"/>
              <a:t>Activity: 5 students. ABCD (1 neuron) + E(next neuron) Have ABCD collect a message, package it, send it down the axon, and have the terminal end send it to the next neuron </a:t>
            </a:r>
          </a:p>
          <a:p>
            <a:pPr>
              <a:buSzPct val="25000"/>
            </a:pPr>
            <a:endParaRPr dirty="0"/>
          </a:p>
          <a:p>
            <a:pPr>
              <a:buSzPct val="25000"/>
            </a:pPr>
            <a:r>
              <a:rPr lang="en-US" dirty="0"/>
              <a:t>Once students have had a chance to explore the image, explain the purpose of each part. The branches (dendrites) receive messages from neighboring neurons. The middle (soma) processes the information. It creates an electrical signal (a major impulse called the </a:t>
            </a:r>
            <a:r>
              <a:rPr lang="en-US" i="1" dirty="0"/>
              <a:t>action potential)</a:t>
            </a:r>
            <a:r>
              <a:rPr lang="en-US" dirty="0"/>
              <a:t> and sends it down the fiber (axon) toward the bulb at the tip (terminal); the signal can then be transferred to the dendrites of a neighboring neuron. Use your finger or the onscreen pointer to trace this movement on the slide.  </a:t>
            </a:r>
          </a:p>
          <a:p>
            <a:pPr>
              <a:buSzPct val="25000"/>
            </a:pPr>
            <a:endParaRPr b="1" dirty="0"/>
          </a:p>
        </p:txBody>
      </p:sp>
      <p:sp>
        <p:nvSpPr>
          <p:cNvPr id="153" name="Shape 153"/>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105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dirty="0"/>
              <a:t>Go through 5 steps </a:t>
            </a:r>
          </a:p>
          <a:p>
            <a:pPr marL="232943" indent="-232943">
              <a:buSzPct val="25000"/>
              <a:buAutoNum type="arabicParenR"/>
            </a:pPr>
            <a:r>
              <a:rPr lang="en-US" dirty="0"/>
              <a:t>Dendrites receive information as electrochemical signals </a:t>
            </a:r>
          </a:p>
          <a:p>
            <a:pPr marL="232943" indent="-232943">
              <a:buSzPct val="25000"/>
              <a:buAutoNum type="arabicParenR"/>
            </a:pPr>
            <a:r>
              <a:rPr lang="en-US" dirty="0"/>
              <a:t>Soma (body) processes information </a:t>
            </a:r>
          </a:p>
          <a:p>
            <a:pPr marL="232943" indent="-232943">
              <a:buSzPct val="25000"/>
              <a:buAutoNum type="arabicParenR"/>
            </a:pPr>
            <a:r>
              <a:rPr lang="en-US" dirty="0"/>
              <a:t>Processed information travels down axon to terminal end</a:t>
            </a:r>
          </a:p>
          <a:p>
            <a:pPr marL="232943" indent="-232943">
              <a:buSzPct val="25000"/>
              <a:buAutoNum type="arabicParenR"/>
            </a:pPr>
            <a:r>
              <a:rPr lang="en-US" dirty="0"/>
              <a:t>Terminal end releases neurotransmitters </a:t>
            </a:r>
          </a:p>
          <a:p>
            <a:pPr marL="232943" indent="-232943">
              <a:buSzPct val="25000"/>
              <a:buAutoNum type="arabicParenR"/>
            </a:pPr>
            <a:r>
              <a:rPr lang="en-US" dirty="0"/>
              <a:t>Info is captured by next neuron via another dendrite </a:t>
            </a:r>
          </a:p>
          <a:p>
            <a:pPr>
              <a:buSzPct val="25000"/>
            </a:pPr>
            <a:endParaRPr lang="en-US" dirty="0"/>
          </a:p>
          <a:p>
            <a:pPr defTabSz="931774">
              <a:buSzPct val="25000"/>
              <a:defRPr/>
            </a:pPr>
            <a:r>
              <a:rPr lang="en-US" dirty="0"/>
              <a:t>https://science360.gov/obj/tkn-video/0e2ab299-9dfe-4cad-b517-85ad949a67db/mysteries-brain-thinking-brain</a:t>
            </a:r>
          </a:p>
          <a:p>
            <a:pPr defTabSz="931774">
              <a:buSzPct val="25000"/>
              <a:defRPr/>
            </a:pPr>
            <a:endParaRPr lang="en-US" dirty="0"/>
          </a:p>
          <a:p>
            <a:pPr defTabSz="931774">
              <a:buSzPct val="25000"/>
              <a:defRPr/>
            </a:pPr>
            <a:r>
              <a:rPr lang="en-US" dirty="0"/>
              <a:t>Cut off video with</a:t>
            </a:r>
            <a:r>
              <a:rPr lang="en-US" baseline="0" dirty="0"/>
              <a:t> approximately 1 minute remaining: when professor discusses his research. Due to time restraints. </a:t>
            </a:r>
            <a:endParaRPr lang="en-US" dirty="0"/>
          </a:p>
        </p:txBody>
      </p:sp>
      <p:sp>
        <p:nvSpPr>
          <p:cNvPr id="161" name="Shape 161"/>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80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dirty="0"/>
              <a:t>Click to display the images and ask students a series of questions to guide their inquiry:</a:t>
            </a:r>
          </a:p>
          <a:p>
            <a:pPr marL="174708" indent="-174708">
              <a:buClr>
                <a:schemeClr val="dk1"/>
              </a:buClr>
              <a:buSzPct val="100000"/>
              <a:buFont typeface="Arial"/>
              <a:buChar char="•"/>
            </a:pPr>
            <a:r>
              <a:rPr lang="en-US" dirty="0"/>
              <a:t>What do you notice about the shape of each “key”—i.e., the natural endorphin and an opioid like morphine? (Circle the bottom section of each—i.e., the section that fits into the endorphin receptors. They are similar.)</a:t>
            </a:r>
          </a:p>
          <a:p>
            <a:pPr marL="174708" indent="-174708">
              <a:buClr>
                <a:schemeClr val="dk1"/>
              </a:buClr>
              <a:buSzPct val="100000"/>
              <a:buFont typeface="Arial"/>
              <a:buChar char="•"/>
            </a:pPr>
            <a:r>
              <a:rPr lang="en-US" dirty="0"/>
              <a:t>The endorphin receptor is the “lock” from the analogy. What type of “lock” does each key fit into? (Both natural endorphins and opioid receptors fit into endorphin receptors.)</a:t>
            </a:r>
          </a:p>
          <a:p>
            <a:pPr marL="174708" indent="-174708">
              <a:buClr>
                <a:schemeClr val="dk1"/>
              </a:buClr>
              <a:buSzPct val="100000"/>
              <a:buFont typeface="Arial"/>
              <a:buChar char="•"/>
            </a:pPr>
            <a:r>
              <a:rPr lang="en-US" dirty="0"/>
              <a:t>What conclusion can you draw from this relationship? (The brain cannot tell the difference between natural endorphins and opioids.)</a:t>
            </a:r>
          </a:p>
          <a:p>
            <a:pPr>
              <a:buSzPct val="25000"/>
            </a:pPr>
            <a:endParaRPr dirty="0"/>
          </a:p>
          <a:p>
            <a:pPr>
              <a:buSzPct val="25000"/>
            </a:pPr>
            <a:r>
              <a:rPr lang="en-US" dirty="0"/>
              <a:t>After students have drawn their own conclusions, explain that opioids mimic the action of endorphins by fitting in the same locks (binding to endorphin receptor sites in the brain). This affects feelings of pain as well as a person’s overall emotional state. However, endorphins are not harmful or addictive like opioid drugs are. Endorphins come from positive activities such as exercising, laughing, and eating certain foods. Click the slide to display the text (“The brain cannot tell the </a:t>
            </a:r>
            <a:r>
              <a:rPr lang="en-US"/>
              <a:t>difference!”).</a:t>
            </a:r>
            <a:endParaRPr lang="en-US" dirty="0"/>
          </a:p>
        </p:txBody>
      </p:sp>
      <p:sp>
        <p:nvSpPr>
          <p:cNvPr id="170" name="Shape 170"/>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19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dirty="0"/>
              <a:t>Circulatory: Heart pumps blood throughout body to deliver oxygen</a:t>
            </a:r>
          </a:p>
          <a:p>
            <a:pPr>
              <a:buSzPct val="25000"/>
            </a:pPr>
            <a:r>
              <a:rPr lang="en-US" dirty="0"/>
              <a:t>Nervous: Responsible for sending signals to and from the brain to rest of body </a:t>
            </a:r>
          </a:p>
          <a:p>
            <a:pPr>
              <a:buSzPct val="25000"/>
            </a:pPr>
            <a:r>
              <a:rPr lang="en-US" dirty="0"/>
              <a:t>Respiratory: Responsible for breathing in oxygen and exhaling CO2 </a:t>
            </a:r>
          </a:p>
          <a:p>
            <a:pPr>
              <a:buSzPct val="25000"/>
            </a:pPr>
            <a:r>
              <a:rPr lang="en-US" dirty="0"/>
              <a:t>Digestion: Eating, breaking down or digesting foods and removing waste</a:t>
            </a:r>
          </a:p>
          <a:p>
            <a:pPr>
              <a:buSzPct val="25000"/>
            </a:pPr>
            <a:r>
              <a:rPr lang="en-US" dirty="0"/>
              <a:t>Skeletal: Function to give body its structure </a:t>
            </a:r>
          </a:p>
          <a:p>
            <a:pPr>
              <a:buSzPct val="25000"/>
            </a:pPr>
            <a:r>
              <a:rPr lang="en-US" dirty="0"/>
              <a:t>Muscular: Move the body </a:t>
            </a:r>
            <a:endParaRPr dirty="0"/>
          </a:p>
        </p:txBody>
      </p:sp>
      <p:sp>
        <p:nvSpPr>
          <p:cNvPr id="178" name="Shape 178"/>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88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r>
              <a:rPr lang="en-US" dirty="0"/>
              <a:t>Ask students about what they want to learn </a:t>
            </a:r>
            <a:endParaRPr dirty="0"/>
          </a:p>
          <a:p>
            <a:pPr>
              <a:buSzPct val="25000"/>
            </a:pPr>
            <a:endParaRPr dirty="0"/>
          </a:p>
        </p:txBody>
      </p:sp>
      <p:sp>
        <p:nvSpPr>
          <p:cNvPr id="87" name="Shape 87"/>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795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b="1" dirty="0"/>
              <a:t>Instructor Notes</a:t>
            </a:r>
            <a:r>
              <a:rPr lang="en-US" dirty="0"/>
              <a:t>: Students should be able to identify the short-term effects on the nervous system (euphoria), circulatory system (slowed heart function), respiratory system (slowed breathing), digestive system (dry mouth, nausea, vomiting), muscular system (warm flushing of the skin, heavy feeling in fingers and toes, itching), and skeletal system (bone thinning). </a:t>
            </a:r>
          </a:p>
          <a:p>
            <a:pPr>
              <a:buSzPct val="25000"/>
            </a:pPr>
            <a:r>
              <a:rPr lang="en-US" dirty="0"/>
              <a:t>- Important</a:t>
            </a:r>
            <a:r>
              <a:rPr lang="en-US" baseline="0" dirty="0"/>
              <a:t> to point out “slowed breathing” as severe and quick, leading to permanent brain injury and death, and “slowed heart rate” as leading to heart failure and death.</a:t>
            </a:r>
            <a:endParaRPr dirty="0"/>
          </a:p>
          <a:p>
            <a:pPr>
              <a:buSzPct val="25000"/>
            </a:pPr>
            <a:endParaRPr dirty="0"/>
          </a:p>
        </p:txBody>
      </p:sp>
      <p:sp>
        <p:nvSpPr>
          <p:cNvPr id="186" name="Shape 186"/>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8760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b="1" dirty="0"/>
              <a:t>Instructor Notes</a:t>
            </a:r>
            <a:r>
              <a:rPr lang="en-US" dirty="0"/>
              <a:t>: Ask students if they have any routines (like brushing their teeth every morning) and how their bodies would feel if this routine were interrupted.</a:t>
            </a:r>
            <a:r>
              <a:rPr lang="en-US" baseline="0" dirty="0"/>
              <a:t> Major withdrawal symptoms peak at 24-48 hours.</a:t>
            </a:r>
            <a:endParaRPr dirty="0"/>
          </a:p>
          <a:p>
            <a:pPr>
              <a:buSzPct val="25000"/>
            </a:pPr>
            <a:endParaRPr dirty="0"/>
          </a:p>
        </p:txBody>
      </p:sp>
      <p:sp>
        <p:nvSpPr>
          <p:cNvPr id="221" name="Shape 221"/>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972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dirty="0"/>
              <a:t>Here, relate physical dependency</a:t>
            </a:r>
            <a:r>
              <a:rPr lang="en-US" baseline="0" dirty="0"/>
              <a:t> to experiencing cravings. Can’t just have that one potato chip. Addiction is like giving into your cravings: for that good feeling. Treatable condition. Explain lives of some of these addicts. </a:t>
            </a:r>
            <a:endParaRPr lang="en-US" dirty="0"/>
          </a:p>
          <a:p>
            <a:pPr>
              <a:buClr>
                <a:schemeClr val="dk1"/>
              </a:buClr>
              <a:buSzPct val="25000"/>
            </a:pPr>
            <a:endParaRPr dirty="0"/>
          </a:p>
          <a:p>
            <a:pPr>
              <a:buSzPct val="25000"/>
            </a:pPr>
            <a:endParaRPr dirty="0"/>
          </a:p>
        </p:txBody>
      </p:sp>
      <p:sp>
        <p:nvSpPr>
          <p:cNvPr id="221" name="Shape 221"/>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972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r>
              <a:rPr lang="en-US" dirty="0"/>
              <a:t>Long term refers to weeks/months/years </a:t>
            </a:r>
          </a:p>
          <a:p>
            <a:pPr>
              <a:buClr>
                <a:schemeClr val="dk1"/>
              </a:buClr>
              <a:buSzPct val="25000"/>
            </a:pPr>
            <a:r>
              <a:rPr lang="en-US" dirty="0"/>
              <a:t>Students should be able to identify the long-term effects on the circulatory system (infection of heart, collapsed veins), respiratory system (pneumonia), digestive system (decreased liver function), and nervous system (tolerance, dependence). </a:t>
            </a:r>
          </a:p>
          <a:p>
            <a:pPr>
              <a:buClr>
                <a:schemeClr val="dk1"/>
              </a:buClr>
              <a:buSzPct val="25000"/>
            </a:pPr>
            <a:r>
              <a:rPr lang="en-US" dirty="0"/>
              <a:t>At the end – ask what do you think is the most significant long term effect? </a:t>
            </a:r>
          </a:p>
          <a:p>
            <a:pPr>
              <a:buClr>
                <a:schemeClr val="dk1"/>
              </a:buClr>
              <a:buSzPct val="25000"/>
            </a:pPr>
            <a:r>
              <a:rPr lang="en-US" dirty="0"/>
              <a:t>Why is physical dependency most significant? </a:t>
            </a:r>
            <a:r>
              <a:rPr lang="en-US" dirty="0">
                <a:sym typeface="Wingdings" panose="05000000000000000000" pitchFamily="2" charset="2"/>
              </a:rPr>
              <a:t> require increasing amounts of drug and will suffer from withdrawal which we will talk about if they stop using the drug. They also run the risk of becoming addicted, which is when someone looks to use the drug as a compulsion. </a:t>
            </a:r>
          </a:p>
        </p:txBody>
      </p:sp>
      <p:sp>
        <p:nvSpPr>
          <p:cNvPr id="194" name="Shape 194"/>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3612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Shape 200"/>
          <p:cNvSpPr>
            <a:spLocks noGrp="1" noRot="1" noChangeAspect="1" noTextEdit="1"/>
          </p:cNvSpPr>
          <p:nvPr>
            <p:ph type="sldImg" idx="2"/>
          </p:nvPr>
        </p:nvSpPr>
        <p:spPr bwMode="auto">
          <a:xfrm>
            <a:off x="3071813" y="876300"/>
            <a:ext cx="3152775" cy="236537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099" name="Shape 201"/>
          <p:cNvSpPr txBox="1">
            <a:spLocks noGrp="1"/>
          </p:cNvSpPr>
          <p:nvPr>
            <p:ph type="body" idx="1"/>
          </p:nvPr>
        </p:nvSpPr>
        <p:spPr bwMode="auto">
          <a:xfrm>
            <a:off x="929640" y="3373754"/>
            <a:ext cx="7437120" cy="27603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46568" rIns="93162" bIns="46568" numCol="1" anchor="t" anchorCtr="0" compatLnSpc="1">
            <a:prstTxWarp prst="textNoShape">
              <a:avLst/>
            </a:prstTxWarp>
          </a:bodyPr>
          <a:lstStyle/>
          <a:p>
            <a:pPr>
              <a:spcBef>
                <a:spcPct val="0"/>
              </a:spcBef>
            </a:pPr>
            <a:r>
              <a:rPr lang="en-US" altLang="en-US" b="1" dirty="0"/>
              <a:t>"Choices" is an animated story that captures the pressures and serious decisions facing teens around the issue of prescription drug abuse.</a:t>
            </a:r>
          </a:p>
          <a:p>
            <a:pPr>
              <a:spcBef>
                <a:spcPct val="0"/>
              </a:spcBef>
            </a:pPr>
            <a:r>
              <a:rPr lang="en-US" altLang="en-US" b="1" dirty="0"/>
              <a:t>Running Time: 4:30</a:t>
            </a:r>
            <a:endParaRPr lang="en-US" altLang="en-US" u="sng" dirty="0">
              <a:solidFill>
                <a:srgbClr val="000000"/>
              </a:solidFill>
              <a:cs typeface="Calibri" pitchFamily="34" charset="0"/>
              <a:sym typeface="Calibri" pitchFamily="34" charset="0"/>
            </a:endParaRPr>
          </a:p>
          <a:p>
            <a:pPr>
              <a:spcBef>
                <a:spcPct val="0"/>
              </a:spcBef>
            </a:pPr>
            <a:r>
              <a:rPr lang="en-US" altLang="en-US" dirty="0">
                <a:solidFill>
                  <a:srgbClr val="FF0000"/>
                </a:solidFill>
              </a:rPr>
              <a:t>http://www.smartmovessmartchoices.org/animated-video </a:t>
            </a:r>
          </a:p>
          <a:p>
            <a:pPr>
              <a:spcBef>
                <a:spcPct val="0"/>
              </a:spcBef>
            </a:pPr>
            <a:endParaRPr lang="en-US" altLang="en-US" dirty="0">
              <a:solidFill>
                <a:srgbClr val="FF0000"/>
              </a:solidFill>
            </a:endParaRPr>
          </a:p>
          <a:p>
            <a:pPr>
              <a:spcBef>
                <a:spcPct val="0"/>
              </a:spcBef>
            </a:pPr>
            <a:r>
              <a:rPr lang="en-US" altLang="en-US" dirty="0"/>
              <a:t>While watching, think about:</a:t>
            </a:r>
          </a:p>
          <a:p>
            <a:pPr marL="171450" indent="-171450">
              <a:spcBef>
                <a:spcPct val="0"/>
              </a:spcBef>
              <a:buFontTx/>
              <a:buChar char="-"/>
            </a:pPr>
            <a:r>
              <a:rPr lang="en-US" altLang="en-US" baseline="0" dirty="0"/>
              <a:t>Which characters you can relate to</a:t>
            </a:r>
          </a:p>
          <a:p>
            <a:pPr marL="171450" indent="-171450">
              <a:spcBef>
                <a:spcPct val="0"/>
              </a:spcBef>
              <a:buFontTx/>
              <a:buChar char="-"/>
            </a:pPr>
            <a:r>
              <a:rPr lang="en-US" altLang="en-US" baseline="0" dirty="0"/>
              <a:t>What choices would you make differently</a:t>
            </a:r>
          </a:p>
          <a:p>
            <a:pPr marL="171450" indent="-171450">
              <a:spcBef>
                <a:spcPct val="0"/>
              </a:spcBef>
              <a:buFontTx/>
              <a:buChar char="-"/>
            </a:pPr>
            <a:r>
              <a:rPr lang="en-US" altLang="en-US" baseline="0" dirty="0"/>
              <a:t>What questions do you have or any new info you learn</a:t>
            </a:r>
            <a:endParaRPr lang="en-US" altLang="en-US" dirty="0"/>
          </a:p>
        </p:txBody>
      </p:sp>
      <p:sp>
        <p:nvSpPr>
          <p:cNvPr id="4100" name="Shape 202"/>
          <p:cNvSpPr>
            <a:spLocks noGrp="1"/>
          </p:cNvSpPr>
          <p:nvPr>
            <p:ph type="sldNum" sz="quarter" idx="5"/>
          </p:nvPr>
        </p:nvSpPr>
        <p:spPr bwMode="auto">
          <a:xfrm>
            <a:off x="5265809" y="6658664"/>
            <a:ext cx="4028440" cy="3517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46568" rIns="93162" bIns="46568"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25000"/>
            </a:pPr>
            <a:fld id="{77BB715E-C48B-4C83-9D54-2F47871EDF3A}" type="slidenum">
              <a:rPr lang="en-US" altLang="en-US">
                <a:solidFill>
                  <a:srgbClr val="000000"/>
                </a:solidFill>
                <a:cs typeface="Calibri" pitchFamily="34" charset="0"/>
                <a:sym typeface="Calibri" pitchFamily="34" charset="0"/>
              </a:rPr>
              <a:pPr fontAlgn="base">
                <a:spcBef>
                  <a:spcPct val="0"/>
                </a:spcBef>
                <a:spcAft>
                  <a:spcPct val="0"/>
                </a:spcAft>
                <a:buSzPct val="25000"/>
              </a:pPr>
              <a:t>23</a:t>
            </a:fld>
            <a:endParaRPr lang="en-US" altLang="en-US">
              <a:solidFill>
                <a:srgbClr val="000000"/>
              </a:solidFill>
              <a:cs typeface="Calibri" pitchFamily="34" charset="0"/>
              <a:sym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marL="0" marR="0" indent="0" algn="l" defTabSz="914400" rtl="0" eaLnBrk="1" fontAlgn="auto" latinLnBrk="0" hangingPunct="1">
              <a:lnSpc>
                <a:spcPct val="100000"/>
              </a:lnSpc>
              <a:spcBef>
                <a:spcPts val="0"/>
              </a:spcBef>
              <a:spcAft>
                <a:spcPts val="0"/>
              </a:spcAft>
              <a:buClrTx/>
              <a:buSzPct val="25000"/>
              <a:buFontTx/>
              <a:buNone/>
              <a:tabLst/>
              <a:defRPr/>
            </a:pPr>
            <a:r>
              <a:rPr lang="en-US" dirty="0"/>
              <a:t>Tie in to previous “choices” clip</a:t>
            </a:r>
          </a:p>
          <a:p>
            <a:pPr marL="0" marR="0" indent="0" algn="l" defTabSz="914400" rtl="0" eaLnBrk="1" fontAlgn="auto" latinLnBrk="0" hangingPunct="1">
              <a:lnSpc>
                <a:spcPct val="100000"/>
              </a:lnSpc>
              <a:spcBef>
                <a:spcPts val="0"/>
              </a:spcBef>
              <a:spcAft>
                <a:spcPts val="0"/>
              </a:spcAft>
              <a:buClrTx/>
              <a:buSzPct val="25000"/>
              <a:buFontTx/>
              <a:buNone/>
              <a:tabLst/>
              <a:defRPr/>
            </a:pPr>
            <a:r>
              <a:rPr lang="en-US" sz="1200" dirty="0"/>
              <a:t>Refers to the dried leaves, flowers, stems, and seeds from the hemp plant,</a:t>
            </a:r>
            <a:r>
              <a:rPr lang="en-US" sz="1200" i="1" dirty="0"/>
              <a:t> </a:t>
            </a:r>
            <a:r>
              <a:rPr lang="en-US" sz="1200" dirty="0"/>
              <a:t>Contains the mind-altering chemical</a:t>
            </a:r>
            <a:r>
              <a:rPr lang="en-US" sz="1200" i="1" dirty="0"/>
              <a:t> delta-9-tetrahydrocannabinol</a:t>
            </a:r>
            <a:r>
              <a:rPr lang="en-US" sz="1200" dirty="0"/>
              <a:t> (THC)  </a:t>
            </a:r>
          </a:p>
          <a:p>
            <a:r>
              <a:rPr lang="en-US" sz="1200" dirty="0"/>
              <a:t>- The amount of THC in marijuana has been increasing steadily:</a:t>
            </a:r>
          </a:p>
          <a:p>
            <a:r>
              <a:rPr lang="en-US" sz="1200" dirty="0"/>
              <a:t>	- 4% in 1995 to 12% in 2014</a:t>
            </a:r>
            <a:endParaRPr lang="en-US" dirty="0"/>
          </a:p>
          <a:p>
            <a:pPr>
              <a:buSzPct val="25000"/>
            </a:pPr>
            <a:r>
              <a:rPr lang="en-US" dirty="0"/>
              <a:t>THC levels as great as 30%</a:t>
            </a:r>
          </a:p>
          <a:p>
            <a:pPr>
              <a:buSzPct val="25000"/>
            </a:pPr>
            <a:r>
              <a:rPr lang="en-US" dirty="0"/>
              <a:t>Even</a:t>
            </a:r>
            <a:r>
              <a:rPr lang="en-US" baseline="0" dirty="0"/>
              <a:t> </a:t>
            </a:r>
            <a:r>
              <a:rPr lang="en-US" baseline="0" dirty="0" err="1"/>
              <a:t>tho</a:t>
            </a:r>
            <a:r>
              <a:rPr lang="en-US" baseline="0" dirty="0"/>
              <a:t> legalized, causes deaths: </a:t>
            </a:r>
          </a:p>
          <a:p>
            <a:pPr>
              <a:buSzPct val="25000"/>
            </a:pPr>
            <a:r>
              <a:rPr lang="en-US" baseline="0" dirty="0"/>
              <a:t>Two studies show decrease in grades, lower IQ</a:t>
            </a:r>
          </a:p>
          <a:p>
            <a:pPr>
              <a:buSzPct val="25000"/>
            </a:pPr>
            <a:r>
              <a:rPr lang="en-US" baseline="0" dirty="0"/>
              <a:t>Even short-term use can lead to psychosis and schizophrenia </a:t>
            </a:r>
          </a:p>
          <a:p>
            <a:pPr>
              <a:buSzPct val="25000"/>
            </a:pPr>
            <a:r>
              <a:rPr lang="en-US" baseline="0" dirty="0"/>
              <a:t>Gateway drug? Example heroin</a:t>
            </a:r>
            <a:endParaRPr lang="en-US" dirty="0"/>
          </a:p>
          <a:p>
            <a:pPr>
              <a:buSzPct val="25000"/>
            </a:pPr>
            <a:endParaRPr dirty="0"/>
          </a:p>
          <a:p>
            <a:pPr>
              <a:buSzPct val="25000"/>
            </a:pPr>
            <a:endParaRPr dirty="0"/>
          </a:p>
        </p:txBody>
      </p:sp>
      <p:sp>
        <p:nvSpPr>
          <p:cNvPr id="111" name="Shape 111"/>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242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r>
              <a:rPr lang="en-US" b="1" dirty="0"/>
              <a:t>Instructor Notes</a:t>
            </a:r>
            <a:r>
              <a:rPr lang="en-US" dirty="0"/>
              <a:t>: Ask students to imagine how a person would feel if they experienced endorphin rushes every day, multiple times per day. What would happen to the way they feel? If students have misconceptions, ask if they have ever eaten several spicy things back to back. Does the food taste less spicy over time?</a:t>
            </a:r>
          </a:p>
          <a:p>
            <a:pPr>
              <a:buClr>
                <a:schemeClr val="dk1"/>
              </a:buClr>
              <a:buSzPct val="25000"/>
            </a:pPr>
            <a:endParaRPr dirty="0"/>
          </a:p>
          <a:p>
            <a:pPr>
              <a:buClr>
                <a:schemeClr val="dk1"/>
              </a:buClr>
              <a:buSzPct val="25000"/>
            </a:pPr>
            <a:r>
              <a:rPr lang="en-US" dirty="0"/>
              <a:t>Click to display this table and review each effect. Focus on physical dependence and tolerance.</a:t>
            </a:r>
          </a:p>
          <a:p>
            <a:pPr>
              <a:buClr>
                <a:schemeClr val="dk1"/>
              </a:buClr>
              <a:buSzPct val="25000"/>
            </a:pPr>
            <a:endParaRPr dirty="0"/>
          </a:p>
          <a:p>
            <a:pPr>
              <a:buSzPct val="25000"/>
            </a:pPr>
            <a:r>
              <a:rPr lang="en-US" dirty="0"/>
              <a:t>Then, click to display the text below the table. Explain that an overdose is when someone takes too much of a drug and the body starts to shut down, sometimes leading to death. Overdoses are common with opioid misuse because many prescription drugs are very strong and it is difficult to determine the right amount.</a:t>
            </a:r>
          </a:p>
          <a:p>
            <a:pPr>
              <a:buClr>
                <a:schemeClr val="dk1"/>
              </a:buClr>
              <a:buSzPct val="25000"/>
            </a:pPr>
            <a:endParaRPr lang="en-US" dirty="0"/>
          </a:p>
          <a:p>
            <a:pPr>
              <a:buClr>
                <a:schemeClr val="dk1"/>
              </a:buClr>
              <a:buSzPct val="25000"/>
            </a:pPr>
            <a:r>
              <a:rPr lang="en-US" dirty="0"/>
              <a:t>Explain 2 imp points:</a:t>
            </a:r>
            <a:r>
              <a:rPr lang="en-US" baseline="0" dirty="0"/>
              <a:t> Brain is still growing until 25 years old. These bad effects multiply in the body.</a:t>
            </a:r>
            <a:endParaRPr dirty="0"/>
          </a:p>
        </p:txBody>
      </p:sp>
      <p:sp>
        <p:nvSpPr>
          <p:cNvPr id="211" name="Shape 211"/>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740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b="1" dirty="0"/>
              <a:t>Instructor Notes</a:t>
            </a:r>
            <a:r>
              <a:rPr lang="en-US" dirty="0"/>
              <a:t>: Present slides 18 to 23 one at a time. Pause after each slide so that students can identify whether it shows a symptom of opioid misuse or withdrawal and identify the body system affected (nervous, respiratory, digestive, or skeletal).</a:t>
            </a:r>
          </a:p>
          <a:p>
            <a:pPr>
              <a:buSzPct val="25000"/>
            </a:pPr>
            <a:endParaRPr lang="en-US" dirty="0"/>
          </a:p>
          <a:p>
            <a:r>
              <a:rPr lang="en-US" sz="1200" b="0" i="0" u="none" strike="noStrike" kern="1200" cap="none" baseline="0" dirty="0">
                <a:solidFill>
                  <a:schemeClr val="dk1"/>
                </a:solidFill>
                <a:latin typeface="Calibri"/>
                <a:ea typeface="Calibri"/>
                <a:cs typeface="Calibri"/>
                <a:sym typeface="Calibri"/>
              </a:rPr>
              <a:t>The first part of the story describes the teenager experiencing euphoria from opioid misuse. </a:t>
            </a:r>
          </a:p>
          <a:p>
            <a:r>
              <a:rPr lang="en-US" sz="1200" b="0" i="0" u="none" strike="noStrike" kern="1200" cap="none" baseline="0" dirty="0">
                <a:solidFill>
                  <a:schemeClr val="dk1"/>
                </a:solidFill>
                <a:latin typeface="Calibri"/>
                <a:ea typeface="Calibri"/>
                <a:cs typeface="Calibri"/>
                <a:sym typeface="Calibri"/>
              </a:rPr>
              <a:t>- This shows an effect on the nervous system. </a:t>
            </a:r>
          </a:p>
          <a:p>
            <a:r>
              <a:rPr lang="en-US" sz="1200" b="0" i="0" u="none" strike="noStrike" kern="1200" cap="none" baseline="0" dirty="0">
                <a:solidFill>
                  <a:schemeClr val="dk1"/>
                </a:solidFill>
                <a:latin typeface="Calibri"/>
                <a:ea typeface="Calibri"/>
                <a:cs typeface="Calibri"/>
                <a:sym typeface="Calibri"/>
              </a:rPr>
              <a:t>- The euphoria is caused by opioid molecules locking into receptors, causing the body to release endorphins, which intensify feelings of pleasure and decrease or eliminate pain. </a:t>
            </a:r>
          </a:p>
          <a:p>
            <a:pPr>
              <a:buSzPct val="25000"/>
            </a:pPr>
            <a:endParaRPr lang="en-US" dirty="0"/>
          </a:p>
        </p:txBody>
      </p:sp>
      <p:sp>
        <p:nvSpPr>
          <p:cNvPr id="229" name="Shape 229"/>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47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b="1" dirty="0"/>
              <a:t>Instructor Notes</a:t>
            </a:r>
            <a:r>
              <a:rPr lang="en-US" dirty="0"/>
              <a:t>: Pause after this slide so that students can identify whether it shows a symptom of opioid misuse or withdrawal and identify the body system affected (nervous, respiratory, digestive, or skeletal).</a:t>
            </a:r>
          </a:p>
          <a:p>
            <a:pPr>
              <a:buSzPct val="25000"/>
            </a:pPr>
            <a:endParaRPr lang="en-US" dirty="0"/>
          </a:p>
          <a:p>
            <a:r>
              <a:rPr lang="en-US" sz="1200" b="0" i="0" u="none" strike="noStrike" kern="1200" cap="none" baseline="0" dirty="0">
                <a:solidFill>
                  <a:schemeClr val="dk1"/>
                </a:solidFill>
                <a:latin typeface="Calibri"/>
                <a:ea typeface="Calibri"/>
                <a:cs typeface="Calibri"/>
                <a:sym typeface="Calibri"/>
              </a:rPr>
              <a:t>The second part describes the teenager experiencing slowed breathing from opioid misuse. </a:t>
            </a:r>
          </a:p>
          <a:p>
            <a:r>
              <a:rPr lang="en-US" sz="1200" b="0" i="0" u="none" strike="noStrike" kern="1200" cap="none" baseline="0" dirty="0">
                <a:solidFill>
                  <a:schemeClr val="dk1"/>
                </a:solidFill>
                <a:latin typeface="Calibri"/>
                <a:ea typeface="Calibri"/>
                <a:cs typeface="Calibri"/>
                <a:sym typeface="Calibri"/>
              </a:rPr>
              <a:t>- This shows an effect on the respiratory system. </a:t>
            </a:r>
          </a:p>
          <a:p>
            <a:r>
              <a:rPr lang="en-US" sz="1200" b="0" i="0" u="none" strike="noStrike" kern="1200" cap="none" baseline="0" dirty="0">
                <a:solidFill>
                  <a:schemeClr val="dk1"/>
                </a:solidFill>
                <a:latin typeface="Calibri"/>
                <a:ea typeface="Calibri"/>
                <a:cs typeface="Calibri"/>
                <a:sym typeface="Calibri"/>
              </a:rPr>
              <a:t>- Opioids depress, or slow, the brain’s ability to regulate the organs that cause us to breathe.</a:t>
            </a:r>
          </a:p>
          <a:p>
            <a:pPr>
              <a:buSzPct val="25000"/>
            </a:pPr>
            <a:endParaRPr lang="en-US" dirty="0"/>
          </a:p>
        </p:txBody>
      </p:sp>
      <p:sp>
        <p:nvSpPr>
          <p:cNvPr id="229" name="Shape 229"/>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47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b="1" dirty="0"/>
              <a:t>Instructor Notes</a:t>
            </a:r>
            <a:r>
              <a:rPr lang="en-US" dirty="0"/>
              <a:t>: Pause after this slide so that students can identify whether it shows a symptom of opioid misuse or withdrawal and identify the body system affected (nervous, respiratory, digestive, or skeletal).</a:t>
            </a:r>
          </a:p>
          <a:p>
            <a:pPr>
              <a:buSzPct val="25000"/>
            </a:pPr>
            <a:endParaRPr lang="en-US" dirty="0"/>
          </a:p>
          <a:p>
            <a:r>
              <a:rPr lang="en-US" sz="1200" b="0" i="0" u="none" strike="noStrike" kern="1200" cap="none" baseline="0" dirty="0">
                <a:solidFill>
                  <a:schemeClr val="dk1"/>
                </a:solidFill>
                <a:latin typeface="Calibri"/>
                <a:ea typeface="Calibri"/>
                <a:cs typeface="Calibri"/>
                <a:sym typeface="Calibri"/>
              </a:rPr>
              <a:t>The third part describes the teenager experiencing nausea, constipation, and stomach pain from opioid misuse. </a:t>
            </a:r>
          </a:p>
          <a:p>
            <a:r>
              <a:rPr lang="en-US" sz="1200" b="0" i="0" u="none" strike="noStrike" kern="1200" cap="none" baseline="0" dirty="0">
                <a:solidFill>
                  <a:schemeClr val="dk1"/>
                </a:solidFill>
                <a:latin typeface="Calibri"/>
                <a:ea typeface="Calibri"/>
                <a:cs typeface="Calibri"/>
                <a:sym typeface="Calibri"/>
              </a:rPr>
              <a:t>- This shows an effect on the digestive system. </a:t>
            </a:r>
          </a:p>
          <a:p>
            <a:r>
              <a:rPr lang="en-US" sz="1200" b="0" i="0" u="none" strike="noStrike" kern="1200" cap="none" baseline="0" dirty="0">
                <a:solidFill>
                  <a:schemeClr val="dk1"/>
                </a:solidFill>
                <a:latin typeface="Calibri"/>
                <a:ea typeface="Calibri"/>
                <a:cs typeface="Calibri"/>
                <a:sym typeface="Calibri"/>
              </a:rPr>
              <a:t>- Opioids can cause nausea, constipation, and stomach pain. People can get pain from opioid misuse, and they tend to take more opioids to relieve that pain they got from misusing opioids.</a:t>
            </a:r>
            <a:endParaRPr lang="en-US" b="1" dirty="0"/>
          </a:p>
        </p:txBody>
      </p:sp>
      <p:sp>
        <p:nvSpPr>
          <p:cNvPr id="246" name="Shape 246"/>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25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dirty="0"/>
              <a:t>Lets</a:t>
            </a:r>
            <a:r>
              <a:rPr lang="en-US" baseline="0" dirty="0"/>
              <a:t> start with some true false </a:t>
            </a:r>
          </a:p>
          <a:p>
            <a:pPr>
              <a:buSzPct val="25000"/>
            </a:pPr>
            <a:r>
              <a:rPr lang="en-US" baseline="0" dirty="0"/>
              <a:t>Collect answers – don’t give out correct answer until end </a:t>
            </a:r>
            <a:endParaRPr dirty="0"/>
          </a:p>
        </p:txBody>
      </p:sp>
      <p:sp>
        <p:nvSpPr>
          <p:cNvPr id="282" name="Shape 282"/>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b="1" dirty="0"/>
              <a:t>Instructor Notes</a:t>
            </a:r>
            <a:r>
              <a:rPr lang="en-US" dirty="0"/>
              <a:t>: Pause after this slide so that students can identify whether it shows a symptom of opioid misuse or withdrawal and identify the body system affected (nervous, respiratory, digestive, or skeletal).</a:t>
            </a:r>
          </a:p>
          <a:p>
            <a:pPr>
              <a:buSzPct val="25000"/>
            </a:pPr>
            <a:endParaRPr lang="en-US" dirty="0"/>
          </a:p>
          <a:p>
            <a:r>
              <a:rPr lang="en-US" sz="1200" b="0" i="0" u="none" strike="noStrike" kern="1200" cap="none" baseline="0" dirty="0">
                <a:solidFill>
                  <a:schemeClr val="dk1"/>
                </a:solidFill>
                <a:latin typeface="Calibri"/>
                <a:ea typeface="Calibri"/>
                <a:cs typeface="Calibri"/>
                <a:sym typeface="Calibri"/>
              </a:rPr>
              <a:t>The fourth part describes the teenager experiencing physical dependency from opioid misuse. </a:t>
            </a:r>
          </a:p>
          <a:p>
            <a:r>
              <a:rPr lang="en-US" sz="1200" b="0" i="0" u="none" strike="noStrike" kern="1200" cap="none" baseline="0" dirty="0">
                <a:solidFill>
                  <a:schemeClr val="dk1"/>
                </a:solidFill>
                <a:latin typeface="Calibri"/>
                <a:ea typeface="Calibri"/>
                <a:cs typeface="Calibri"/>
                <a:sym typeface="Calibri"/>
              </a:rPr>
              <a:t>- This shows an effect on the nervous system. </a:t>
            </a:r>
          </a:p>
          <a:p>
            <a:r>
              <a:rPr lang="en-US" sz="1200" b="0" i="0" u="none" strike="noStrike" kern="1200" cap="none" baseline="0" dirty="0">
                <a:solidFill>
                  <a:schemeClr val="dk1"/>
                </a:solidFill>
                <a:latin typeface="Calibri"/>
                <a:ea typeface="Calibri"/>
                <a:cs typeface="Calibri"/>
                <a:sym typeface="Calibri"/>
              </a:rPr>
              <a:t>- With frequent use, opioids wear down the “locks” (receptors) and some stop working. As a result, the person needs to take a greater amount (higher dose) to get the same pain-relieving effects. </a:t>
            </a:r>
          </a:p>
          <a:p>
            <a:pPr>
              <a:buSzPct val="25000"/>
            </a:pPr>
            <a:endParaRPr lang="en-US" dirty="0"/>
          </a:p>
        </p:txBody>
      </p:sp>
      <p:sp>
        <p:nvSpPr>
          <p:cNvPr id="255" name="Shape 255"/>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5267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b="1" dirty="0"/>
              <a:t>Instructor Notes</a:t>
            </a:r>
            <a:r>
              <a:rPr lang="en-US" dirty="0"/>
              <a:t>: Pause after this slide so that students can identify whether it shows a symptom of opioid misuse or withdrawal and identify the body system affected (nervous, respiratory, digestive, or skeletal).</a:t>
            </a:r>
          </a:p>
          <a:p>
            <a:pPr>
              <a:buSzPct val="25000"/>
            </a:pPr>
            <a:endParaRPr lang="en-US" dirty="0"/>
          </a:p>
          <a:p>
            <a:r>
              <a:rPr lang="en-US" sz="1200" b="0" i="0" u="none" strike="noStrike" kern="1200" cap="none" baseline="0" dirty="0">
                <a:solidFill>
                  <a:schemeClr val="dk1"/>
                </a:solidFill>
                <a:latin typeface="Calibri"/>
                <a:ea typeface="Calibri"/>
                <a:cs typeface="Calibri"/>
                <a:sym typeface="Calibri"/>
              </a:rPr>
              <a:t>The fifth part describes the teenager experiencing difficulty sleeping from opioid withdrawal. </a:t>
            </a:r>
          </a:p>
          <a:p>
            <a:r>
              <a:rPr lang="en-US" sz="1200" b="0" i="0" u="none" strike="noStrike" kern="1200" cap="none" baseline="0" dirty="0">
                <a:solidFill>
                  <a:schemeClr val="dk1"/>
                </a:solidFill>
                <a:latin typeface="Calibri"/>
                <a:ea typeface="Calibri"/>
                <a:cs typeface="Calibri"/>
                <a:sym typeface="Calibri"/>
              </a:rPr>
              <a:t>- This shows an effect on the nervous system. </a:t>
            </a:r>
          </a:p>
          <a:p>
            <a:r>
              <a:rPr lang="en-US" sz="1200" b="0" i="0" u="none" strike="noStrike" kern="1200" cap="none" baseline="0" dirty="0">
                <a:solidFill>
                  <a:schemeClr val="dk1"/>
                </a:solidFill>
                <a:latin typeface="Calibri"/>
                <a:ea typeface="Calibri"/>
                <a:cs typeface="Calibri"/>
                <a:sym typeface="Calibri"/>
              </a:rPr>
              <a:t>- Opioid withdrawal can cause a variety of negative physiological effects, including pain, nausea, and twitching; any of these effects can interfere with sleep patterns. </a:t>
            </a:r>
          </a:p>
          <a:p>
            <a:pPr>
              <a:buSzPct val="25000"/>
            </a:pPr>
            <a:endParaRPr lang="en-US" dirty="0"/>
          </a:p>
        </p:txBody>
      </p:sp>
      <p:sp>
        <p:nvSpPr>
          <p:cNvPr id="264" name="Shape 264"/>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18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b="1" dirty="0"/>
              <a:t>Instructor Notes</a:t>
            </a:r>
            <a:r>
              <a:rPr lang="en-US" dirty="0"/>
              <a:t>: Pause after this slide so that students can identify whether it shows a symptom of opioid misuse or withdrawal and identify the body system affected (nervous, respiratory, digestive, or skeletal).</a:t>
            </a:r>
          </a:p>
          <a:p>
            <a:pPr>
              <a:buSzPct val="25000"/>
            </a:pPr>
            <a:endParaRPr lang="en-US" dirty="0"/>
          </a:p>
          <a:p>
            <a:r>
              <a:rPr lang="en-US" sz="1200" b="0" i="0" u="none" strike="noStrike" kern="1200" cap="none" baseline="0" dirty="0">
                <a:solidFill>
                  <a:schemeClr val="dk1"/>
                </a:solidFill>
                <a:latin typeface="Calibri"/>
                <a:ea typeface="Calibri"/>
                <a:cs typeface="Calibri"/>
                <a:sym typeface="Calibri"/>
              </a:rPr>
              <a:t>The last part describes the teenager experiencing anxiety from opioid withdrawal. </a:t>
            </a:r>
          </a:p>
          <a:p>
            <a:r>
              <a:rPr lang="en-US" sz="1200" b="0" i="0" u="none" strike="noStrike" kern="1200" cap="none" baseline="0" dirty="0">
                <a:solidFill>
                  <a:schemeClr val="dk1"/>
                </a:solidFill>
                <a:latin typeface="Calibri"/>
                <a:ea typeface="Calibri"/>
                <a:cs typeface="Calibri"/>
                <a:sym typeface="Calibri"/>
              </a:rPr>
              <a:t>- This shows an effect on the nervous system. </a:t>
            </a:r>
          </a:p>
          <a:p>
            <a:r>
              <a:rPr lang="en-US" sz="1200" b="0" i="0" u="none" strike="noStrike" kern="1200" cap="none" baseline="0" dirty="0">
                <a:solidFill>
                  <a:schemeClr val="dk1"/>
                </a:solidFill>
                <a:latin typeface="Calibri"/>
                <a:ea typeface="Calibri"/>
                <a:cs typeface="Calibri"/>
                <a:sym typeface="Calibri"/>
              </a:rPr>
              <a:t>- When the body becomes physically dependent on opioids, it needs the drug to function. As a result, the absence of the drug can cause a person to feel anxious.</a:t>
            </a:r>
          </a:p>
          <a:p>
            <a:pPr>
              <a:buSzPct val="25000"/>
            </a:pPr>
            <a:endParaRPr lang="en-US" dirty="0"/>
          </a:p>
        </p:txBody>
      </p:sp>
      <p:sp>
        <p:nvSpPr>
          <p:cNvPr id="273" name="Shape 273"/>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3600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b="1" dirty="0"/>
              <a:t>Instructor Notes</a:t>
            </a:r>
            <a:r>
              <a:rPr lang="en-US" dirty="0"/>
              <a:t>: Instruct students to match each key term on the left with its definition on the right. Then, display the correct answers.</a:t>
            </a:r>
          </a:p>
          <a:p>
            <a:pPr>
              <a:buClr>
                <a:schemeClr val="dk1"/>
              </a:buClr>
              <a:buSzPct val="25000"/>
            </a:pPr>
            <a:endParaRPr dirty="0"/>
          </a:p>
          <a:p>
            <a:pPr>
              <a:buSzPct val="25000"/>
            </a:pPr>
            <a:endParaRPr dirty="0"/>
          </a:p>
        </p:txBody>
      </p:sp>
      <p:sp>
        <p:nvSpPr>
          <p:cNvPr id="282" name="Shape 282"/>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endParaRPr dirty="0"/>
          </a:p>
          <a:p>
            <a:pPr>
              <a:buSzPct val="25000"/>
            </a:pPr>
            <a:endParaRPr dirty="0"/>
          </a:p>
        </p:txBody>
      </p:sp>
      <p:sp>
        <p:nvSpPr>
          <p:cNvPr id="282" name="Shape 282"/>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endParaRPr dirty="0"/>
          </a:p>
          <a:p>
            <a:pPr>
              <a:buSzPct val="25000"/>
            </a:pPr>
            <a:endParaRPr dirty="0"/>
          </a:p>
        </p:txBody>
      </p:sp>
      <p:sp>
        <p:nvSpPr>
          <p:cNvPr id="282" name="Shape 282"/>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endParaRPr dirty="0"/>
          </a:p>
          <a:p>
            <a:pPr>
              <a:buSzPct val="25000"/>
            </a:pPr>
            <a:endParaRPr dirty="0"/>
          </a:p>
        </p:txBody>
      </p:sp>
      <p:sp>
        <p:nvSpPr>
          <p:cNvPr id="282" name="Shape 282"/>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endParaRPr dirty="0"/>
          </a:p>
        </p:txBody>
      </p:sp>
      <p:sp>
        <p:nvSpPr>
          <p:cNvPr id="282" name="Shape 282"/>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endParaRPr dirty="0"/>
          </a:p>
          <a:p>
            <a:pPr>
              <a:buSzPct val="25000"/>
            </a:pPr>
            <a:endParaRPr dirty="0"/>
          </a:p>
        </p:txBody>
      </p:sp>
      <p:sp>
        <p:nvSpPr>
          <p:cNvPr id="282" name="Shape 282"/>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endParaRPr lang="en-US" dirty="0"/>
          </a:p>
          <a:p>
            <a:pPr>
              <a:buSzPct val="25000"/>
            </a:pPr>
            <a:r>
              <a:rPr lang="en-US" dirty="0"/>
              <a:t>Provide updated</a:t>
            </a:r>
            <a:r>
              <a:rPr lang="en-US" baseline="0" dirty="0"/>
              <a:t> date for National Prescription Drug Take Back day</a:t>
            </a:r>
            <a:endParaRPr dirty="0"/>
          </a:p>
        </p:txBody>
      </p:sp>
      <p:sp>
        <p:nvSpPr>
          <p:cNvPr id="221" name="Shape 221"/>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97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endParaRPr dirty="0"/>
          </a:p>
          <a:p>
            <a:pPr>
              <a:buSzPct val="25000"/>
            </a:pPr>
            <a:endParaRPr dirty="0"/>
          </a:p>
        </p:txBody>
      </p:sp>
      <p:sp>
        <p:nvSpPr>
          <p:cNvPr id="282" name="Shape 282"/>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r>
              <a:rPr lang="en-US" dirty="0"/>
              <a:t>Read out slide. Ask for questions.</a:t>
            </a:r>
          </a:p>
        </p:txBody>
      </p:sp>
      <p:sp>
        <p:nvSpPr>
          <p:cNvPr id="296" name="Shape 296"/>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858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r>
              <a:rPr lang="en-US" b="1" dirty="0"/>
              <a:t>Instructor Notes</a:t>
            </a:r>
            <a:r>
              <a:rPr lang="en-US" dirty="0"/>
              <a:t>: Here, perhaps do a visual survey to assess the presentation</a:t>
            </a:r>
          </a:p>
        </p:txBody>
      </p:sp>
      <p:sp>
        <p:nvSpPr>
          <p:cNvPr id="313" name="Shape 313"/>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828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endParaRPr dirty="0"/>
          </a:p>
          <a:p>
            <a:pPr>
              <a:buSzPct val="25000"/>
            </a:pPr>
            <a:endParaRPr dirty="0"/>
          </a:p>
        </p:txBody>
      </p:sp>
      <p:sp>
        <p:nvSpPr>
          <p:cNvPr id="282" name="Shape 282"/>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endParaRPr dirty="0"/>
          </a:p>
          <a:p>
            <a:pPr>
              <a:buSzPct val="25000"/>
            </a:pPr>
            <a:endParaRPr dirty="0"/>
          </a:p>
        </p:txBody>
      </p:sp>
      <p:sp>
        <p:nvSpPr>
          <p:cNvPr id="282" name="Shape 282"/>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endParaRPr lang="en-US" dirty="0"/>
          </a:p>
          <a:p>
            <a:pPr>
              <a:buClr>
                <a:schemeClr val="dk1"/>
              </a:buClr>
              <a:buSzPct val="25000"/>
            </a:pPr>
            <a:endParaRPr dirty="0"/>
          </a:p>
          <a:p>
            <a:pPr>
              <a:buSzPct val="25000"/>
            </a:pPr>
            <a:endParaRPr dirty="0"/>
          </a:p>
        </p:txBody>
      </p:sp>
      <p:sp>
        <p:nvSpPr>
          <p:cNvPr id="282" name="Shape 282"/>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Clr>
                <a:schemeClr val="dk1"/>
              </a:buClr>
              <a:buSzPct val="25000"/>
            </a:pPr>
            <a:r>
              <a:rPr lang="en-US" dirty="0"/>
              <a:t>Ask about before thoughts (expect answers like tired, sleepy, bored)</a:t>
            </a:r>
          </a:p>
          <a:p>
            <a:pPr>
              <a:buClr>
                <a:schemeClr val="dk1"/>
              </a:buClr>
              <a:buSzPct val="25000"/>
            </a:pPr>
            <a:r>
              <a:rPr lang="en-US" dirty="0"/>
              <a:t>Collect after thoughts (expect</a:t>
            </a:r>
            <a:r>
              <a:rPr lang="en-US" baseline="0" dirty="0"/>
              <a:t> answers like awake, “good,” excited) </a:t>
            </a:r>
          </a:p>
          <a:p>
            <a:pPr>
              <a:buClr>
                <a:schemeClr val="dk1"/>
              </a:buClr>
              <a:buSzPct val="25000"/>
            </a:pPr>
            <a:r>
              <a:rPr lang="en-US" baseline="0" dirty="0"/>
              <a:t>Explain runner’s high and how going to the gym can both hurt but make you feel good </a:t>
            </a:r>
            <a:endParaRPr lang="en-US" dirty="0"/>
          </a:p>
          <a:p>
            <a:pPr>
              <a:buClr>
                <a:schemeClr val="dk1"/>
              </a:buClr>
              <a:buSzPct val="25000"/>
            </a:pPr>
            <a:r>
              <a:rPr lang="en-US" dirty="0"/>
              <a:t>      </a:t>
            </a:r>
          </a:p>
          <a:p>
            <a:pPr>
              <a:buClr>
                <a:schemeClr val="dk1"/>
              </a:buClr>
              <a:buSzPct val="25000"/>
            </a:pPr>
            <a:endParaRPr dirty="0"/>
          </a:p>
          <a:p>
            <a:pPr>
              <a:buSzPct val="25000"/>
            </a:pPr>
            <a:endParaRPr dirty="0"/>
          </a:p>
        </p:txBody>
      </p:sp>
      <p:sp>
        <p:nvSpPr>
          <p:cNvPr id="87" name="Shape 87"/>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79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071813"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929642" y="3373754"/>
            <a:ext cx="7437119" cy="2760346"/>
          </a:xfrm>
          <a:prstGeom prst="rect">
            <a:avLst/>
          </a:prstGeom>
          <a:noFill/>
          <a:ln>
            <a:noFill/>
          </a:ln>
        </p:spPr>
        <p:txBody>
          <a:bodyPr lIns="93162" tIns="46568" rIns="93162" bIns="46568" anchor="t" anchorCtr="0">
            <a:noAutofit/>
          </a:bodyPr>
          <a:lstStyle/>
          <a:p>
            <a:pPr>
              <a:buSzPct val="25000"/>
            </a:pPr>
            <a:r>
              <a:rPr lang="en-US" dirty="0"/>
              <a:t>Reinforce idea that we aren’t saying eat a whole bunch of chocolate </a:t>
            </a:r>
          </a:p>
          <a:p>
            <a:pPr>
              <a:buSzPct val="25000"/>
            </a:pPr>
            <a:r>
              <a:rPr lang="en-US" dirty="0"/>
              <a:t>Ask students to brainstorm other activities that might release the body’s “feel-good” chemicals.</a:t>
            </a:r>
          </a:p>
          <a:p>
            <a:pPr>
              <a:buSzPct val="25000"/>
            </a:pPr>
            <a:r>
              <a:rPr lang="en-US" dirty="0"/>
              <a:t>	Eating a pizza</a:t>
            </a:r>
          </a:p>
          <a:p>
            <a:pPr>
              <a:buSzPct val="25000"/>
            </a:pPr>
            <a:r>
              <a:rPr lang="en-US" dirty="0"/>
              <a:t>	Anyone play soccer </a:t>
            </a:r>
            <a:r>
              <a:rPr lang="en-US" dirty="0">
                <a:sym typeface="Wingdings" panose="05000000000000000000" pitchFamily="2" charset="2"/>
              </a:rPr>
              <a:t> scoring a goal </a:t>
            </a:r>
            <a:r>
              <a:rPr lang="en-US" dirty="0"/>
              <a:t> </a:t>
            </a:r>
          </a:p>
          <a:p>
            <a:pPr>
              <a:buSzPct val="25000"/>
            </a:pPr>
            <a:r>
              <a:rPr lang="en-US" dirty="0"/>
              <a:t> </a:t>
            </a:r>
          </a:p>
          <a:p>
            <a:pPr>
              <a:buSzPct val="25000"/>
            </a:pPr>
            <a:endParaRPr dirty="0"/>
          </a:p>
        </p:txBody>
      </p:sp>
      <p:sp>
        <p:nvSpPr>
          <p:cNvPr id="103" name="Shape 103"/>
          <p:cNvSpPr txBox="1">
            <a:spLocks noGrp="1"/>
          </p:cNvSpPr>
          <p:nvPr>
            <p:ph type="sldNum" idx="12"/>
          </p:nvPr>
        </p:nvSpPr>
        <p:spPr>
          <a:xfrm>
            <a:off x="5265808" y="6658664"/>
            <a:ext cx="4028439" cy="351736"/>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515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3CC7C3FC-8E98-44AB-8177-03D619D9F2B9}" type="datetimeFigureOut">
              <a:rPr lang="en-US" smtClean="0"/>
              <a:t>4/22/2024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832518C-1D50-4299-A0E6-582AADB89A3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2016 Discovery Education, Inc. All rights Reserved. </a:t>
            </a: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2016 Discovery Education, Inc. All rights Reserved. </a:t>
            </a: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4/22/2024</a:t>
            </a:fld>
            <a:endParaRPr lang="en-US"/>
          </a:p>
        </p:txBody>
      </p:sp>
      <p:sp>
        <p:nvSpPr>
          <p:cNvPr id="5" name="Footer Placeholder 4"/>
          <p:cNvSpPr>
            <a:spLocks noGrp="1"/>
          </p:cNvSpPr>
          <p:nvPr>
            <p:ph type="ftr" sz="quarter" idx="11"/>
          </p:nvPr>
        </p:nvSpPr>
        <p:spPr/>
        <p:txBody>
          <a:bodyPr/>
          <a:lstStyle/>
          <a:p>
            <a:r>
              <a:rPr lang="en-US"/>
              <a:t>Copyright 2016 Discovery Education, Inc. All rights Reserved. </a:t>
            </a:r>
            <a:endParaRPr lang="en-US" dirty="0"/>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pic>
        <p:nvPicPr>
          <p:cNvPr id="7" name="Picture 6" descr="DEA_Operation_Prevention_Logo_Two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8" name="Picture 7" descr="DEA_DIS_logopartn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9" name="Straight Connector 8"/>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2016 Discovery Education, Inc. All rights Reserved. </a:t>
            </a:r>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2016 Discovery Education, Inc. All rights Reserved. </a:t>
            </a:r>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8" name="Footer Placeholder 27"/>
          <p:cNvSpPr>
            <a:spLocks noGrp="1"/>
          </p:cNvSpPr>
          <p:nvPr>
            <p:ph type="ftr" sz="quarter" idx="12"/>
          </p:nvPr>
        </p:nvSpPr>
        <p:spPr/>
        <p:txBody>
          <a:bodyPr rtlCol="0"/>
          <a:lstStyle/>
          <a:p>
            <a:r>
              <a:rPr lang="en-US"/>
              <a:t>Copyright 2016 Discovery Education, Inc. All rights Reserved. </a:t>
            </a:r>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a:t>Copyright 2016 Discovery Education, Inc. All rights Reserved. </a:t>
            </a:r>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2016 Discovery Education, Inc. All rights Reserved. </a:t>
            </a:r>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2016 Discovery Education, Inc. All rights Reserved. </a:t>
            </a:r>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2016 Discovery Education, Inc. All rights Reserved. </a:t>
            </a:r>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a:t>Copyright 2016 Discovery Education, Inc. All rights Reserved. </a:t>
            </a:r>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teens.drugabuse.gov/blog/post/what-does-it-mean-misuse-opioids" TargetMode="External"/><Relationship Id="rId5" Type="http://schemas.openxmlformats.org/officeDocument/2006/relationships/image" Target="../media/image28.png"/><Relationship Id="rId4" Type="http://schemas.openxmlformats.org/officeDocument/2006/relationships/image" Target="../media/image9.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9.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9.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s://science360.gov/obj/tkn-video/0e2ab299-9dfe-4cad-b517-85ad949a67db/mysteries-brain-thinking-brain"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9.png"/><Relationship Id="rId7"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7.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9.pn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g"/></Relationships>
</file>

<file path=ppt/slides/_rels/slide22.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62.jpe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5.jpeg"/><Relationship Id="rId11" Type="http://schemas.openxmlformats.org/officeDocument/2006/relationships/image" Target="../media/image68.gif"/><Relationship Id="rId5" Type="http://schemas.openxmlformats.org/officeDocument/2006/relationships/image" Target="../media/image64.jpeg"/><Relationship Id="rId10" Type="http://schemas.openxmlformats.org/officeDocument/2006/relationships/image" Target="../media/image67.gif"/><Relationship Id="rId4" Type="http://schemas.openxmlformats.org/officeDocument/2006/relationships/image" Target="../media/image63.jpeg"/><Relationship Id="rId9" Type="http://schemas.openxmlformats.org/officeDocument/2006/relationships/image" Target="../media/image66.pn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9.png"/><Relationship Id="rId7"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jpe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4.jpg"/><Relationship Id="rId5" Type="http://schemas.openxmlformats.org/officeDocument/2006/relationships/image" Target="../media/image9.pn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7.jpg"/><Relationship Id="rId5" Type="http://schemas.openxmlformats.org/officeDocument/2006/relationships/image" Target="../media/image9.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9.jpg"/><Relationship Id="rId5" Type="http://schemas.openxmlformats.org/officeDocument/2006/relationships/image" Target="../media/image8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92.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95.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7.jpg"/><Relationship Id="rId5" Type="http://schemas.openxmlformats.org/officeDocument/2006/relationships/image" Target="../media/image96.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png"/><Relationship Id="rId4" Type="http://schemas.openxmlformats.org/officeDocument/2006/relationships/image" Target="../media/image99.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2.gif"/></Relationships>
</file>

<file path=ppt/slides/_rels/slide39.xml.rels><?xml version="1.0" encoding="UTF-8" standalone="yes"?>
<Relationships xmlns="http://schemas.openxmlformats.org/package/2006/relationships"><Relationship Id="rId8" Type="http://schemas.openxmlformats.org/officeDocument/2006/relationships/hyperlink" Target="https://www.deadiversion.usdoj.gov/drug_disposal/takeback/index.html" TargetMode="External"/><Relationship Id="rId3" Type="http://schemas.openxmlformats.org/officeDocument/2006/relationships/image" Target="../media/image9.png"/><Relationship Id="rId7" Type="http://schemas.openxmlformats.org/officeDocument/2006/relationships/hyperlink" Target="http://www.njconsumeraffairs.gov/meddrop"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drugs.com/pill_identification.html" TargetMode="External"/><Relationship Id="rId5" Type="http://schemas.openxmlformats.org/officeDocument/2006/relationships/image" Target="../media/image103.png"/><Relationship Id="rId4" Type="http://schemas.openxmlformats.org/officeDocument/2006/relationships/image" Target="../media/image60.jpg"/><Relationship Id="rId9" Type="http://schemas.openxmlformats.org/officeDocument/2006/relationships/hyperlink" Target="http://disposemymed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4.jpeg"/><Relationship Id="rId4" Type="http://schemas.openxmlformats.org/officeDocument/2006/relationships/hyperlink" Target="http://www.findtreatment.samhsa.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FE element 1" descr="q4WS9ZXG3ST81.png"/>
          <p:cNvPicPr>
            <a:picLocks/>
          </p:cNvPicPr>
          <p:nvPr/>
        </p:nvPicPr>
        <p:blipFill>
          <a:blip r:embed="rId3">
            <a:extLst>
              <a:ext uri="{28A0092B-C50C-407E-A947-70E740481C1C}">
                <a14:useLocalDpi xmlns:a14="http://schemas.microsoft.com/office/drawing/2010/main"/>
              </a:ext>
            </a:extLst>
          </a:blip>
          <a:stretch>
            <a:fillRect/>
          </a:stretch>
        </p:blipFill>
        <p:spPr>
          <a:xfrm>
            <a:off x="6456427" y="6352985"/>
            <a:ext cx="2060448" cy="371856"/>
          </a:xfrm>
          <a:prstGeom prst="rect">
            <a:avLst/>
          </a:prstGeom>
        </p:spPr>
      </p:pic>
      <p:sp>
        <p:nvSpPr>
          <p:cNvPr id="3" name="Rectangle 2"/>
          <p:cNvSpPr/>
          <p:nvPr/>
        </p:nvSpPr>
        <p:spPr>
          <a:xfrm>
            <a:off x="0" y="0"/>
            <a:ext cx="9144000" cy="68580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DEA_DIS_logopartne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6" name="Picture 5" descr="DEA_Operation_Prevention_Logo_Two_Colo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07987" y="2232410"/>
            <a:ext cx="2644139" cy="4921797"/>
          </a:xfrm>
          <a:prstGeom prst="rect">
            <a:avLst/>
          </a:prstGeom>
        </p:spPr>
      </p:pic>
      <p:pic>
        <p:nvPicPr>
          <p:cNvPr id="17" name="PFE element 6" descr="zz95poOZ9A322.png"/>
          <p:cNvPicPr>
            <a:picLocks/>
          </p:cNvPicPr>
          <p:nvPr/>
        </p:nvPicPr>
        <p:blipFill>
          <a:blip r:embed="rId7">
            <a:extLst>
              <a:ext uri="{28A0092B-C50C-407E-A947-70E740481C1C}">
                <a14:useLocalDpi xmlns:a14="http://schemas.microsoft.com/office/drawing/2010/main" val="0"/>
              </a:ext>
            </a:extLst>
          </a:blip>
          <a:stretch>
            <a:fillRect/>
          </a:stretch>
        </p:blipFill>
        <p:spPr>
          <a:xfrm>
            <a:off x="793083" y="824241"/>
            <a:ext cx="3206496" cy="3505200"/>
          </a:xfrm>
          <a:prstGeom prst="rect">
            <a:avLst/>
          </a:prstGeom>
        </p:spPr>
      </p:pic>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0</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4151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2" name="Straight Connector 11"/>
          <p:cNvCxnSpPr/>
          <p:nvPr/>
        </p:nvCxnSpPr>
        <p:spPr>
          <a:xfrm>
            <a:off x="2652819"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3" cstate="screen">
            <a:extLst>
              <a:ext uri="{28A0092B-C50C-407E-A947-70E740481C1C}">
                <a14:useLocalDpi xmlns:a14="http://schemas.microsoft.com/office/drawing/2010/main"/>
              </a:ext>
            </a:extLst>
          </a:blip>
          <a:stretch>
            <a:fillRect/>
          </a:stretch>
        </p:blipFill>
        <p:spPr>
          <a:xfrm>
            <a:off x="1281219" y="2624670"/>
            <a:ext cx="2743200" cy="2743200"/>
          </a:xfrm>
          <a:prstGeom prst="ellipse">
            <a:avLst/>
          </a:prstGeom>
        </p:spPr>
      </p:pic>
      <p:sp>
        <p:nvSpPr>
          <p:cNvPr id="14" name="Oval 13"/>
          <p:cNvSpPr>
            <a:spLocks noChangeAspect="1"/>
          </p:cNvSpPr>
          <p:nvPr/>
        </p:nvSpPr>
        <p:spPr>
          <a:xfrm>
            <a:off x="1149139"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pfehide40" hidden="1"/>
          <p:cNvSpPr txBox="1"/>
          <p:nvPr/>
        </p:nvSpPr>
        <p:spPr>
          <a:xfrm>
            <a:off x="4683140" y="2756196"/>
            <a:ext cx="3952860" cy="2410735"/>
          </a:xfrm>
          <a:prstGeom prst="rect">
            <a:avLst/>
          </a:prstGeom>
          <a:noFill/>
          <a:ln>
            <a:noFill/>
          </a:ln>
        </p:spPr>
        <p:txBody>
          <a:bodyPr lIns="91425" tIns="45700" rIns="91425" bIns="45700" anchor="t" anchorCtr="0">
            <a:noAutofit/>
          </a:bodyPr>
          <a:lstStyle/>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These “feel good” chemicals are called endorphins.</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Your nervous system produces them to reduce pain.</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They are one type of neurotransmitter.</a:t>
            </a:r>
            <a:endParaRPr sz="1800" i="0" u="none" strike="noStrike" cap="none" dirty="0">
              <a:solidFill>
                <a:srgbClr val="15284B"/>
              </a:solidFill>
              <a:latin typeface="Montserrat light"/>
              <a:ea typeface="Calibri"/>
              <a:cs typeface="Montserrat light"/>
              <a:sym typeface="Calibri"/>
            </a:endParaRPr>
          </a:p>
        </p:txBody>
      </p:sp>
      <p:pic>
        <p:nvPicPr>
          <p:cNvPr id="11" name="PFE element 42" descr="q4WS9ZXG3ST825.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5" name="PFE element 44" descr="q4WS9ZXG3ST826.png"/>
          <p:cNvPicPr>
            <a:picLocks/>
          </p:cNvPicPr>
          <p:nvPr/>
        </p:nvPicPr>
        <p:blipFill>
          <a:blip r:embed="rId5">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9" name="Straight Connector 8"/>
          <p:cNvCxnSpPr/>
          <p:nvPr/>
        </p:nvCxnSpPr>
        <p:spPr>
          <a:xfrm>
            <a:off x="3762906" y="1082029"/>
            <a:ext cx="38316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9</a:t>
            </a:fld>
            <a:endParaRPr lang="en-US" dirty="0">
              <a:latin typeface="Calibri"/>
              <a:ea typeface="Calibri"/>
              <a:cs typeface="Calibri"/>
              <a:sym typeface="Calibri"/>
            </a:endParaRPr>
          </a:p>
        </p:txBody>
      </p:sp>
      <p:pic>
        <p:nvPicPr>
          <p:cNvPr id="1027" name="Picture 3" descr="C:\Users\sshah4\AppData\Local\Microsoft\Windows\Temporary Internet Files\Content.IE5\LUE153QT\cerebro-pesa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1268" y="3139535"/>
            <a:ext cx="2147542" cy="17161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66048" y="1720661"/>
            <a:ext cx="3745735" cy="4616648"/>
          </a:xfrm>
          <a:prstGeom prst="rect">
            <a:avLst/>
          </a:prstGeom>
          <a:noFill/>
        </p:spPr>
        <p:txBody>
          <a:bodyPr wrap="square" rtlCol="0">
            <a:spAutoFit/>
          </a:bodyPr>
          <a:lstStyle/>
          <a:p>
            <a:pPr marL="285750" indent="-285750">
              <a:buFont typeface="Courier New" panose="02070309020205020404" pitchFamily="49" charset="0"/>
              <a:buChar char="o"/>
            </a:pPr>
            <a:r>
              <a:rPr lang="en-US" sz="2800" dirty="0"/>
              <a:t>These “feel good” chemicals are called endorphins</a:t>
            </a:r>
          </a:p>
          <a:p>
            <a:endParaRPr lang="en-US" sz="2800" dirty="0"/>
          </a:p>
          <a:p>
            <a:pPr marL="285750" indent="-285750">
              <a:buFont typeface="Courier New" panose="02070309020205020404" pitchFamily="49" charset="0"/>
              <a:buChar char="o"/>
            </a:pPr>
            <a:r>
              <a:rPr lang="en-US" sz="2800" dirty="0"/>
              <a:t>Your nervous system produces them to reduce pain</a:t>
            </a:r>
          </a:p>
          <a:p>
            <a:pPr marL="285750" indent="-285750">
              <a:buFont typeface="Courier New" panose="02070309020205020404" pitchFamily="49" charset="0"/>
              <a:buChar char="o"/>
            </a:pPr>
            <a:endParaRPr lang="en-US" sz="2800" dirty="0"/>
          </a:p>
          <a:p>
            <a:pPr marL="285750" indent="-285750">
              <a:buFont typeface="Courier New" panose="02070309020205020404" pitchFamily="49" charset="0"/>
              <a:buChar char="o"/>
            </a:pPr>
            <a:r>
              <a:rPr lang="en-US" sz="2800" dirty="0"/>
              <a:t>One of the body’s neurotransmitters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027"/>
                                        </p:tgtEl>
                                      </p:cBhvr>
                                    </p:animEffect>
                                    <p:set>
                                      <p:cBhvr>
                                        <p:cTn id="14" dur="1" fill="hold">
                                          <p:stCondLst>
                                            <p:cond delay="499"/>
                                          </p:stCondLst>
                                        </p:cTn>
                                        <p:tgtEl>
                                          <p:spTgt spid="10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pfehide46" hidden="1"/>
          <p:cNvSpPr txBox="1">
            <a:spLocks noGrp="1"/>
          </p:cNvSpPr>
          <p:nvPr>
            <p:ph idx="1"/>
          </p:nvPr>
        </p:nvSpPr>
        <p:spPr>
          <a:xfrm>
            <a:off x="711200" y="4510969"/>
            <a:ext cx="3818466" cy="1053035"/>
          </a:xfrm>
          <a:prstGeom prst="rect">
            <a:avLst/>
          </a:prstGeom>
          <a:noFill/>
          <a:ln>
            <a:noFill/>
          </a:ln>
        </p:spPr>
        <p:txBody>
          <a:bodyPr lIns="91425" tIns="45700" rIns="91425" bIns="45700" anchor="t" anchorCtr="0">
            <a:noAutofit/>
          </a:bodyPr>
          <a:lstStyle/>
          <a:p>
            <a:pPr marL="285750" marR="0" lvl="0" indent="-285750" algn="l" rtl="0">
              <a:lnSpc>
                <a:spcPct val="110000"/>
              </a:lnSpc>
              <a:spcBef>
                <a:spcPts val="1000"/>
              </a:spcBef>
              <a:buClr>
                <a:srgbClr val="00AF66"/>
              </a:buClr>
              <a:buSzPct val="150000"/>
              <a:buFont typeface="Courier New"/>
              <a:buChar char="o"/>
            </a:pPr>
            <a:r>
              <a:rPr lang="en-US" sz="1400" b="0" i="0" u="none" strike="noStrike" cap="none" dirty="0">
                <a:solidFill>
                  <a:srgbClr val="15284B"/>
                </a:solidFill>
                <a:latin typeface="Montserrat light"/>
                <a:ea typeface="Calibri"/>
                <a:cs typeface="Montserrat light"/>
                <a:sym typeface="Calibri"/>
              </a:rPr>
              <a:t>Common opioids include heroin and prescription drugs like morphine, oxycodone, and hydrocodone.</a:t>
            </a:r>
          </a:p>
        </p:txBody>
      </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10</a:t>
            </a:fld>
            <a:endParaRPr lang="en-US" dirty="0">
              <a:latin typeface="Calibri"/>
              <a:ea typeface="Calibri"/>
              <a:cs typeface="Calibri"/>
              <a:sym typeface="Calibri"/>
            </a:endParaRPr>
          </a:p>
        </p:txBody>
      </p:sp>
      <p:pic>
        <p:nvPicPr>
          <p:cNvPr id="21" name="PFE element 48" descr="q4WS9ZXG3ST829.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2" name="PFE element 50" descr="q4WS9ZXG3ST830.png"/>
          <p:cNvPicPr>
            <a:picLocks/>
          </p:cNvPicPr>
          <p:nvPr/>
        </p:nvPicPr>
        <p:blipFill>
          <a:blip r:embed="rId4">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10" name="Straight Connector 9"/>
          <p:cNvCxnSpPr/>
          <p:nvPr/>
        </p:nvCxnSpPr>
        <p:spPr>
          <a:xfrm>
            <a:off x="4442090" y="1082029"/>
            <a:ext cx="247517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416800" y="1642533"/>
            <a:ext cx="0" cy="21386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3" name="PFE element 53" descr="q4WS9ZXG3ST831.png"/>
          <p:cNvPicPr>
            <a:picLocks/>
          </p:cNvPicPr>
          <p:nvPr/>
        </p:nvPicPr>
        <p:blipFill>
          <a:blip r:embed="rId5">
            <a:extLst>
              <a:ext uri="{28A0092B-C50C-407E-A947-70E740481C1C}">
                <a14:useLocalDpi xmlns:a14="http://schemas.microsoft.com/office/drawing/2010/main"/>
              </a:ext>
            </a:extLst>
          </a:blip>
          <a:stretch>
            <a:fillRect/>
          </a:stretch>
        </p:blipFill>
        <p:spPr>
          <a:xfrm>
            <a:off x="6377262" y="3865543"/>
            <a:ext cx="2090928" cy="2090928"/>
          </a:xfrm>
          <a:prstGeom prst="rect">
            <a:avLst/>
          </a:prstGeom>
        </p:spPr>
      </p:pic>
      <p:sp>
        <p:nvSpPr>
          <p:cNvPr id="6" name="pfehide54" hidden="1"/>
          <p:cNvSpPr txBox="1"/>
          <p:nvPr/>
        </p:nvSpPr>
        <p:spPr>
          <a:xfrm>
            <a:off x="711199" y="2448087"/>
            <a:ext cx="3818467" cy="799706"/>
          </a:xfrm>
          <a:prstGeom prst="rect">
            <a:avLst/>
          </a:prstGeom>
          <a:noFill/>
        </p:spPr>
        <p:txBody>
          <a:bodyPr wrap="square" rtlCol="0">
            <a:spAutoFit/>
          </a:bodyPr>
          <a:lstStyle/>
          <a:p>
            <a:pPr marL="285750" lvl="0" indent="-285750">
              <a:lnSpc>
                <a:spcPct val="110000"/>
              </a:lnSpc>
              <a:buClr>
                <a:srgbClr val="00AF66"/>
              </a:buClr>
              <a:buSzPct val="150000"/>
              <a:buFont typeface="Courier New"/>
              <a:buChar char="o"/>
            </a:pPr>
            <a:r>
              <a:rPr lang="en-US" sz="1400" b="1" dirty="0">
                <a:solidFill>
                  <a:srgbClr val="15284B"/>
                </a:solidFill>
                <a:latin typeface="Montserrat light"/>
                <a:ea typeface="Calibri"/>
                <a:cs typeface="Montserrat light"/>
                <a:sym typeface="Calibri"/>
              </a:rPr>
              <a:t>Opioids</a:t>
            </a:r>
            <a:r>
              <a:rPr lang="en-US" sz="1400" dirty="0">
                <a:solidFill>
                  <a:srgbClr val="15284B"/>
                </a:solidFill>
                <a:latin typeface="Montserrat light"/>
                <a:ea typeface="Calibri"/>
                <a:cs typeface="Montserrat light"/>
                <a:sym typeface="Calibri"/>
              </a:rPr>
              <a:t> are drugs that work on the nervous system to reduce pain signals reaching the brain. </a:t>
            </a:r>
            <a:endParaRPr lang="en-US" dirty="0"/>
          </a:p>
        </p:txBody>
      </p:sp>
      <p:sp>
        <p:nvSpPr>
          <p:cNvPr id="7" name="pfehide55" hidden="1"/>
          <p:cNvSpPr txBox="1"/>
          <p:nvPr/>
        </p:nvSpPr>
        <p:spPr>
          <a:xfrm>
            <a:off x="711199" y="3506599"/>
            <a:ext cx="3375447" cy="799706"/>
          </a:xfrm>
          <a:prstGeom prst="rect">
            <a:avLst/>
          </a:prstGeom>
          <a:noFill/>
        </p:spPr>
        <p:txBody>
          <a:bodyPr wrap="square" rtlCol="0">
            <a:spAutoFit/>
          </a:bodyPr>
          <a:lstStyle/>
          <a:p>
            <a:pPr marL="285750" lvl="0" indent="-285750">
              <a:lnSpc>
                <a:spcPct val="110000"/>
              </a:lnSpc>
              <a:buClr>
                <a:srgbClr val="00AF66"/>
              </a:buClr>
              <a:buSzPct val="150000"/>
              <a:buFont typeface="Courier New"/>
              <a:buChar char="o"/>
            </a:pPr>
            <a:r>
              <a:rPr lang="en-US" sz="1400" dirty="0">
                <a:solidFill>
                  <a:srgbClr val="15284B"/>
                </a:solidFill>
                <a:latin typeface="Montserrat light"/>
                <a:ea typeface="Calibri"/>
                <a:cs typeface="Montserrat light"/>
                <a:sym typeface="Calibri"/>
              </a:rPr>
              <a:t>Some opioids come from the opium poppy plant. Others are made in laboratories.</a:t>
            </a:r>
            <a:endParaRPr lang="en-US" dirty="0">
              <a:solidFill>
                <a:srgbClr val="15284B"/>
              </a:solidFill>
              <a:latin typeface="Montserrat light"/>
              <a:ea typeface="Calibri"/>
              <a:cs typeface="Montserrat light"/>
              <a:sym typeface="Calibri"/>
            </a:endParaRPr>
          </a:p>
        </p:txBody>
      </p:sp>
      <p:grpSp>
        <p:nvGrpSpPr>
          <p:cNvPr id="18" name="Group 17"/>
          <p:cNvGrpSpPr/>
          <p:nvPr/>
        </p:nvGrpSpPr>
        <p:grpSpPr>
          <a:xfrm>
            <a:off x="0" y="4561255"/>
            <a:ext cx="5335174" cy="1523958"/>
            <a:chOff x="317500" y="317499"/>
            <a:chExt cx="3828288" cy="1060704"/>
          </a:xfrm>
        </p:grpSpPr>
        <p:pic>
          <p:nvPicPr>
            <p:cNvPr id="4" name="PFE element 46" descr="q4WS9ZXG3ST827.png"/>
            <p:cNvPicPr>
              <a:picLocks/>
            </p:cNvPicPr>
            <p:nvPr/>
          </p:nvPicPr>
          <p:blipFill>
            <a:blip r:embed="rId6">
              <a:extLst>
                <a:ext uri="{28A0092B-C50C-407E-A947-70E740481C1C}">
                  <a14:useLocalDpi xmlns:a14="http://schemas.microsoft.com/office/drawing/2010/main"/>
                </a:ext>
              </a:extLst>
            </a:blip>
            <a:stretch>
              <a:fillRect/>
            </a:stretch>
          </p:blipFill>
          <p:spPr>
            <a:xfrm>
              <a:off x="317500" y="317499"/>
              <a:ext cx="3828288" cy="1060704"/>
            </a:xfrm>
            <a:prstGeom prst="rect">
              <a:avLst/>
            </a:prstGeom>
          </p:spPr>
        </p:pic>
        <p:sp>
          <p:nvSpPr>
            <p:cNvPr id="17" name="Shape_2"/>
            <p:cNvSpPr/>
            <p:nvPr/>
          </p:nvSpPr>
          <p:spPr>
            <a:xfrm>
              <a:off x="317500" y="317499"/>
              <a:ext cx="3828288" cy="106070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27" y="2167994"/>
            <a:ext cx="5019669" cy="1087738"/>
            <a:chOff x="317499" y="317500"/>
            <a:chExt cx="3828288" cy="804672"/>
          </a:xfrm>
        </p:grpSpPr>
        <p:pic>
          <p:nvPicPr>
            <p:cNvPr id="24" name="PFE element 54" descr="q4WS9ZXG3ST833.png"/>
            <p:cNvPicPr>
              <a:picLocks/>
            </p:cNvPicPr>
            <p:nvPr/>
          </p:nvPicPr>
          <p:blipFill>
            <a:blip r:embed="rId7">
              <a:extLst>
                <a:ext uri="{28A0092B-C50C-407E-A947-70E740481C1C}">
                  <a14:useLocalDpi xmlns:a14="http://schemas.microsoft.com/office/drawing/2010/main"/>
                </a:ext>
              </a:extLst>
            </a:blip>
            <a:stretch>
              <a:fillRect/>
            </a:stretch>
          </p:blipFill>
          <p:spPr>
            <a:xfrm>
              <a:off x="317499" y="317500"/>
              <a:ext cx="3828288" cy="804672"/>
            </a:xfrm>
            <a:prstGeom prst="rect">
              <a:avLst/>
            </a:prstGeom>
          </p:spPr>
        </p:pic>
        <p:sp>
          <p:nvSpPr>
            <p:cNvPr id="25" name="Shape_3"/>
            <p:cNvSpPr/>
            <p:nvPr/>
          </p:nvSpPr>
          <p:spPr>
            <a:xfrm>
              <a:off x="317499" y="317500"/>
              <a:ext cx="3828288" cy="8046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29" name="Group 28"/>
          <p:cNvGrpSpPr/>
          <p:nvPr/>
        </p:nvGrpSpPr>
        <p:grpSpPr>
          <a:xfrm>
            <a:off x="-7227" y="3350900"/>
            <a:ext cx="4652684" cy="1140826"/>
            <a:chOff x="317499" y="317500"/>
            <a:chExt cx="3383280" cy="804672"/>
          </a:xfrm>
        </p:grpSpPr>
        <p:pic>
          <p:nvPicPr>
            <p:cNvPr id="27" name="PFE element 55" descr="q4WS9ZXG3ST834.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3383280" cy="804672"/>
            </a:xfrm>
            <a:prstGeom prst="rect">
              <a:avLst/>
            </a:prstGeom>
          </p:spPr>
        </p:pic>
        <p:sp>
          <p:nvSpPr>
            <p:cNvPr id="28" name="Shape_4"/>
            <p:cNvSpPr/>
            <p:nvPr/>
          </p:nvSpPr>
          <p:spPr>
            <a:xfrm>
              <a:off x="317499" y="317500"/>
              <a:ext cx="3383280" cy="8046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 name="PFE element 56" descr="q4WS9ZXG3ST835.png"/>
          <p:cNvPicPr>
            <a:picLocks/>
          </p:cNvPicPr>
          <p:nvPr/>
        </p:nvPicPr>
        <p:blipFill>
          <a:blip r:embed="rId9">
            <a:extLst>
              <a:ext uri="{28A0092B-C50C-407E-A947-70E740481C1C}">
                <a14:useLocalDpi xmlns:a14="http://schemas.microsoft.com/office/drawing/2010/main"/>
              </a:ext>
            </a:extLst>
          </a:blip>
          <a:stretch>
            <a:fillRect/>
          </a:stretch>
        </p:blipFill>
        <p:spPr>
          <a:xfrm>
            <a:off x="5012442" y="2078590"/>
            <a:ext cx="2090928" cy="2097024"/>
          </a:xfrm>
          <a:prstGeom prst="rect">
            <a:avLst/>
          </a:prstGeom>
        </p:spPr>
      </p:pic>
      <p:cxnSp>
        <p:nvCxnSpPr>
          <p:cNvPr id="20" name="Straight Connector 19"/>
          <p:cNvCxnSpPr/>
          <p:nvPr/>
        </p:nvCxnSpPr>
        <p:spPr>
          <a:xfrm>
            <a:off x="6053673" y="1509861"/>
            <a:ext cx="0" cy="496736"/>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8)">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6" name="PFE element 149" descr="q4WS9ZXG3ST894.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78939" y="1081768"/>
            <a:ext cx="31971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7" name="pfehide168" hidden="1"/>
          <p:cNvSpPr txBox="1"/>
          <p:nvPr/>
        </p:nvSpPr>
        <p:spPr>
          <a:xfrm>
            <a:off x="5632447" y="2431648"/>
            <a:ext cx="1818219" cy="307777"/>
          </a:xfrm>
          <a:prstGeom prst="rect">
            <a:avLst/>
          </a:prstGeom>
          <a:noFill/>
        </p:spPr>
        <p:txBody>
          <a:bodyPr wrap="square" rtlCol="0">
            <a:spAutoFit/>
          </a:bodyPr>
          <a:lstStyle/>
          <a:p>
            <a:r>
              <a:rPr lang="en-US" sz="1400" dirty="0">
                <a:solidFill>
                  <a:srgbClr val="CF0A2C"/>
                </a:solidFill>
                <a:latin typeface="Montserrat Light"/>
                <a:cs typeface="Montserrat Light"/>
              </a:rPr>
              <a:t>Nervous system</a:t>
            </a:r>
            <a:endParaRPr lang="en-US" dirty="0">
              <a:solidFill>
                <a:srgbClr val="CF0A2C"/>
              </a:solidFill>
              <a:latin typeface="Montserrat Light"/>
              <a:cs typeface="Montserrat Light"/>
            </a:endParaRPr>
          </a:p>
        </p:txBody>
      </p:sp>
      <p:sp>
        <p:nvSpPr>
          <p:cNvPr id="29" name="pfehide169" hidden="1"/>
          <p:cNvSpPr txBox="1"/>
          <p:nvPr/>
        </p:nvSpPr>
        <p:spPr>
          <a:xfrm>
            <a:off x="1382177" y="3681967"/>
            <a:ext cx="1818219" cy="523220"/>
          </a:xfrm>
          <a:prstGeom prst="rect">
            <a:avLst/>
          </a:prstGeom>
          <a:noFill/>
        </p:spPr>
        <p:txBody>
          <a:bodyPr wrap="square" rtlCol="0">
            <a:spAutoFit/>
          </a:bodyPr>
          <a:lstStyle/>
          <a:p>
            <a:r>
              <a:rPr lang="en-US" sz="1400" dirty="0">
                <a:solidFill>
                  <a:srgbClr val="CF0A2C"/>
                </a:solidFill>
                <a:latin typeface="Montserrat Light"/>
                <a:cs typeface="Montserrat Light"/>
              </a:rPr>
              <a:t>Integumentary system</a:t>
            </a:r>
            <a:endParaRPr lang="en-US" dirty="0">
              <a:solidFill>
                <a:srgbClr val="CF0A2C"/>
              </a:solidFill>
              <a:latin typeface="Montserrat Light"/>
              <a:cs typeface="Montserrat Light"/>
            </a:endParaRPr>
          </a:p>
        </p:txBody>
      </p:sp>
      <p:sp>
        <p:nvSpPr>
          <p:cNvPr id="30" name="pfehide170" hidden="1"/>
          <p:cNvSpPr txBox="1"/>
          <p:nvPr/>
        </p:nvSpPr>
        <p:spPr>
          <a:xfrm>
            <a:off x="6029321" y="3993748"/>
            <a:ext cx="2369610" cy="307777"/>
          </a:xfrm>
          <a:prstGeom prst="rect">
            <a:avLst/>
          </a:prstGeom>
          <a:noFill/>
        </p:spPr>
        <p:txBody>
          <a:bodyPr wrap="square" rtlCol="0">
            <a:spAutoFit/>
          </a:bodyPr>
          <a:lstStyle/>
          <a:p>
            <a:r>
              <a:rPr lang="en-US" sz="1400" dirty="0">
                <a:solidFill>
                  <a:srgbClr val="CF0A2C"/>
                </a:solidFill>
                <a:latin typeface="Montserrat Light"/>
                <a:cs typeface="Montserrat Light"/>
              </a:rPr>
              <a:t>Respiratory system</a:t>
            </a:r>
            <a:endParaRPr lang="en-US" dirty="0">
              <a:solidFill>
                <a:srgbClr val="CF0A2C"/>
              </a:solidFill>
              <a:latin typeface="Montserrat Light"/>
              <a:cs typeface="Montserrat Light"/>
            </a:endParaRPr>
          </a:p>
        </p:txBody>
      </p:sp>
      <p:sp>
        <p:nvSpPr>
          <p:cNvPr id="31" name="pfehide171" hidden="1"/>
          <p:cNvSpPr txBox="1"/>
          <p:nvPr/>
        </p:nvSpPr>
        <p:spPr>
          <a:xfrm>
            <a:off x="1753656" y="5096927"/>
            <a:ext cx="1277411" cy="523220"/>
          </a:xfrm>
          <a:prstGeom prst="rect">
            <a:avLst/>
          </a:prstGeom>
          <a:noFill/>
        </p:spPr>
        <p:txBody>
          <a:bodyPr wrap="square" rtlCol="0">
            <a:spAutoFit/>
          </a:bodyPr>
          <a:lstStyle/>
          <a:p>
            <a:r>
              <a:rPr lang="en-US" sz="1400" dirty="0">
                <a:solidFill>
                  <a:srgbClr val="CF0A2C"/>
                </a:solidFill>
                <a:latin typeface="Montserrat Light"/>
                <a:cs typeface="Montserrat Light"/>
              </a:rPr>
              <a:t>Digestive system</a:t>
            </a:r>
            <a:endParaRPr lang="en-US" dirty="0">
              <a:solidFill>
                <a:srgbClr val="CF0A2C"/>
              </a:solidFill>
              <a:latin typeface="Montserrat Light"/>
              <a:cs typeface="Montserrat Light"/>
            </a:endParaRPr>
          </a:p>
        </p:txBody>
      </p:sp>
      <p:sp>
        <p:nvSpPr>
          <p:cNvPr id="32" name="pfehide172" hidden="1"/>
          <p:cNvSpPr txBox="1"/>
          <p:nvPr/>
        </p:nvSpPr>
        <p:spPr>
          <a:xfrm>
            <a:off x="6083602" y="4654142"/>
            <a:ext cx="2721203" cy="307777"/>
          </a:xfrm>
          <a:prstGeom prst="rect">
            <a:avLst/>
          </a:prstGeom>
          <a:noFill/>
        </p:spPr>
        <p:txBody>
          <a:bodyPr wrap="square" rtlCol="0">
            <a:spAutoFit/>
          </a:bodyPr>
          <a:lstStyle/>
          <a:p>
            <a:r>
              <a:rPr lang="en-US" sz="1400" dirty="0">
                <a:solidFill>
                  <a:srgbClr val="CF0A2C"/>
                </a:solidFill>
                <a:latin typeface="Montserrat Light"/>
                <a:cs typeface="Montserrat Light"/>
              </a:rPr>
              <a:t>Circulatory system</a:t>
            </a:r>
            <a:endParaRPr lang="en-US" dirty="0">
              <a:solidFill>
                <a:srgbClr val="CF0A2C"/>
              </a:solidFill>
              <a:latin typeface="Montserrat Light"/>
              <a:cs typeface="Montserrat Light"/>
            </a:endParaRPr>
          </a:p>
        </p:txBody>
      </p:sp>
      <p:sp>
        <p:nvSpPr>
          <p:cNvPr id="33" name="pfehide173" hidden="1"/>
          <p:cNvSpPr txBox="1"/>
          <p:nvPr/>
        </p:nvSpPr>
        <p:spPr>
          <a:xfrm>
            <a:off x="6987528" y="5704014"/>
            <a:ext cx="1944806" cy="307777"/>
          </a:xfrm>
          <a:prstGeom prst="rect">
            <a:avLst/>
          </a:prstGeom>
          <a:noFill/>
        </p:spPr>
        <p:txBody>
          <a:bodyPr wrap="square" rtlCol="0">
            <a:spAutoFit/>
          </a:bodyPr>
          <a:lstStyle/>
          <a:p>
            <a:r>
              <a:rPr lang="en-US" sz="1400" dirty="0">
                <a:solidFill>
                  <a:srgbClr val="CF0A2C"/>
                </a:solidFill>
                <a:latin typeface="Montserrat Light"/>
                <a:cs typeface="Montserrat Light"/>
              </a:rPr>
              <a:t>Circulatory system</a:t>
            </a:r>
            <a:endParaRPr lang="en-US" dirty="0">
              <a:solidFill>
                <a:srgbClr val="CF0A2C"/>
              </a:solidFill>
              <a:latin typeface="Montserrat Light"/>
              <a:cs typeface="Montserrat Light"/>
            </a:endParaRPr>
          </a:p>
        </p:txBody>
      </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11</a:t>
            </a:fld>
            <a:endParaRPr lang="en-US" dirty="0">
              <a:latin typeface="Calibri"/>
              <a:ea typeface="Calibri"/>
              <a:cs typeface="Calibri"/>
              <a:sym typeface="Calibri"/>
            </a:endParaRPr>
          </a:p>
        </p:txBody>
      </p:sp>
      <p:sp>
        <p:nvSpPr>
          <p:cNvPr id="5" name="TextBox 4"/>
          <p:cNvSpPr txBox="1"/>
          <p:nvPr/>
        </p:nvSpPr>
        <p:spPr>
          <a:xfrm>
            <a:off x="437421" y="-38994"/>
            <a:ext cx="6533061" cy="1200329"/>
          </a:xfrm>
          <a:prstGeom prst="rect">
            <a:avLst/>
          </a:prstGeom>
          <a:noFill/>
        </p:spPr>
        <p:txBody>
          <a:bodyPr wrap="square" rtlCol="0">
            <a:spAutoFit/>
          </a:bodyPr>
          <a:lstStyle/>
          <a:p>
            <a:r>
              <a:rPr lang="en-US" sz="3600" dirty="0">
                <a:solidFill>
                  <a:schemeClr val="bg1"/>
                </a:solidFill>
              </a:rPr>
              <a:t>Other examples of Opioids…are they safe? </a:t>
            </a:r>
          </a:p>
        </p:txBody>
      </p:sp>
      <p:sp>
        <p:nvSpPr>
          <p:cNvPr id="8" name="TextBox 7"/>
          <p:cNvSpPr txBox="1"/>
          <p:nvPr/>
        </p:nvSpPr>
        <p:spPr>
          <a:xfrm>
            <a:off x="680719" y="1825892"/>
            <a:ext cx="3891281" cy="4893647"/>
          </a:xfrm>
          <a:prstGeom prst="rect">
            <a:avLst/>
          </a:prstGeom>
          <a:noFill/>
        </p:spPr>
        <p:txBody>
          <a:bodyPr wrap="square" rtlCol="0">
            <a:spAutoFit/>
          </a:bodyPr>
          <a:lstStyle/>
          <a:p>
            <a:pPr marL="457200" lvl="8" indent="-457200">
              <a:buFont typeface="Arial" panose="020B0604020202020204" pitchFamily="34" charset="0"/>
              <a:buChar char="•"/>
            </a:pPr>
            <a:r>
              <a:rPr lang="en-US" sz="2800" dirty="0"/>
              <a:t>Percocet </a:t>
            </a:r>
          </a:p>
          <a:p>
            <a:pPr marL="457200" lvl="8" indent="-457200">
              <a:buFont typeface="Arial" panose="020B0604020202020204" pitchFamily="34" charset="0"/>
              <a:buChar char="•"/>
            </a:pPr>
            <a:r>
              <a:rPr lang="en-US" sz="2800" dirty="0"/>
              <a:t>Vicodin </a:t>
            </a:r>
          </a:p>
          <a:p>
            <a:pPr marL="457200" lvl="8" indent="-457200">
              <a:buFont typeface="Arial" panose="020B0604020202020204" pitchFamily="34" charset="0"/>
              <a:buChar char="•"/>
            </a:pPr>
            <a:r>
              <a:rPr lang="en-US" sz="2800" dirty="0"/>
              <a:t>Fentanyl </a:t>
            </a:r>
          </a:p>
          <a:p>
            <a:pPr marL="457200" lvl="8" indent="-457200">
              <a:buFont typeface="Arial" panose="020B0604020202020204" pitchFamily="34" charset="0"/>
              <a:buChar char="•"/>
            </a:pPr>
            <a:r>
              <a:rPr lang="en-US" sz="2800" dirty="0"/>
              <a:t>Dilaudid  </a:t>
            </a:r>
          </a:p>
          <a:p>
            <a:pPr marL="457200" lvl="8" indent="-457200">
              <a:buFont typeface="Arial" panose="020B0604020202020204" pitchFamily="34" charset="0"/>
              <a:buChar char="•"/>
            </a:pPr>
            <a:r>
              <a:rPr lang="en-US" sz="2800" dirty="0"/>
              <a:t>Oxycontin</a:t>
            </a:r>
          </a:p>
          <a:p>
            <a:pPr marL="457200" lvl="8" indent="-457200">
              <a:buFont typeface="Arial" panose="020B0604020202020204" pitchFamily="34" charset="0"/>
              <a:buChar char="•"/>
            </a:pPr>
            <a:r>
              <a:rPr lang="en-US" sz="2800" dirty="0"/>
              <a:t>MS Contin </a:t>
            </a:r>
          </a:p>
          <a:p>
            <a:pPr marL="457200" lvl="8" indent="-457200">
              <a:buFont typeface="Arial" panose="020B0604020202020204" pitchFamily="34" charset="0"/>
              <a:buChar char="•"/>
            </a:pPr>
            <a:r>
              <a:rPr lang="en-US" sz="2800" dirty="0"/>
              <a:t>Codeine (Promethazine with Codeine) </a:t>
            </a:r>
          </a:p>
          <a:p>
            <a:pPr marL="457200" lvl="8" indent="-457200">
              <a:buFont typeface="Arial" panose="020B0604020202020204" pitchFamily="34" charset="0"/>
              <a:buChar char="•"/>
            </a:pPr>
            <a:r>
              <a:rPr lang="en-US" sz="2800" dirty="0"/>
              <a:t>Norco </a:t>
            </a:r>
          </a:p>
          <a:p>
            <a:pPr marL="285750" lvl="8" indent="-285750">
              <a:buFont typeface="Wingdings" panose="05000000000000000000" pitchFamily="2" charset="2"/>
              <a:buChar char="v"/>
            </a:pPr>
            <a:endParaRPr lang="en-US" sz="1600" dirty="0"/>
          </a:p>
          <a:p>
            <a:pPr marL="285750" lvl="3" indent="-285750">
              <a:buFont typeface="Arial" panose="020B0604020202020204" pitchFamily="34" charset="0"/>
              <a:buChar char="•"/>
            </a:pPr>
            <a:endParaRPr lang="en-US" sz="1600" dirty="0"/>
          </a:p>
        </p:txBody>
      </p:sp>
      <p:sp>
        <p:nvSpPr>
          <p:cNvPr id="14" name="TextBox 13"/>
          <p:cNvSpPr txBox="1"/>
          <p:nvPr/>
        </p:nvSpPr>
        <p:spPr>
          <a:xfrm>
            <a:off x="4572000" y="1825892"/>
            <a:ext cx="4232807" cy="4524315"/>
          </a:xfrm>
          <a:prstGeom prst="rect">
            <a:avLst/>
          </a:prstGeom>
          <a:noFill/>
        </p:spPr>
        <p:txBody>
          <a:bodyPr wrap="square" rtlCol="0">
            <a:spAutoFit/>
          </a:bodyPr>
          <a:lstStyle/>
          <a:p>
            <a:pPr lvl="8"/>
            <a:r>
              <a:rPr lang="en-US" sz="2800" b="1" dirty="0"/>
              <a:t>Who should be using opioids:</a:t>
            </a:r>
          </a:p>
          <a:p>
            <a:pPr marL="457200" lvl="8" indent="-457200">
              <a:buFont typeface="Arial" panose="020B0604020202020204" pitchFamily="34" charset="0"/>
              <a:buChar char="•"/>
            </a:pPr>
            <a:r>
              <a:rPr lang="en-US" sz="2800" dirty="0"/>
              <a:t>Prescription from a legitimate doctor </a:t>
            </a:r>
          </a:p>
          <a:p>
            <a:pPr marL="457200" lvl="8" indent="-457200">
              <a:buFont typeface="Arial" panose="020B0604020202020204" pitchFamily="34" charset="0"/>
              <a:buChar char="•"/>
            </a:pPr>
            <a:r>
              <a:rPr lang="en-US" sz="2800" dirty="0"/>
              <a:t>Surgery/Procedures</a:t>
            </a:r>
          </a:p>
          <a:p>
            <a:pPr marL="457200" lvl="8" indent="-457200">
              <a:buFont typeface="Arial" panose="020B0604020202020204" pitchFamily="34" charset="0"/>
              <a:buChar char="•"/>
            </a:pPr>
            <a:r>
              <a:rPr lang="en-US" sz="2800" dirty="0"/>
              <a:t>Sports injury </a:t>
            </a:r>
          </a:p>
          <a:p>
            <a:pPr marL="457200" lvl="8" indent="-457200">
              <a:buFont typeface="Arial" panose="020B0604020202020204" pitchFamily="34" charset="0"/>
              <a:buChar char="•"/>
            </a:pPr>
            <a:r>
              <a:rPr lang="en-US" sz="2800" dirty="0"/>
              <a:t>Cancer</a:t>
            </a:r>
          </a:p>
          <a:p>
            <a:pPr marL="457200" lvl="8" indent="-457200">
              <a:buFont typeface="Arial" panose="020B0604020202020204" pitchFamily="34" charset="0"/>
              <a:buChar char="•"/>
            </a:pPr>
            <a:r>
              <a:rPr lang="en-US" sz="2800" dirty="0"/>
              <a:t>Comfort care </a:t>
            </a:r>
          </a:p>
          <a:p>
            <a:pPr lvl="8"/>
            <a:endParaRPr lang="en-US" sz="1600" dirty="0"/>
          </a:p>
          <a:p>
            <a:pPr marL="285750" lvl="8" indent="-285750">
              <a:buFont typeface="Wingdings" panose="05000000000000000000" pitchFamily="2" charset="2"/>
              <a:buChar char="v"/>
            </a:pPr>
            <a:endParaRPr lang="en-US" sz="1600" dirty="0"/>
          </a:p>
          <a:p>
            <a:pPr marL="285750" lvl="8" indent="-285750">
              <a:buFont typeface="Wingdings" panose="05000000000000000000" pitchFamily="2" charset="2"/>
              <a:buChar char="v"/>
            </a:pPr>
            <a:endParaRPr lang="en-US" sz="1600" dirty="0"/>
          </a:p>
          <a:p>
            <a:pPr marL="285750" lvl="3" indent="-285750">
              <a:buFont typeface="Arial" panose="020B0604020202020204" pitchFamily="34" charset="0"/>
              <a:buChar char="•"/>
            </a:pPr>
            <a:endParaRPr lang="en-US" sz="1600" dirty="0"/>
          </a:p>
        </p:txBody>
      </p:sp>
      <p:pic>
        <p:nvPicPr>
          <p:cNvPr id="1030" name="Picture 6" descr="C:\Users\hshin\AppData\Local\Microsoft\Windows\Temporary Internet Files\Content.IE5\9CEMAZ0U\Med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152" y="0"/>
            <a:ext cx="1805848" cy="165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79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 calcmode="lin" valueType="num">
                                      <p:cBhvr additive="base">
                                        <p:cTn id="5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1" end="1"/>
                                            </p:txEl>
                                          </p:spTgt>
                                        </p:tgtEl>
                                        <p:attrNameLst>
                                          <p:attrName>style.visibility</p:attrName>
                                        </p:attrNameLst>
                                      </p:cBhvr>
                                      <p:to>
                                        <p:strVal val="visible"/>
                                      </p:to>
                                    </p:set>
                                    <p:anim calcmode="lin" valueType="num">
                                      <p:cBhvr additive="base">
                                        <p:cTn id="6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2" end="2"/>
                                            </p:txEl>
                                          </p:spTgt>
                                        </p:tgtEl>
                                        <p:attrNameLst>
                                          <p:attrName>style.visibility</p:attrName>
                                        </p:attrNameLst>
                                      </p:cBhvr>
                                      <p:to>
                                        <p:strVal val="visible"/>
                                      </p:to>
                                    </p:set>
                                    <p:anim calcmode="lin" valueType="num">
                                      <p:cBhvr additive="base">
                                        <p:cTn id="6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
                                            <p:txEl>
                                              <p:pRg st="3" end="3"/>
                                            </p:txEl>
                                          </p:spTgt>
                                        </p:tgtEl>
                                        <p:attrNameLst>
                                          <p:attrName>style.visibility</p:attrName>
                                        </p:attrNameLst>
                                      </p:cBhvr>
                                      <p:to>
                                        <p:strVal val="visible"/>
                                      </p:to>
                                    </p:set>
                                    <p:anim calcmode="lin" valueType="num">
                                      <p:cBhvr additive="base">
                                        <p:cTn id="7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4">
                                            <p:txEl>
                                              <p:pRg st="4" end="4"/>
                                            </p:txEl>
                                          </p:spTgt>
                                        </p:tgtEl>
                                        <p:attrNameLst>
                                          <p:attrName>style.visibility</p:attrName>
                                        </p:attrNameLst>
                                      </p:cBhvr>
                                      <p:to>
                                        <p:strVal val="visible"/>
                                      </p:to>
                                    </p:set>
                                    <p:anim calcmode="lin" valueType="num">
                                      <p:cBhvr additive="base">
                                        <p:cTn id="7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
                                            <p:txEl>
                                              <p:pRg st="5" end="5"/>
                                            </p:txEl>
                                          </p:spTgt>
                                        </p:tgtEl>
                                        <p:attrNameLst>
                                          <p:attrName>style.visibility</p:attrName>
                                        </p:attrNameLst>
                                      </p:cBhvr>
                                      <p:to>
                                        <p:strVal val="visible"/>
                                      </p:to>
                                    </p:set>
                                    <p:anim calcmode="lin" valueType="num">
                                      <p:cBhvr additive="base">
                                        <p:cTn id="8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4" name="PFE element 58" descr="q4WS9ZXG3ST837.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7" name="PFE element 60" descr="q4WS9ZXG3ST839.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FE element 62" descr="q4WS9ZXG3ST840.png"/>
          <p:cNvPicPr>
            <a:picLocks/>
          </p:cNvPicPr>
          <p:nvPr/>
        </p:nvPicPr>
        <p:blipFill>
          <a:blip r:embed="rId5">
            <a:extLst>
              <a:ext uri="{28A0092B-C50C-407E-A947-70E740481C1C}">
                <a14:useLocalDpi xmlns:a14="http://schemas.microsoft.com/office/drawing/2010/main"/>
              </a:ext>
            </a:extLst>
          </a:blip>
          <a:stretch>
            <a:fillRect/>
          </a:stretch>
        </p:blipFill>
        <p:spPr>
          <a:xfrm>
            <a:off x="591403" y="183896"/>
            <a:ext cx="5541264" cy="1847088"/>
          </a:xfrm>
          <a:prstGeom prst="rect">
            <a:avLst/>
          </a:prstGeom>
        </p:spPr>
      </p:pic>
      <p:sp>
        <p:nvSpPr>
          <p:cNvPr id="10" name="Oval 9"/>
          <p:cNvSpPr>
            <a:spLocks noChangeAspect="1"/>
          </p:cNvSpPr>
          <p:nvPr/>
        </p:nvSpPr>
        <p:spPr>
          <a:xfrm>
            <a:off x="982135" y="186721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4110475" y="2179510"/>
            <a:ext cx="3116937"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a:hlinkClick r:id="rId6"/>
          </p:cNvPr>
          <p:cNvPicPr preferRelativeResize="0">
            <a:picLocks noChangeAspect="1"/>
          </p:cNvPicPr>
          <p:nvPr/>
        </p:nvPicPr>
        <p:blipFill>
          <a:blip r:embed="rId7">
            <a:extLst>
              <a:ext uri="{28A0092B-C50C-407E-A947-70E740481C1C}">
                <a14:useLocalDpi xmlns:a14="http://schemas.microsoft.com/office/drawing/2010/main"/>
              </a:ext>
            </a:extLst>
          </a:blip>
          <a:stretch>
            <a:fillRect/>
          </a:stretch>
        </p:blipFill>
        <p:spPr>
          <a:xfrm>
            <a:off x="1107781" y="1982376"/>
            <a:ext cx="3657600" cy="3657600"/>
          </a:xfrm>
          <a:prstGeom prst="ellipse">
            <a:avLst/>
          </a:prstGeom>
        </p:spPr>
      </p:pic>
      <p:sp>
        <p:nvSpPr>
          <p:cNvPr id="17" name="Oval 16"/>
          <p:cNvSpPr/>
          <p:nvPr/>
        </p:nvSpPr>
        <p:spPr>
          <a:xfrm>
            <a:off x="7227412" y="1661372"/>
            <a:ext cx="1009450" cy="1009450"/>
          </a:xfrm>
          <a:prstGeom prst="ellipse">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FE element 67" descr="q4WS9ZXG3ST841.png"/>
          <p:cNvPicPr>
            <a:picLocks/>
          </p:cNvPicPr>
          <p:nvPr/>
        </p:nvPicPr>
        <p:blipFill>
          <a:blip r:embed="rId8">
            <a:extLst>
              <a:ext uri="{28A0092B-C50C-407E-A947-70E740481C1C}">
                <a14:useLocalDpi xmlns:a14="http://schemas.microsoft.com/office/drawing/2010/main"/>
              </a:ext>
            </a:extLst>
          </a:blip>
          <a:stretch>
            <a:fillRect/>
          </a:stretch>
        </p:blipFill>
        <p:spPr>
          <a:xfrm>
            <a:off x="7223121" y="1986821"/>
            <a:ext cx="1018032" cy="310896"/>
          </a:xfrm>
          <a:prstGeom prst="rect">
            <a:avLst/>
          </a:prstGeom>
        </p:spPr>
      </p:pic>
      <p:pic>
        <p:nvPicPr>
          <p:cNvPr id="15" name="PFE element 68" descr="q4WS9ZXG3ST842.png"/>
          <p:cNvPicPr>
            <a:picLocks/>
          </p:cNvPicPr>
          <p:nvPr/>
        </p:nvPicPr>
        <p:blipFill>
          <a:blip r:embed="rId9">
            <a:extLst>
              <a:ext uri="{28A0092B-C50C-407E-A947-70E740481C1C}">
                <a14:useLocalDpi xmlns:a14="http://schemas.microsoft.com/office/drawing/2010/main"/>
              </a:ext>
            </a:extLst>
          </a:blip>
          <a:stretch>
            <a:fillRect/>
          </a:stretch>
        </p:blipFill>
        <p:spPr>
          <a:xfrm>
            <a:off x="5061834" y="2519520"/>
            <a:ext cx="3406757" cy="3780835"/>
          </a:xfrm>
          <a:prstGeom prst="rect">
            <a:avLst/>
          </a:prstGeom>
        </p:spPr>
      </p:pic>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12</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pfehide69" hidden="1"/>
          <p:cNvSpPr txBox="1">
            <a:spLocks noGrp="1"/>
          </p:cNvSpPr>
          <p:nvPr>
            <p:ph type="title"/>
          </p:nvPr>
        </p:nvSpPr>
        <p:spPr>
          <a:xfrm>
            <a:off x="0" y="4685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15284B"/>
                </a:solidFill>
                <a:latin typeface="Montserrat light"/>
                <a:ea typeface="Calibri"/>
                <a:cs typeface="Montserrat light"/>
                <a:sym typeface="Calibri"/>
              </a:rPr>
              <a:t>What questions do you have?</a:t>
            </a:r>
          </a:p>
        </p:txBody>
      </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13</a:t>
            </a:fld>
            <a:endParaRPr lang="en-US" dirty="0">
              <a:latin typeface="Calibri"/>
              <a:ea typeface="Calibri"/>
              <a:cs typeface="Calibri"/>
              <a:sym typeface="Calibri"/>
            </a:endParaRPr>
          </a:p>
        </p:txBody>
      </p:sp>
      <p:grpSp>
        <p:nvGrpSpPr>
          <p:cNvPr id="6" name="Group 5"/>
          <p:cNvGrpSpPr/>
          <p:nvPr/>
        </p:nvGrpSpPr>
        <p:grpSpPr>
          <a:xfrm>
            <a:off x="0" y="5584785"/>
            <a:ext cx="9144000" cy="969264"/>
            <a:chOff x="317499" y="317499"/>
            <a:chExt cx="9144000" cy="969264"/>
          </a:xfrm>
        </p:grpSpPr>
        <p:pic>
          <p:nvPicPr>
            <p:cNvPr id="4" name="PFE element 69" descr="q4WS9ZXG3ST843.png"/>
            <p:cNvPicPr>
              <a:picLocks/>
            </p:cNvPicPr>
            <p:nvPr/>
          </p:nvPicPr>
          <p:blipFill>
            <a:blip r:embed="rId3">
              <a:extLst>
                <a:ext uri="{28A0092B-C50C-407E-A947-70E740481C1C}">
                  <a14:useLocalDpi xmlns:a14="http://schemas.microsoft.com/office/drawing/2010/main"/>
                </a:ext>
              </a:extLst>
            </a:blip>
            <a:stretch>
              <a:fillRect/>
            </a:stretch>
          </p:blipFill>
          <p:spPr>
            <a:xfrm>
              <a:off x="317499" y="317499"/>
              <a:ext cx="9144000" cy="969264"/>
            </a:xfrm>
            <a:prstGeom prst="rect">
              <a:avLst/>
            </a:prstGeom>
          </p:spPr>
        </p:pic>
        <p:sp>
          <p:nvSpPr>
            <p:cNvPr id="5" name="Shape_5"/>
            <p:cNvSpPr/>
            <p:nvPr/>
          </p:nvSpPr>
          <p:spPr>
            <a:xfrm>
              <a:off x="317499" y="317499"/>
              <a:ext cx="9144000" cy="9692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FE element 71" descr="q4WS9ZXG3ST845.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73" descr="q4WS9ZXG3ST846.png"/>
          <p:cNvPicPr>
            <a:picLocks/>
          </p:cNvPicPr>
          <p:nvPr/>
        </p:nvPicPr>
        <p:blipFill>
          <a:blip r:embed="rId5">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10" name="Straight Connector 9"/>
          <p:cNvCxnSpPr/>
          <p:nvPr/>
        </p:nvCxnSpPr>
        <p:spPr>
          <a:xfrm>
            <a:off x="2873406" y="1091928"/>
            <a:ext cx="2638394"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6" cstate="screen">
            <a:extLst>
              <a:ext uri="{28A0092B-C50C-407E-A947-70E740481C1C}">
                <a14:useLocalDpi xmlns:a14="http://schemas.microsoft.com/office/drawing/2010/main"/>
              </a:ext>
            </a:extLst>
          </a:blip>
          <a:stretch>
            <a:fillRect/>
          </a:stretch>
        </p:blipFill>
        <p:spPr>
          <a:xfrm flipH="1">
            <a:off x="1950563" y="2535535"/>
            <a:ext cx="2032000" cy="2032000"/>
          </a:xfrm>
          <a:prstGeom prst="ellipse">
            <a:avLst/>
          </a:prstGeom>
        </p:spPr>
      </p:pic>
      <p:pic>
        <p:nvPicPr>
          <p:cNvPr id="16" name="Picture 15"/>
          <p:cNvPicPr>
            <a:picLocks/>
          </p:cNvPicPr>
          <p:nvPr/>
        </p:nvPicPr>
        <p:blipFill>
          <a:blip r:embed="rId7" cstate="screen">
            <a:extLst>
              <a:ext uri="{28A0092B-C50C-407E-A947-70E740481C1C}">
                <a14:useLocalDpi xmlns:a14="http://schemas.microsoft.com/office/drawing/2010/main"/>
              </a:ext>
            </a:extLst>
          </a:blip>
          <a:stretch>
            <a:fillRect/>
          </a:stretch>
        </p:blipFill>
        <p:spPr>
          <a:xfrm>
            <a:off x="5085370" y="2535535"/>
            <a:ext cx="2032000" cy="2032000"/>
          </a:xfrm>
          <a:prstGeom prst="ellipse">
            <a:avLst/>
          </a:prstGeom>
        </p:spPr>
      </p:pic>
      <p:sp>
        <p:nvSpPr>
          <p:cNvPr id="3" name="TextBox 2"/>
          <p:cNvSpPr txBox="1"/>
          <p:nvPr/>
        </p:nvSpPr>
        <p:spPr>
          <a:xfrm rot="21433162">
            <a:off x="259492" y="1638759"/>
            <a:ext cx="6096541" cy="369332"/>
          </a:xfrm>
          <a:prstGeom prst="rect">
            <a:avLst/>
          </a:prstGeom>
          <a:noFill/>
        </p:spPr>
        <p:txBody>
          <a:bodyPr wrap="none" rtlCol="0">
            <a:spAutoFit/>
          </a:bodyPr>
          <a:lstStyle/>
          <a:p>
            <a:r>
              <a:rPr lang="en-US" sz="1800" dirty="0"/>
              <a:t>What’s the relationship between endorphins and opioids? </a:t>
            </a:r>
          </a:p>
        </p:txBody>
      </p:sp>
      <p:sp>
        <p:nvSpPr>
          <p:cNvPr id="9" name="TextBox 8"/>
          <p:cNvSpPr txBox="1"/>
          <p:nvPr/>
        </p:nvSpPr>
        <p:spPr>
          <a:xfrm rot="352788">
            <a:off x="541621" y="5215453"/>
            <a:ext cx="5814412" cy="369332"/>
          </a:xfrm>
          <a:prstGeom prst="rect">
            <a:avLst/>
          </a:prstGeom>
          <a:noFill/>
        </p:spPr>
        <p:txBody>
          <a:bodyPr wrap="none" rtlCol="0">
            <a:spAutoFit/>
          </a:bodyPr>
          <a:lstStyle/>
          <a:p>
            <a:r>
              <a:rPr lang="en-US" sz="1800" dirty="0"/>
              <a:t>How does opioid misuse affect different body systems?</a:t>
            </a:r>
          </a:p>
        </p:txBody>
      </p:sp>
      <p:sp>
        <p:nvSpPr>
          <p:cNvPr id="14" name="TextBox 13"/>
          <p:cNvSpPr txBox="1"/>
          <p:nvPr/>
        </p:nvSpPr>
        <p:spPr>
          <a:xfrm rot="19360116">
            <a:off x="6426044" y="4246941"/>
            <a:ext cx="2903359" cy="369332"/>
          </a:xfrm>
          <a:prstGeom prst="rect">
            <a:avLst/>
          </a:prstGeom>
          <a:noFill/>
        </p:spPr>
        <p:txBody>
          <a:bodyPr wrap="none" rtlCol="0">
            <a:spAutoFit/>
          </a:bodyPr>
          <a:lstStyle/>
          <a:p>
            <a:r>
              <a:rPr lang="en-US" sz="1800" dirty="0"/>
              <a:t>Why is quitting so difficult?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3" grpId="0"/>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4" name="Picture 3" descr="HandsTogeth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7596"/>
            <a:ext cx="9144000" cy="4670803"/>
          </a:xfrm>
          <a:prstGeom prst="rect">
            <a:avLst/>
          </a:prstGeom>
        </p:spPr>
      </p:pic>
      <p:pic>
        <p:nvPicPr>
          <p:cNvPr id="5" name="PFE element 80" descr="q4WS9ZXG3ST847.png"/>
          <p:cNvPicPr>
            <a:picLocks/>
          </p:cNvPicPr>
          <p:nvPr/>
        </p:nvPicPr>
        <p:blipFill>
          <a:blip r:embed="rId4">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11" name="PFE element 82" descr="q4WS9ZXG3ST849.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84" descr="q4WS9ZXG3ST850.png"/>
          <p:cNvPicPr>
            <a:picLocks/>
          </p:cNvPicPr>
          <p:nvPr/>
        </p:nvPicPr>
        <p:blipFill>
          <a:blip r:embed="rId6">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2737939" y="1091928"/>
            <a:ext cx="1918728"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14</a:t>
            </a:fld>
            <a:endParaRPr lang="en-US"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1" name="PFE element 88" descr="q4WS9ZXG3ST853.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90" descr="q4WS9ZXG3ST854.png"/>
          <p:cNvPicPr>
            <a:picLocks/>
          </p:cNvPicPr>
          <p:nvPr/>
        </p:nvPicPr>
        <p:blipFill>
          <a:blip r:embed="rId4">
            <a:extLst>
              <a:ext uri="{28A0092B-C50C-407E-A947-70E740481C1C}">
                <a14:useLocalDpi xmlns:a14="http://schemas.microsoft.com/office/drawing/2010/main"/>
              </a:ext>
            </a:extLst>
          </a:blip>
          <a:stretch>
            <a:fillRect/>
          </a:stretch>
        </p:blipFill>
        <p:spPr>
          <a:xfrm>
            <a:off x="0" y="236723"/>
            <a:ext cx="9144000" cy="1030224"/>
          </a:xfrm>
          <a:prstGeom prst="rect">
            <a:avLst/>
          </a:prstGeom>
        </p:spPr>
      </p:pic>
      <p:cxnSp>
        <p:nvCxnSpPr>
          <p:cNvPr id="10" name="Straight Connector 9"/>
          <p:cNvCxnSpPr/>
          <p:nvPr/>
        </p:nvCxnSpPr>
        <p:spPr>
          <a:xfrm>
            <a:off x="3220540" y="1056367"/>
            <a:ext cx="2680727"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77597"/>
            <a:ext cx="9144000" cy="4677408"/>
          </a:xfrm>
          <a:prstGeom prst="rect">
            <a:avLst/>
          </a:prstGeom>
          <a:solidFill>
            <a:schemeClr val="tx1">
              <a:lumMod val="95000"/>
              <a:lumOff val="5000"/>
            </a:schemeClr>
          </a:solidFill>
        </p:spPr>
      </p:pic>
      <p:grpSp>
        <p:nvGrpSpPr>
          <p:cNvPr id="3" name="Group 2"/>
          <p:cNvGrpSpPr/>
          <p:nvPr/>
        </p:nvGrpSpPr>
        <p:grpSpPr>
          <a:xfrm>
            <a:off x="155576" y="3514176"/>
            <a:ext cx="1957348" cy="1209500"/>
            <a:chOff x="497484" y="3514176"/>
            <a:chExt cx="1615440" cy="697340"/>
          </a:xfrm>
        </p:grpSpPr>
        <p:cxnSp>
          <p:nvCxnSpPr>
            <p:cNvPr id="20" name="Straight Arrow Connector 19"/>
            <p:cNvCxnSpPr/>
            <p:nvPr/>
          </p:nvCxnSpPr>
          <p:spPr>
            <a:xfrm flipV="1">
              <a:off x="1343178" y="3514176"/>
              <a:ext cx="90712" cy="334667"/>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FE element 9" descr="WmSPVN2LdUhQ5.png"/>
            <p:cNvPicPr>
              <a:picLocks/>
            </p:cNvPicPr>
            <p:nvPr/>
          </p:nvPicPr>
          <p:blipFill>
            <a:blip r:embed="rId6">
              <a:extLst>
                <a:ext uri="{28A0092B-C50C-407E-A947-70E740481C1C}">
                  <a14:useLocalDpi xmlns:a14="http://schemas.microsoft.com/office/drawing/2010/main"/>
                </a:ext>
              </a:extLst>
            </a:blip>
            <a:stretch>
              <a:fillRect/>
            </a:stretch>
          </p:blipFill>
          <p:spPr>
            <a:xfrm>
              <a:off x="497484" y="3894524"/>
              <a:ext cx="1615440" cy="316992"/>
            </a:xfrm>
            <a:prstGeom prst="rect">
              <a:avLst/>
            </a:prstGeom>
          </p:spPr>
        </p:pic>
      </p:grpSp>
      <p:grpSp>
        <p:nvGrpSpPr>
          <p:cNvPr id="5" name="Group 4"/>
          <p:cNvGrpSpPr/>
          <p:nvPr/>
        </p:nvGrpSpPr>
        <p:grpSpPr>
          <a:xfrm>
            <a:off x="3407826" y="3899946"/>
            <a:ext cx="1912838" cy="1201689"/>
            <a:chOff x="3517938" y="4053020"/>
            <a:chExt cx="1615440" cy="670656"/>
          </a:xfrm>
        </p:grpSpPr>
        <p:cxnSp>
          <p:nvCxnSpPr>
            <p:cNvPr id="23" name="Straight Arrow Connector 22"/>
            <p:cNvCxnSpPr/>
            <p:nvPr/>
          </p:nvCxnSpPr>
          <p:spPr>
            <a:xfrm flipH="1" flipV="1">
              <a:off x="3746501" y="4053020"/>
              <a:ext cx="381000" cy="38672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4" name="PFE element 11" descr="WmSPVN2LdUhQ6.png"/>
            <p:cNvPicPr>
              <a:picLocks/>
            </p:cNvPicPr>
            <p:nvPr/>
          </p:nvPicPr>
          <p:blipFill>
            <a:blip r:embed="rId7">
              <a:extLst>
                <a:ext uri="{28A0092B-C50C-407E-A947-70E740481C1C}">
                  <a14:useLocalDpi xmlns:a14="http://schemas.microsoft.com/office/drawing/2010/main"/>
                </a:ext>
              </a:extLst>
            </a:blip>
            <a:stretch>
              <a:fillRect/>
            </a:stretch>
          </p:blipFill>
          <p:spPr>
            <a:xfrm>
              <a:off x="3517938" y="4412780"/>
              <a:ext cx="1615440" cy="310896"/>
            </a:xfrm>
            <a:prstGeom prst="rect">
              <a:avLst/>
            </a:prstGeom>
          </p:spPr>
        </p:pic>
      </p:grpSp>
      <p:grpSp>
        <p:nvGrpSpPr>
          <p:cNvPr id="4" name="Group 3"/>
          <p:cNvGrpSpPr/>
          <p:nvPr/>
        </p:nvGrpSpPr>
        <p:grpSpPr>
          <a:xfrm>
            <a:off x="5940401" y="4943882"/>
            <a:ext cx="1133522" cy="994131"/>
            <a:chOff x="2183472" y="5044645"/>
            <a:chExt cx="768096" cy="618603"/>
          </a:xfrm>
        </p:grpSpPr>
        <p:cxnSp>
          <p:nvCxnSpPr>
            <p:cNvPr id="25" name="Straight Arrow Connector 24"/>
            <p:cNvCxnSpPr/>
            <p:nvPr/>
          </p:nvCxnSpPr>
          <p:spPr>
            <a:xfrm flipH="1" flipV="1">
              <a:off x="2379133" y="5044645"/>
              <a:ext cx="103717" cy="309266"/>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6" name="PFE element 13" descr="WmSPVN2LdUhQ7.png"/>
            <p:cNvPicPr>
              <a:picLocks/>
            </p:cNvPicPr>
            <p:nvPr/>
          </p:nvPicPr>
          <p:blipFill>
            <a:blip r:embed="rId8">
              <a:extLst>
                <a:ext uri="{28A0092B-C50C-407E-A947-70E740481C1C}">
                  <a14:useLocalDpi xmlns:a14="http://schemas.microsoft.com/office/drawing/2010/main"/>
                </a:ext>
              </a:extLst>
            </a:blip>
            <a:stretch>
              <a:fillRect/>
            </a:stretch>
          </p:blipFill>
          <p:spPr>
            <a:xfrm>
              <a:off x="2183472" y="5352352"/>
              <a:ext cx="768096" cy="310896"/>
            </a:xfrm>
            <a:prstGeom prst="rect">
              <a:avLst/>
            </a:prstGeom>
          </p:spPr>
        </p:pic>
      </p:grpSp>
      <p:grpSp>
        <p:nvGrpSpPr>
          <p:cNvPr id="9" name="Group 8"/>
          <p:cNvGrpSpPr/>
          <p:nvPr/>
        </p:nvGrpSpPr>
        <p:grpSpPr>
          <a:xfrm>
            <a:off x="6824876" y="5888572"/>
            <a:ext cx="1747872" cy="417132"/>
            <a:chOff x="6824876" y="5888572"/>
            <a:chExt cx="1747872" cy="417132"/>
          </a:xfrm>
        </p:grpSpPr>
        <p:cxnSp>
          <p:nvCxnSpPr>
            <p:cNvPr id="28" name="Straight Arrow Connector 27"/>
            <p:cNvCxnSpPr/>
            <p:nvPr/>
          </p:nvCxnSpPr>
          <p:spPr>
            <a:xfrm flipV="1">
              <a:off x="8131629" y="5911549"/>
              <a:ext cx="441119" cy="200546"/>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9" name="PFE element 15" descr="WmSPVN2LdUhQ8.png"/>
            <p:cNvPicPr>
              <a:picLocks/>
            </p:cNvPicPr>
            <p:nvPr/>
          </p:nvPicPr>
          <p:blipFill>
            <a:blip r:embed="rId9">
              <a:extLst>
                <a:ext uri="{28A0092B-C50C-407E-A947-70E740481C1C}">
                  <a14:useLocalDpi xmlns:a14="http://schemas.microsoft.com/office/drawing/2010/main"/>
                </a:ext>
              </a:extLst>
            </a:blip>
            <a:stretch>
              <a:fillRect/>
            </a:stretch>
          </p:blipFill>
          <p:spPr>
            <a:xfrm>
              <a:off x="6824876" y="5888572"/>
              <a:ext cx="1565530" cy="417132"/>
            </a:xfrm>
            <a:prstGeom prst="rect">
              <a:avLst/>
            </a:prstGeom>
          </p:spPr>
        </p:pic>
      </p:gr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15</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PFE element 101" descr="q4WS9ZXG3ST859.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7" name="PFE element 103" descr="q4WS9ZXG3ST861.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8" name="Picture 7">
            <a:hlinkClick r:id="rId5"/>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0" y="1195492"/>
            <a:ext cx="9158369" cy="4612641"/>
          </a:xfrm>
          <a:prstGeom prst="rect">
            <a:avLst/>
          </a:prstGeom>
        </p:spPr>
      </p:pic>
      <p:cxnSp>
        <p:nvCxnSpPr>
          <p:cNvPr id="9" name="Straight Connector 8"/>
          <p:cNvCxnSpPr/>
          <p:nvPr/>
        </p:nvCxnSpPr>
        <p:spPr>
          <a:xfrm>
            <a:off x="14369" y="982133"/>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69" y="6011333"/>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FE element 107" descr="q4WS9ZXG3ST862.png"/>
          <p:cNvPicPr>
            <a:picLocks/>
          </p:cNvPicPr>
          <p:nvPr/>
        </p:nvPicPr>
        <p:blipFill>
          <a:blip r:embed="rId7">
            <a:extLst>
              <a:ext uri="{28A0092B-C50C-407E-A947-70E740481C1C}">
                <a14:useLocalDpi xmlns:a14="http://schemas.microsoft.com/office/drawing/2010/main"/>
              </a:ext>
            </a:extLst>
          </a:blip>
          <a:stretch>
            <a:fillRect/>
          </a:stretch>
        </p:blipFill>
        <p:spPr>
          <a:xfrm>
            <a:off x="13281" y="51201"/>
            <a:ext cx="9131808" cy="908304"/>
          </a:xfrm>
          <a:prstGeom prst="rect">
            <a:avLst/>
          </a:prstGeom>
        </p:spPr>
      </p:pic>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16</a:t>
            </a:fld>
            <a:endParaRPr lang="en-US"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1" name="PFE element 109" descr="q4WS9ZXG3ST864.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1"/>
            <a:ext cx="9144000" cy="1292348"/>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111" descr="q4WS9ZXG3ST865.png"/>
          <p:cNvPicPr>
            <a:picLocks/>
          </p:cNvPicPr>
          <p:nvPr/>
        </p:nvPicPr>
        <p:blipFill>
          <a:blip r:embed="rId4">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714406" y="1091928"/>
            <a:ext cx="2265861"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0" name="pfehide114" hidden="1"/>
          <p:cNvSpPr txBox="1">
            <a:spLocks noGrp="1"/>
          </p:cNvSpPr>
          <p:nvPr>
            <p:ph type="title"/>
          </p:nvPr>
        </p:nvSpPr>
        <p:spPr>
          <a:xfrm>
            <a:off x="0" y="4939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15284B"/>
                </a:solidFill>
                <a:latin typeface="Montserrat light"/>
                <a:ea typeface="Calibri"/>
                <a:cs typeface="Montserrat light"/>
                <a:sym typeface="Calibri"/>
              </a:rPr>
              <a:t>The brain cannot tell the difference!</a:t>
            </a:r>
          </a:p>
        </p:txBody>
      </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17</a:t>
            </a:fld>
            <a:endParaRPr lang="en-US" dirty="0">
              <a:latin typeface="Calibri"/>
              <a:ea typeface="Calibri"/>
              <a:cs typeface="Calibri"/>
              <a:sym typeface="Calibri"/>
            </a:endParaRPr>
          </a:p>
        </p:txBody>
      </p:sp>
      <p:grpSp>
        <p:nvGrpSpPr>
          <p:cNvPr id="15" name="Group 14"/>
          <p:cNvGrpSpPr/>
          <p:nvPr/>
        </p:nvGrpSpPr>
        <p:grpSpPr>
          <a:xfrm>
            <a:off x="0" y="5387056"/>
            <a:ext cx="9144000" cy="969264"/>
            <a:chOff x="317499" y="317499"/>
            <a:chExt cx="9144000" cy="969264"/>
          </a:xfrm>
        </p:grpSpPr>
        <p:pic>
          <p:nvPicPr>
            <p:cNvPr id="13" name="PFE element 114" descr="q4WS9ZXG3ST866.png"/>
            <p:cNvPicPr>
              <a:picLocks/>
            </p:cNvPicPr>
            <p:nvPr/>
          </p:nvPicPr>
          <p:blipFill>
            <a:blip r:embed="rId5">
              <a:extLst>
                <a:ext uri="{28A0092B-C50C-407E-A947-70E740481C1C}">
                  <a14:useLocalDpi xmlns:a14="http://schemas.microsoft.com/office/drawing/2010/main"/>
                </a:ext>
              </a:extLst>
            </a:blip>
            <a:stretch>
              <a:fillRect/>
            </a:stretch>
          </p:blipFill>
          <p:spPr>
            <a:xfrm>
              <a:off x="317499" y="317499"/>
              <a:ext cx="9144000" cy="969264"/>
            </a:xfrm>
            <a:prstGeom prst="rect">
              <a:avLst/>
            </a:prstGeom>
          </p:spPr>
        </p:pic>
        <p:sp>
          <p:nvSpPr>
            <p:cNvPr id="14" name="Shape_6"/>
            <p:cNvSpPr/>
            <p:nvPr/>
          </p:nvSpPr>
          <p:spPr>
            <a:xfrm>
              <a:off x="317499" y="317499"/>
              <a:ext cx="9144000" cy="9692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pfehide115" hidden="1"/>
          <p:cNvGrpSpPr/>
          <p:nvPr/>
        </p:nvGrpSpPr>
        <p:grpSpPr>
          <a:xfrm>
            <a:off x="279402" y="1856997"/>
            <a:ext cx="2915710" cy="2743200"/>
            <a:chOff x="279402" y="1873931"/>
            <a:chExt cx="2915710" cy="2743200"/>
          </a:xfrm>
        </p:grpSpPr>
        <p:pic>
          <p:nvPicPr>
            <p:cNvPr id="4" name="Picture 3" descr="slide11_image1_crop.jpg" hidden="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9402" y="1873931"/>
              <a:ext cx="2743200" cy="2743200"/>
            </a:xfrm>
            <a:prstGeom prst="rect">
              <a:avLst/>
            </a:prstGeom>
          </p:spPr>
        </p:pic>
        <p:cxnSp>
          <p:nvCxnSpPr>
            <p:cNvPr id="21" name="Straight Arrow Connector 20" hidden="1"/>
            <p:cNvCxnSpPr/>
            <p:nvPr/>
          </p:nvCxnSpPr>
          <p:spPr>
            <a:xfrm flipH="1" flipV="1">
              <a:off x="1960034" y="2376389"/>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hidden="1"/>
            <p:cNvSpPr txBox="1"/>
            <p:nvPr/>
          </p:nvSpPr>
          <p:spPr>
            <a:xfrm>
              <a:off x="1584830" y="2549951"/>
              <a:ext cx="1610282" cy="307777"/>
            </a:xfrm>
            <a:prstGeom prst="rect">
              <a:avLst/>
            </a:prstGeom>
            <a:noFill/>
          </p:spPr>
          <p:txBody>
            <a:bodyPr wrap="square" rtlCol="0">
              <a:spAutoFit/>
            </a:bodyPr>
            <a:lstStyle/>
            <a:p>
              <a:pPr algn="ctr"/>
              <a:r>
                <a:rPr lang="en-US" sz="1400" dirty="0">
                  <a:solidFill>
                    <a:schemeClr val="bg1"/>
                  </a:solidFill>
                  <a:latin typeface="Montserrat Light"/>
                  <a:cs typeface="Montserrat Light"/>
                </a:rPr>
                <a:t>endorphin</a:t>
              </a:r>
              <a:endParaRPr lang="en-US" dirty="0">
                <a:solidFill>
                  <a:schemeClr val="bg1"/>
                </a:solidFill>
                <a:latin typeface="Montserrat Light"/>
                <a:cs typeface="Montserrat Light"/>
              </a:endParaRPr>
            </a:p>
          </p:txBody>
        </p:sp>
        <p:sp>
          <p:nvSpPr>
            <p:cNvPr id="24" name="TextBox 23" hidden="1"/>
            <p:cNvSpPr txBox="1"/>
            <p:nvPr/>
          </p:nvSpPr>
          <p:spPr>
            <a:xfrm>
              <a:off x="349752" y="3311952"/>
              <a:ext cx="979515" cy="523220"/>
            </a:xfrm>
            <a:prstGeom prst="rect">
              <a:avLst/>
            </a:prstGeom>
            <a:noFill/>
          </p:spPr>
          <p:txBody>
            <a:bodyPr wrap="square" rtlCol="0">
              <a:spAutoFit/>
            </a:bodyPr>
            <a:lstStyle/>
            <a:p>
              <a:pPr algn="ctr"/>
              <a:r>
                <a:rPr lang="en-US" sz="1400" dirty="0">
                  <a:solidFill>
                    <a:schemeClr val="bg1"/>
                  </a:solidFill>
                  <a:latin typeface="Montserrat Light"/>
                  <a:cs typeface="Montserrat Light"/>
                </a:rPr>
                <a:t>opioid receptor</a:t>
              </a:r>
              <a:endParaRPr lang="en-US" dirty="0">
                <a:solidFill>
                  <a:schemeClr val="bg1"/>
                </a:solidFill>
                <a:latin typeface="Montserrat Light"/>
                <a:cs typeface="Montserrat Light"/>
              </a:endParaRPr>
            </a:p>
          </p:txBody>
        </p:sp>
        <p:cxnSp>
          <p:nvCxnSpPr>
            <p:cNvPr id="25" name="Straight Arrow Connector 24" hidden="1"/>
            <p:cNvCxnSpPr/>
            <p:nvPr/>
          </p:nvCxnSpPr>
          <p:spPr>
            <a:xfrm flipV="1">
              <a:off x="1217083" y="3311952"/>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6" name="pfehide116" hidden="1"/>
          <p:cNvGrpSpPr/>
          <p:nvPr/>
        </p:nvGrpSpPr>
        <p:grpSpPr>
          <a:xfrm>
            <a:off x="2870200" y="1873931"/>
            <a:ext cx="3068112" cy="2743200"/>
            <a:chOff x="2870200" y="1873931"/>
            <a:chExt cx="3068112" cy="2743200"/>
          </a:xfrm>
        </p:grpSpPr>
        <p:pic>
          <p:nvPicPr>
            <p:cNvPr id="5" name="Picture 4" descr="slide11_image2.jpg" hidden="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95112" y="1873931"/>
              <a:ext cx="2743200" cy="2743200"/>
            </a:xfrm>
            <a:prstGeom prst="rect">
              <a:avLst/>
            </a:prstGeom>
          </p:spPr>
        </p:pic>
        <p:sp>
          <p:nvSpPr>
            <p:cNvPr id="27" name="TextBox 26" hidden="1"/>
            <p:cNvSpPr txBox="1"/>
            <p:nvPr/>
          </p:nvSpPr>
          <p:spPr>
            <a:xfrm>
              <a:off x="4886830" y="3877507"/>
              <a:ext cx="979515" cy="523220"/>
            </a:xfrm>
            <a:prstGeom prst="rect">
              <a:avLst/>
            </a:prstGeom>
            <a:noFill/>
          </p:spPr>
          <p:txBody>
            <a:bodyPr wrap="square" rtlCol="0">
              <a:spAutoFit/>
            </a:bodyPr>
            <a:lstStyle/>
            <a:p>
              <a:pPr algn="ctr"/>
              <a:r>
                <a:rPr lang="en-US" sz="1400" dirty="0">
                  <a:solidFill>
                    <a:schemeClr val="bg1"/>
                  </a:solidFill>
                  <a:latin typeface="Montserrat Light"/>
                  <a:cs typeface="Montserrat Light"/>
                </a:rPr>
                <a:t>opioid receptor</a:t>
              </a:r>
              <a:endParaRPr lang="en-US" dirty="0">
                <a:solidFill>
                  <a:schemeClr val="bg1"/>
                </a:solidFill>
                <a:latin typeface="Montserrat Light"/>
                <a:cs typeface="Montserrat Light"/>
              </a:endParaRPr>
            </a:p>
          </p:txBody>
        </p:sp>
        <p:cxnSp>
          <p:nvCxnSpPr>
            <p:cNvPr id="28" name="Straight Arrow Connector 27" hidden="1"/>
            <p:cNvCxnSpPr/>
            <p:nvPr/>
          </p:nvCxnSpPr>
          <p:spPr>
            <a:xfrm flipV="1">
              <a:off x="3637493" y="3929677"/>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hidden="1"/>
            <p:cNvCxnSpPr/>
            <p:nvPr/>
          </p:nvCxnSpPr>
          <p:spPr>
            <a:xfrm flipH="1" flipV="1">
              <a:off x="4861429" y="3929676"/>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hidden="1"/>
            <p:cNvSpPr txBox="1"/>
            <p:nvPr/>
          </p:nvSpPr>
          <p:spPr>
            <a:xfrm>
              <a:off x="2870200" y="4086303"/>
              <a:ext cx="1610282" cy="307777"/>
            </a:xfrm>
            <a:prstGeom prst="rect">
              <a:avLst/>
            </a:prstGeom>
            <a:noFill/>
          </p:spPr>
          <p:txBody>
            <a:bodyPr wrap="square" rtlCol="0">
              <a:spAutoFit/>
            </a:bodyPr>
            <a:lstStyle/>
            <a:p>
              <a:pPr algn="ctr"/>
              <a:r>
                <a:rPr lang="en-US" sz="1400" dirty="0">
                  <a:solidFill>
                    <a:schemeClr val="bg1"/>
                  </a:solidFill>
                  <a:latin typeface="Montserrat Light"/>
                  <a:cs typeface="Montserrat Light"/>
                </a:rPr>
                <a:t>opioid</a:t>
              </a:r>
              <a:endParaRPr lang="en-US" dirty="0">
                <a:solidFill>
                  <a:schemeClr val="bg1"/>
                </a:solidFill>
                <a:latin typeface="Montserrat Light"/>
                <a:cs typeface="Montserrat Light"/>
              </a:endParaRPr>
            </a:p>
          </p:txBody>
        </p:sp>
      </p:grpSp>
      <p:pic>
        <p:nvPicPr>
          <p:cNvPr id="31" name="Content Placeholder 3"/>
          <p:cNvPicPr>
            <a:picLocks noChangeAspect="1"/>
          </p:cNvPicPr>
          <p:nvPr/>
        </p:nvPicPr>
        <p:blipFill rotWithShape="1">
          <a:blip r:embed="rId8">
            <a:extLst>
              <a:ext uri="{28A0092B-C50C-407E-A947-70E740481C1C}">
                <a14:useLocalDpi xmlns:a14="http://schemas.microsoft.com/office/drawing/2010/main" val="0"/>
              </a:ext>
            </a:extLst>
          </a:blip>
          <a:srcRect b="3986"/>
          <a:stretch/>
        </p:blipFill>
        <p:spPr>
          <a:xfrm>
            <a:off x="2719596" y="1304732"/>
            <a:ext cx="3617974" cy="4358591"/>
          </a:xfrm>
          <a:prstGeom prst="rect">
            <a:avLst/>
          </a:prstGeom>
          <a:noFill/>
          <a:ln>
            <a:noFill/>
          </a:ln>
        </p:spPr>
      </p:pic>
      <p:sp>
        <p:nvSpPr>
          <p:cNvPr id="32" name="TextBox 12"/>
          <p:cNvSpPr txBox="1">
            <a:spLocks noChangeArrowheads="1"/>
          </p:cNvSpPr>
          <p:nvPr/>
        </p:nvSpPr>
        <p:spPr bwMode="auto">
          <a:xfrm>
            <a:off x="2832049" y="1390701"/>
            <a:ext cx="1911924" cy="493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200" b="1" dirty="0"/>
              <a:t>Endorphin</a:t>
            </a:r>
          </a:p>
          <a:p>
            <a:pPr algn="ctr"/>
            <a:endParaRPr lang="en-US" altLang="en-US" sz="300" b="1" dirty="0"/>
          </a:p>
        </p:txBody>
      </p:sp>
      <p:sp>
        <p:nvSpPr>
          <p:cNvPr id="34" name="TextBox 13"/>
          <p:cNvSpPr txBox="1">
            <a:spLocks noChangeArrowheads="1"/>
          </p:cNvSpPr>
          <p:nvPr/>
        </p:nvSpPr>
        <p:spPr bwMode="auto">
          <a:xfrm>
            <a:off x="5102118" y="1772380"/>
            <a:ext cx="1143000" cy="10515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b="1" dirty="0"/>
          </a:p>
          <a:p>
            <a:r>
              <a:rPr lang="en-US" altLang="en-US" sz="2200" b="1" dirty="0"/>
              <a:t> </a:t>
            </a:r>
            <a:r>
              <a:rPr lang="en-US" altLang="en-US" sz="2400" b="1" dirty="0"/>
              <a:t>Opioid</a:t>
            </a:r>
            <a:endParaRPr lang="en-US" altLang="en-US" dirty="0"/>
          </a:p>
          <a:p>
            <a:endParaRPr lang="en-US" altLang="en-US" sz="2000" b="1" dirty="0"/>
          </a:p>
        </p:txBody>
      </p:sp>
      <p:sp>
        <p:nvSpPr>
          <p:cNvPr id="35" name="TextBox 14"/>
          <p:cNvSpPr txBox="1">
            <a:spLocks noChangeArrowheads="1"/>
          </p:cNvSpPr>
          <p:nvPr/>
        </p:nvSpPr>
        <p:spPr bwMode="auto">
          <a:xfrm>
            <a:off x="5602203" y="3426148"/>
            <a:ext cx="1169848" cy="646331"/>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800" b="1" dirty="0">
                <a:solidFill>
                  <a:srgbClr val="000000"/>
                </a:solidFill>
                <a:ea typeface="Calibri" pitchFamily="34" charset="0"/>
                <a:cs typeface="Calibri" pitchFamily="34" charset="0"/>
                <a:sym typeface="Calibri" pitchFamily="34" charset="0"/>
              </a:rPr>
              <a:t>Endorphin Receptor</a:t>
            </a:r>
            <a:endParaRPr lang="en-US" altLang="en-US" sz="1800" b="1" dirty="0"/>
          </a:p>
        </p:txBody>
      </p:sp>
      <p:sp>
        <p:nvSpPr>
          <p:cNvPr id="36" name="TextBox 15"/>
          <p:cNvSpPr txBox="1">
            <a:spLocks noChangeArrowheads="1"/>
          </p:cNvSpPr>
          <p:nvPr/>
        </p:nvSpPr>
        <p:spPr bwMode="auto">
          <a:xfrm>
            <a:off x="5882326" y="4136347"/>
            <a:ext cx="790077" cy="646331"/>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800" b="1" dirty="0"/>
              <a:t>Brain</a:t>
            </a:r>
          </a:p>
          <a:p>
            <a:r>
              <a:rPr lang="en-US" altLang="en-US" sz="1800" b="1" dirty="0"/>
              <a:t>Cell</a:t>
            </a:r>
          </a:p>
        </p:txBody>
      </p:sp>
      <p:sp>
        <p:nvSpPr>
          <p:cNvPr id="6" name="Oval 5"/>
          <p:cNvSpPr/>
          <p:nvPr/>
        </p:nvSpPr>
        <p:spPr>
          <a:xfrm>
            <a:off x="3112023" y="2182853"/>
            <a:ext cx="749838" cy="762001"/>
          </a:xfrm>
          <a:prstGeom prst="ellipse">
            <a:avLst/>
          </a:prstGeom>
          <a:noFill/>
          <a:ln w="2857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noFill/>
            </a:endParaRPr>
          </a:p>
        </p:txBody>
      </p:sp>
      <p:sp>
        <p:nvSpPr>
          <p:cNvPr id="54" name="Oval 53"/>
          <p:cNvSpPr/>
          <p:nvPr/>
        </p:nvSpPr>
        <p:spPr>
          <a:xfrm>
            <a:off x="4254150" y="3384542"/>
            <a:ext cx="979646" cy="985923"/>
          </a:xfrm>
          <a:prstGeom prst="ellipse">
            <a:avLst/>
          </a:prstGeom>
          <a:noFill/>
          <a:ln w="2857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animBg="1"/>
      <p:bldP spid="34" grpId="0" animBg="1"/>
      <p:bldP spid="35" grpId="0" animBg="1"/>
      <p:bldP spid="36" grpId="0" animBg="1"/>
      <p:bldP spid="6"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4" name="PFE element 117" descr="q4WS9ZXG3ST869.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11" name="PFE element 119" descr="q4WS9ZXG3ST871.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121" descr="q4WS9ZXG3ST872.png"/>
          <p:cNvPicPr>
            <a:picLocks/>
          </p:cNvPicPr>
          <p:nvPr/>
        </p:nvPicPr>
        <p:blipFill>
          <a:blip r:embed="rId5">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1061539" y="1091928"/>
            <a:ext cx="246906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descr="shutterstock_102046420_body_edit.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2534" y="2057397"/>
            <a:ext cx="8419066" cy="3631642"/>
          </a:xfrm>
          <a:prstGeom prst="rect">
            <a:avLst/>
          </a:prstGeom>
        </p:spPr>
      </p:pic>
      <p:sp>
        <p:nvSpPr>
          <p:cNvPr id="13" name="pfehide124" hidden="1"/>
          <p:cNvSpPr txBox="1"/>
          <p:nvPr/>
        </p:nvSpPr>
        <p:spPr>
          <a:xfrm>
            <a:off x="247953" y="5750721"/>
            <a:ext cx="1610282" cy="307777"/>
          </a:xfrm>
          <a:prstGeom prst="rect">
            <a:avLst/>
          </a:prstGeom>
          <a:noFill/>
        </p:spPr>
        <p:txBody>
          <a:bodyPr wrap="square" rtlCol="0">
            <a:spAutoFit/>
          </a:bodyPr>
          <a:lstStyle/>
          <a:p>
            <a:pPr algn="ctr"/>
            <a:r>
              <a:rPr lang="en-US" sz="1400" dirty="0">
                <a:solidFill>
                  <a:srgbClr val="15284B"/>
                </a:solidFill>
                <a:latin typeface="Montserrat Light"/>
                <a:cs typeface="Montserrat Light"/>
              </a:rPr>
              <a:t>Circulatory</a:t>
            </a:r>
            <a:endParaRPr lang="en-US" dirty="0">
              <a:solidFill>
                <a:srgbClr val="15284B"/>
              </a:solidFill>
              <a:latin typeface="Montserrat Light"/>
              <a:cs typeface="Montserrat Light"/>
            </a:endParaRPr>
          </a:p>
        </p:txBody>
      </p:sp>
      <p:grpSp>
        <p:nvGrpSpPr>
          <p:cNvPr id="21" name="Group 20"/>
          <p:cNvGrpSpPr/>
          <p:nvPr/>
        </p:nvGrpSpPr>
        <p:grpSpPr>
          <a:xfrm>
            <a:off x="245374" y="5749161"/>
            <a:ext cx="1615440" cy="310896"/>
            <a:chOff x="317500" y="317499"/>
            <a:chExt cx="1615440" cy="310896"/>
          </a:xfrm>
        </p:grpSpPr>
        <p:pic>
          <p:nvPicPr>
            <p:cNvPr id="19" name="PFE element 124" descr="q4WS9ZXG3ST873.png"/>
            <p:cNvPicPr>
              <a:picLocks/>
            </p:cNvPicPr>
            <p:nvPr/>
          </p:nvPicPr>
          <p:blipFill>
            <a:blip r:embed="rId7">
              <a:extLst>
                <a:ext uri="{28A0092B-C50C-407E-A947-70E740481C1C}">
                  <a14:useLocalDpi xmlns:a14="http://schemas.microsoft.com/office/drawing/2010/main"/>
                </a:ext>
              </a:extLst>
            </a:blip>
            <a:stretch>
              <a:fillRect/>
            </a:stretch>
          </p:blipFill>
          <p:spPr>
            <a:xfrm>
              <a:off x="317500" y="317499"/>
              <a:ext cx="1615440" cy="310896"/>
            </a:xfrm>
            <a:prstGeom prst="rect">
              <a:avLst/>
            </a:prstGeom>
          </p:spPr>
        </p:pic>
        <p:sp>
          <p:nvSpPr>
            <p:cNvPr id="20" name="Shape_9"/>
            <p:cNvSpPr/>
            <p:nvPr/>
          </p:nvSpPr>
          <p:spPr>
            <a:xfrm>
              <a:off x="317500" y="317499"/>
              <a:ext cx="1615440" cy="3108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pfehide125" hidden="1"/>
          <p:cNvSpPr txBox="1"/>
          <p:nvPr/>
        </p:nvSpPr>
        <p:spPr>
          <a:xfrm>
            <a:off x="1661885" y="5742252"/>
            <a:ext cx="1610282" cy="307777"/>
          </a:xfrm>
          <a:prstGeom prst="rect">
            <a:avLst/>
          </a:prstGeom>
          <a:noFill/>
        </p:spPr>
        <p:txBody>
          <a:bodyPr wrap="square" rtlCol="0">
            <a:spAutoFit/>
          </a:bodyPr>
          <a:lstStyle/>
          <a:p>
            <a:pPr algn="ctr"/>
            <a:r>
              <a:rPr lang="en-US" sz="1400" dirty="0">
                <a:solidFill>
                  <a:srgbClr val="15284B"/>
                </a:solidFill>
                <a:latin typeface="Montserrat Light"/>
                <a:cs typeface="Montserrat Light"/>
              </a:rPr>
              <a:t>Nervous</a:t>
            </a:r>
            <a:endParaRPr lang="en-US" dirty="0">
              <a:solidFill>
                <a:srgbClr val="15284B"/>
              </a:solidFill>
              <a:latin typeface="Montserrat Light"/>
              <a:cs typeface="Montserrat Light"/>
            </a:endParaRPr>
          </a:p>
        </p:txBody>
      </p:sp>
      <p:grpSp>
        <p:nvGrpSpPr>
          <p:cNvPr id="24" name="Group 23"/>
          <p:cNvGrpSpPr/>
          <p:nvPr/>
        </p:nvGrpSpPr>
        <p:grpSpPr>
          <a:xfrm>
            <a:off x="1659306" y="5737644"/>
            <a:ext cx="1615440" cy="316992"/>
            <a:chOff x="317500" y="317499"/>
            <a:chExt cx="1615440" cy="316992"/>
          </a:xfrm>
        </p:grpSpPr>
        <p:pic>
          <p:nvPicPr>
            <p:cNvPr id="22" name="PFE element 125" descr="q4WS9ZXG3ST874.png"/>
            <p:cNvPicPr>
              <a:picLocks/>
            </p:cNvPicPr>
            <p:nvPr/>
          </p:nvPicPr>
          <p:blipFill>
            <a:blip r:embed="rId8">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23" name="Shape_10"/>
            <p:cNvSpPr/>
            <p:nvPr/>
          </p:nvSpPr>
          <p:spPr>
            <a:xfrm>
              <a:off x="317500" y="317499"/>
              <a:ext cx="161544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fehide126" hidden="1"/>
          <p:cNvSpPr txBox="1"/>
          <p:nvPr/>
        </p:nvSpPr>
        <p:spPr>
          <a:xfrm>
            <a:off x="3084285" y="5742252"/>
            <a:ext cx="1610282" cy="307777"/>
          </a:xfrm>
          <a:prstGeom prst="rect">
            <a:avLst/>
          </a:prstGeom>
          <a:noFill/>
        </p:spPr>
        <p:txBody>
          <a:bodyPr wrap="square" rtlCol="0">
            <a:spAutoFit/>
          </a:bodyPr>
          <a:lstStyle/>
          <a:p>
            <a:pPr algn="ctr"/>
            <a:r>
              <a:rPr lang="en-US" sz="1400" dirty="0">
                <a:solidFill>
                  <a:srgbClr val="15284B"/>
                </a:solidFill>
                <a:latin typeface="Montserrat Light"/>
                <a:cs typeface="Montserrat Light"/>
              </a:rPr>
              <a:t>Respiratory</a:t>
            </a:r>
            <a:endParaRPr lang="en-US" dirty="0">
              <a:solidFill>
                <a:srgbClr val="15284B"/>
              </a:solidFill>
              <a:latin typeface="Montserrat Light"/>
              <a:cs typeface="Montserrat Light"/>
            </a:endParaRPr>
          </a:p>
        </p:txBody>
      </p:sp>
      <p:grpSp>
        <p:nvGrpSpPr>
          <p:cNvPr id="27" name="Group 26"/>
          <p:cNvGrpSpPr/>
          <p:nvPr/>
        </p:nvGrpSpPr>
        <p:grpSpPr>
          <a:xfrm>
            <a:off x="3078658" y="5737644"/>
            <a:ext cx="1621536" cy="316992"/>
            <a:chOff x="317500" y="317499"/>
            <a:chExt cx="1621536" cy="316992"/>
          </a:xfrm>
        </p:grpSpPr>
        <p:pic>
          <p:nvPicPr>
            <p:cNvPr id="25" name="PFE element 126" descr="q4WS9ZXG3ST875.png"/>
            <p:cNvPicPr>
              <a:picLocks/>
            </p:cNvPicPr>
            <p:nvPr/>
          </p:nvPicPr>
          <p:blipFill>
            <a:blip r:embed="rId9">
              <a:extLst>
                <a:ext uri="{28A0092B-C50C-407E-A947-70E740481C1C}">
                  <a14:useLocalDpi xmlns:a14="http://schemas.microsoft.com/office/drawing/2010/main"/>
                </a:ext>
              </a:extLst>
            </a:blip>
            <a:stretch>
              <a:fillRect/>
            </a:stretch>
          </p:blipFill>
          <p:spPr>
            <a:xfrm>
              <a:off x="317500" y="317499"/>
              <a:ext cx="1621536" cy="316992"/>
            </a:xfrm>
            <a:prstGeom prst="rect">
              <a:avLst/>
            </a:prstGeom>
          </p:spPr>
        </p:pic>
        <p:sp>
          <p:nvSpPr>
            <p:cNvPr id="26" name="Shape_11"/>
            <p:cNvSpPr/>
            <p:nvPr/>
          </p:nvSpPr>
          <p:spPr>
            <a:xfrm>
              <a:off x="317500" y="317499"/>
              <a:ext cx="1621536"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pfehide127" hidden="1"/>
          <p:cNvSpPr txBox="1"/>
          <p:nvPr/>
        </p:nvSpPr>
        <p:spPr>
          <a:xfrm>
            <a:off x="4481284" y="5734351"/>
            <a:ext cx="1610282" cy="307777"/>
          </a:xfrm>
          <a:prstGeom prst="rect">
            <a:avLst/>
          </a:prstGeom>
          <a:noFill/>
        </p:spPr>
        <p:txBody>
          <a:bodyPr wrap="square" rtlCol="0">
            <a:spAutoFit/>
          </a:bodyPr>
          <a:lstStyle/>
          <a:p>
            <a:pPr algn="ctr"/>
            <a:r>
              <a:rPr lang="en-US" sz="1400" dirty="0">
                <a:solidFill>
                  <a:srgbClr val="15284B"/>
                </a:solidFill>
                <a:latin typeface="Montserrat Light"/>
                <a:cs typeface="Montserrat Light"/>
              </a:rPr>
              <a:t>Digestive</a:t>
            </a:r>
            <a:endParaRPr lang="en-US" dirty="0">
              <a:solidFill>
                <a:srgbClr val="15284B"/>
              </a:solidFill>
              <a:latin typeface="Montserrat Light"/>
              <a:cs typeface="Montserrat Light"/>
            </a:endParaRPr>
          </a:p>
        </p:txBody>
      </p:sp>
      <p:grpSp>
        <p:nvGrpSpPr>
          <p:cNvPr id="30" name="Group 29"/>
          <p:cNvGrpSpPr/>
          <p:nvPr/>
        </p:nvGrpSpPr>
        <p:grpSpPr>
          <a:xfrm>
            <a:off x="4478705" y="5729744"/>
            <a:ext cx="1615440" cy="316992"/>
            <a:chOff x="317500" y="317499"/>
            <a:chExt cx="1615440" cy="316992"/>
          </a:xfrm>
        </p:grpSpPr>
        <p:pic>
          <p:nvPicPr>
            <p:cNvPr id="28" name="PFE element 127" descr="q4WS9ZXG3ST876.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29" name="Shape_12"/>
            <p:cNvSpPr/>
            <p:nvPr/>
          </p:nvSpPr>
          <p:spPr>
            <a:xfrm>
              <a:off x="317500" y="317499"/>
              <a:ext cx="161544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pfehide128" hidden="1"/>
          <p:cNvSpPr txBox="1"/>
          <p:nvPr/>
        </p:nvSpPr>
        <p:spPr>
          <a:xfrm>
            <a:off x="6125434" y="5748303"/>
            <a:ext cx="1123649" cy="307777"/>
          </a:xfrm>
          <a:prstGeom prst="rect">
            <a:avLst/>
          </a:prstGeom>
          <a:noFill/>
        </p:spPr>
        <p:txBody>
          <a:bodyPr wrap="square" rtlCol="0">
            <a:spAutoFit/>
          </a:bodyPr>
          <a:lstStyle/>
          <a:p>
            <a:pPr algn="ctr"/>
            <a:r>
              <a:rPr lang="en-US" sz="1400" dirty="0">
                <a:solidFill>
                  <a:srgbClr val="15284B"/>
                </a:solidFill>
                <a:latin typeface="Montserrat Light"/>
                <a:cs typeface="Montserrat Light"/>
              </a:rPr>
              <a:t>Skeletal</a:t>
            </a:r>
            <a:endParaRPr lang="en-US" dirty="0">
              <a:solidFill>
                <a:srgbClr val="15284B"/>
              </a:solidFill>
              <a:latin typeface="Montserrat Light"/>
              <a:cs typeface="Montserrat Light"/>
            </a:endParaRPr>
          </a:p>
        </p:txBody>
      </p:sp>
      <p:grpSp>
        <p:nvGrpSpPr>
          <p:cNvPr id="161" name="Group 160"/>
          <p:cNvGrpSpPr/>
          <p:nvPr/>
        </p:nvGrpSpPr>
        <p:grpSpPr>
          <a:xfrm>
            <a:off x="6120330" y="5743696"/>
            <a:ext cx="1133856" cy="316992"/>
            <a:chOff x="317499" y="317499"/>
            <a:chExt cx="1133856" cy="316992"/>
          </a:xfrm>
        </p:grpSpPr>
        <p:pic>
          <p:nvPicPr>
            <p:cNvPr id="31" name="PFE element 128" descr="q4WS9ZXG3ST877.png"/>
            <p:cNvPicPr>
              <a:picLocks/>
            </p:cNvPicPr>
            <p:nvPr/>
          </p:nvPicPr>
          <p:blipFill>
            <a:blip r:embed="rId11">
              <a:extLst>
                <a:ext uri="{28A0092B-C50C-407E-A947-70E740481C1C}">
                  <a14:useLocalDpi xmlns:a14="http://schemas.microsoft.com/office/drawing/2010/main"/>
                </a:ext>
              </a:extLst>
            </a:blip>
            <a:stretch>
              <a:fillRect/>
            </a:stretch>
          </p:blipFill>
          <p:spPr>
            <a:xfrm>
              <a:off x="317499" y="317499"/>
              <a:ext cx="1133856" cy="316992"/>
            </a:xfrm>
            <a:prstGeom prst="rect">
              <a:avLst/>
            </a:prstGeom>
          </p:spPr>
        </p:pic>
        <p:sp>
          <p:nvSpPr>
            <p:cNvPr id="160" name="Shape_13"/>
            <p:cNvSpPr/>
            <p:nvPr/>
          </p:nvSpPr>
          <p:spPr>
            <a:xfrm>
              <a:off x="317499" y="317499"/>
              <a:ext cx="1133856"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fehide129" hidden="1"/>
          <p:cNvSpPr txBox="1"/>
          <p:nvPr/>
        </p:nvSpPr>
        <p:spPr>
          <a:xfrm>
            <a:off x="7249083" y="5742254"/>
            <a:ext cx="1610282" cy="307777"/>
          </a:xfrm>
          <a:prstGeom prst="rect">
            <a:avLst/>
          </a:prstGeom>
          <a:noFill/>
        </p:spPr>
        <p:txBody>
          <a:bodyPr wrap="square" rtlCol="0">
            <a:spAutoFit/>
          </a:bodyPr>
          <a:lstStyle/>
          <a:p>
            <a:pPr algn="ctr"/>
            <a:r>
              <a:rPr lang="en-US" sz="1400" dirty="0">
                <a:solidFill>
                  <a:srgbClr val="15284B"/>
                </a:solidFill>
                <a:latin typeface="Montserrat Light"/>
                <a:cs typeface="Montserrat Light"/>
              </a:rPr>
              <a:t>Muscular</a:t>
            </a:r>
            <a:endParaRPr lang="en-US" dirty="0">
              <a:solidFill>
                <a:srgbClr val="15284B"/>
              </a:solidFill>
              <a:latin typeface="Montserrat Light"/>
              <a:cs typeface="Montserrat Light"/>
            </a:endParaRPr>
          </a:p>
        </p:txBody>
      </p:sp>
      <p:grpSp>
        <p:nvGrpSpPr>
          <p:cNvPr id="164" name="Group 163"/>
          <p:cNvGrpSpPr/>
          <p:nvPr/>
        </p:nvGrpSpPr>
        <p:grpSpPr>
          <a:xfrm>
            <a:off x="7246504" y="5737647"/>
            <a:ext cx="1615440" cy="316992"/>
            <a:chOff x="317500" y="317499"/>
            <a:chExt cx="1615440" cy="316992"/>
          </a:xfrm>
        </p:grpSpPr>
        <p:pic>
          <p:nvPicPr>
            <p:cNvPr id="162" name="PFE element 129" descr="q4WS9ZXG3ST878.png"/>
            <p:cNvPicPr>
              <a:picLocks/>
            </p:cNvPicPr>
            <p:nvPr/>
          </p:nvPicPr>
          <p:blipFill>
            <a:blip r:embed="rId12">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163" name="Shape_14"/>
            <p:cNvSpPr/>
            <p:nvPr/>
          </p:nvSpPr>
          <p:spPr>
            <a:xfrm>
              <a:off x="317500" y="317499"/>
              <a:ext cx="161544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18</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1"/>
                                        </p:tgtEl>
                                        <p:attrNameLst>
                                          <p:attrName>style.visibility</p:attrName>
                                        </p:attrNameLst>
                                      </p:cBhvr>
                                      <p:to>
                                        <p:strVal val="visible"/>
                                      </p:to>
                                    </p:set>
                                    <p:animEffect transition="in" filter="dissolve">
                                      <p:cBhvr>
                                        <p:cTn id="32" dur="1000"/>
                                        <p:tgtEl>
                                          <p:spTgt spid="16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dissolve">
                                      <p:cBhvr>
                                        <p:cTn id="3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4" grpId="1"/>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sp>
        <p:nvSpPr>
          <p:cNvPr id="15" name="Title 1"/>
          <p:cNvSpPr txBox="1">
            <a:spLocks/>
          </p:cNvSpPr>
          <p:nvPr/>
        </p:nvSpPr>
        <p:spPr>
          <a:xfrm>
            <a:off x="1171575" y="256827"/>
            <a:ext cx="6858000" cy="106394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4800" dirty="0">
                <a:solidFill>
                  <a:schemeClr val="bg1"/>
                </a:solidFill>
              </a:rPr>
              <a:t>OBJECTIVES:</a:t>
            </a:r>
          </a:p>
        </p:txBody>
      </p:sp>
      <p:sp>
        <p:nvSpPr>
          <p:cNvPr id="16" name="Subtitle 2"/>
          <p:cNvSpPr txBox="1">
            <a:spLocks/>
          </p:cNvSpPr>
          <p:nvPr/>
        </p:nvSpPr>
        <p:spPr>
          <a:xfrm>
            <a:off x="617220" y="1841182"/>
            <a:ext cx="7966710" cy="165576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457200" indent="-457200">
              <a:buFont typeface="Arial"/>
              <a:buAutoNum type="arabicParenR"/>
            </a:pPr>
            <a:r>
              <a:rPr lang="en-US" dirty="0"/>
              <a:t>What are endorphins and what are opioids? </a:t>
            </a:r>
          </a:p>
          <a:p>
            <a:pPr marL="457200" indent="-457200">
              <a:buFont typeface="Arial"/>
              <a:buAutoNum type="arabicParenR"/>
            </a:pPr>
            <a:r>
              <a:rPr lang="en-US" dirty="0"/>
              <a:t>How do nerve cells work? </a:t>
            </a:r>
          </a:p>
          <a:p>
            <a:pPr marL="457200" indent="-457200">
              <a:buFont typeface="Arial"/>
              <a:buAutoNum type="arabicParenR"/>
            </a:pPr>
            <a:r>
              <a:rPr lang="en-US" dirty="0"/>
              <a:t>Short and long term effects of abusing opioids </a:t>
            </a:r>
          </a:p>
        </p:txBody>
      </p:sp>
      <p:pic>
        <p:nvPicPr>
          <p:cNvPr id="1030" name="Picture 6" descr="C:\Users\sshah4\AppData\Local\Microsoft\Windows\Temporary Internet Files\Content.IE5\MGFAKB0Y\think-280x3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3432674"/>
            <a:ext cx="2428875" cy="26023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a:t>
            </a:fld>
            <a:endParaRPr lang="en-US" dirty="0">
              <a:latin typeface="Calibri"/>
              <a:ea typeface="Calibri"/>
              <a:cs typeface="Calibri"/>
              <a:sym typeface="Calibri"/>
            </a:endParaRPr>
          </a:p>
        </p:txBody>
      </p:sp>
    </p:spTree>
    <p:extLst>
      <p:ext uri="{BB962C8B-B14F-4D97-AF65-F5344CB8AC3E}">
        <p14:creationId xmlns:p14="http://schemas.microsoft.com/office/powerpoint/2010/main" val="247585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2" name="PFE element 131" descr="q4WS9ZXG3ST880.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FE element 133" descr="q4WS9ZXG3ST881.png"/>
          <p:cNvPicPr>
            <a:picLocks/>
          </p:cNvPicPr>
          <p:nvPr/>
        </p:nvPicPr>
        <p:blipFill>
          <a:blip r:embed="rId4">
            <a:extLst>
              <a:ext uri="{28A0092B-C50C-407E-A947-70E740481C1C}">
                <a14:useLocalDpi xmlns:a14="http://schemas.microsoft.com/office/drawing/2010/main"/>
              </a:ext>
            </a:extLst>
          </a:blip>
          <a:stretch>
            <a:fillRect/>
          </a:stretch>
        </p:blipFill>
        <p:spPr>
          <a:xfrm>
            <a:off x="0" y="-160642"/>
            <a:ext cx="5080398" cy="1408240"/>
          </a:xfrm>
          <a:prstGeom prst="rect">
            <a:avLst/>
          </a:prstGeom>
        </p:spPr>
      </p:pic>
      <p:sp>
        <p:nvSpPr>
          <p:cNvPr id="13" name="pfehide139" hidden="1"/>
          <p:cNvSpPr txBox="1"/>
          <p:nvPr/>
        </p:nvSpPr>
        <p:spPr>
          <a:xfrm>
            <a:off x="857886" y="3267113"/>
            <a:ext cx="2904067" cy="289823"/>
          </a:xfrm>
          <a:prstGeom prst="rect">
            <a:avLst/>
          </a:prstGeom>
          <a:noFill/>
        </p:spPr>
        <p:txBody>
          <a:bodyPr wrap="square" rtlCol="0">
            <a:spAutoFit/>
          </a:bodyPr>
          <a:lstStyle/>
          <a:p>
            <a:pPr lvl="0">
              <a:lnSpc>
                <a:spcPct val="90000"/>
              </a:lnSpc>
              <a:spcBef>
                <a:spcPts val="1000"/>
              </a:spcBef>
              <a:buClr>
                <a:schemeClr val="bg1"/>
              </a:buClr>
              <a:buSzPct val="150000"/>
            </a:pPr>
            <a:r>
              <a:rPr lang="en-US" sz="1400" dirty="0">
                <a:solidFill>
                  <a:schemeClr val="bg1"/>
                </a:solidFill>
                <a:latin typeface="Montserrat Light"/>
                <a:ea typeface="Calibri"/>
                <a:cs typeface="Montserrat Light"/>
                <a:sym typeface="Calibri"/>
              </a:rPr>
              <a:t>Dry mouth</a:t>
            </a:r>
            <a:endParaRPr lang="en-US" dirty="0">
              <a:solidFill>
                <a:schemeClr val="bg1"/>
              </a:solidFill>
              <a:latin typeface="Montserrat Light"/>
              <a:ea typeface="Calibri"/>
              <a:cs typeface="Montserrat Light"/>
              <a:sym typeface="Calibri"/>
            </a:endParaRPr>
          </a:p>
        </p:txBody>
      </p:sp>
      <p:sp>
        <p:nvSpPr>
          <p:cNvPr id="14" name="pfehide140" hidden="1"/>
          <p:cNvSpPr txBox="1"/>
          <p:nvPr/>
        </p:nvSpPr>
        <p:spPr>
          <a:xfrm>
            <a:off x="857886" y="3589824"/>
            <a:ext cx="3273848" cy="289823"/>
          </a:xfrm>
          <a:prstGeom prst="rect">
            <a:avLst/>
          </a:prstGeom>
          <a:noFill/>
        </p:spPr>
        <p:txBody>
          <a:bodyPr wrap="square" rtlCol="0">
            <a:spAutoFit/>
          </a:bodyPr>
          <a:lstStyle/>
          <a:p>
            <a:pPr>
              <a:lnSpc>
                <a:spcPct val="90000"/>
              </a:lnSpc>
              <a:spcBef>
                <a:spcPts val="1000"/>
              </a:spcBef>
              <a:buClr>
                <a:schemeClr val="bg1"/>
              </a:buClr>
              <a:buSzPct val="150000"/>
            </a:pPr>
            <a:r>
              <a:rPr lang="en-US" sz="1400" dirty="0">
                <a:solidFill>
                  <a:schemeClr val="bg1"/>
                </a:solidFill>
                <a:latin typeface="Montserrat Light"/>
                <a:ea typeface="Calibri"/>
                <a:cs typeface="Montserrat Light"/>
                <a:sym typeface="Calibri"/>
              </a:rPr>
              <a:t>Heavy feeling in fingers and toes</a:t>
            </a:r>
            <a:endParaRPr lang="en-US" dirty="0">
              <a:solidFill>
                <a:schemeClr val="bg1"/>
              </a:solidFill>
              <a:latin typeface="Montserrat Light"/>
              <a:ea typeface="Calibri"/>
              <a:cs typeface="Montserrat Light"/>
              <a:sym typeface="Calibri"/>
            </a:endParaRPr>
          </a:p>
        </p:txBody>
      </p:sp>
      <p:sp>
        <p:nvSpPr>
          <p:cNvPr id="16" name="pfehide142" hidden="1"/>
          <p:cNvSpPr txBox="1"/>
          <p:nvPr/>
        </p:nvSpPr>
        <p:spPr>
          <a:xfrm>
            <a:off x="857886" y="4270256"/>
            <a:ext cx="2904067" cy="289823"/>
          </a:xfrm>
          <a:prstGeom prst="rect">
            <a:avLst/>
          </a:prstGeom>
          <a:noFill/>
        </p:spPr>
        <p:txBody>
          <a:bodyPr wrap="square" rtlCol="0">
            <a:spAutoFit/>
          </a:bodyPr>
          <a:lstStyle/>
          <a:p>
            <a:pPr lvl="0">
              <a:lnSpc>
                <a:spcPct val="90000"/>
              </a:lnSpc>
              <a:spcBef>
                <a:spcPts val="1000"/>
              </a:spcBef>
              <a:buClr>
                <a:schemeClr val="bg1"/>
              </a:buClr>
              <a:buSzPct val="150000"/>
            </a:pPr>
            <a:r>
              <a:rPr lang="en-US" sz="1400" dirty="0">
                <a:solidFill>
                  <a:schemeClr val="bg1"/>
                </a:solidFill>
                <a:latin typeface="Montserrat Light"/>
                <a:ea typeface="Calibri"/>
                <a:cs typeface="Montserrat Light"/>
                <a:sym typeface="Calibri"/>
              </a:rPr>
              <a:t>Vomiting</a:t>
            </a:r>
            <a:endParaRPr lang="en-US" dirty="0">
              <a:solidFill>
                <a:schemeClr val="bg1"/>
              </a:solidFill>
              <a:latin typeface="Montserrat Light"/>
              <a:ea typeface="Calibri"/>
              <a:cs typeface="Montserrat Light"/>
              <a:sym typeface="Calibri"/>
            </a:endParaRPr>
          </a:p>
        </p:txBody>
      </p:sp>
      <p:sp>
        <p:nvSpPr>
          <p:cNvPr id="17" name="pfehide143" hidden="1"/>
          <p:cNvSpPr txBox="1"/>
          <p:nvPr/>
        </p:nvSpPr>
        <p:spPr>
          <a:xfrm>
            <a:off x="857886" y="4590527"/>
            <a:ext cx="2904067" cy="289823"/>
          </a:xfrm>
          <a:prstGeom prst="rect">
            <a:avLst/>
          </a:prstGeom>
          <a:noFill/>
        </p:spPr>
        <p:txBody>
          <a:bodyPr wrap="square" rtlCol="0">
            <a:spAutoFit/>
          </a:bodyPr>
          <a:lstStyle/>
          <a:p>
            <a:pPr lvl="0">
              <a:lnSpc>
                <a:spcPct val="90000"/>
              </a:lnSpc>
              <a:spcBef>
                <a:spcPts val="1000"/>
              </a:spcBef>
              <a:buClr>
                <a:schemeClr val="bg1"/>
              </a:buClr>
              <a:buSzPct val="150000"/>
            </a:pPr>
            <a:r>
              <a:rPr lang="en-US" sz="1400" dirty="0">
                <a:solidFill>
                  <a:schemeClr val="bg1"/>
                </a:solidFill>
                <a:latin typeface="Montserrat Light"/>
                <a:ea typeface="Calibri"/>
                <a:cs typeface="Montserrat Light"/>
                <a:sym typeface="Calibri"/>
              </a:rPr>
              <a:t>Severe itching</a:t>
            </a:r>
            <a:endParaRPr lang="en-US" dirty="0">
              <a:solidFill>
                <a:schemeClr val="bg1"/>
              </a:solidFill>
              <a:latin typeface="Montserrat Light"/>
              <a:ea typeface="Calibri"/>
              <a:cs typeface="Montserrat Light"/>
              <a:sym typeface="Calibri"/>
            </a:endParaRPr>
          </a:p>
        </p:txBody>
      </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19</a:t>
            </a:fld>
            <a:endParaRPr lang="en-US" dirty="0">
              <a:latin typeface="Calibri"/>
              <a:ea typeface="Calibri"/>
              <a:cs typeface="Calibri"/>
              <a:sym typeface="Calibri"/>
            </a:endParaRPr>
          </a:p>
        </p:txBody>
      </p:sp>
      <p:sp>
        <p:nvSpPr>
          <p:cNvPr id="5" name="Hexagon 4"/>
          <p:cNvSpPr/>
          <p:nvPr/>
        </p:nvSpPr>
        <p:spPr>
          <a:xfrm>
            <a:off x="3185326" y="827894"/>
            <a:ext cx="4974336" cy="497836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5" idx="3"/>
            <a:endCxn id="5" idx="0"/>
          </p:cNvCxnSpPr>
          <p:nvPr/>
        </p:nvCxnSpPr>
        <p:spPr>
          <a:xfrm>
            <a:off x="3185326" y="3317076"/>
            <a:ext cx="49743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5" idx="1"/>
          </p:cNvCxnSpPr>
          <p:nvPr/>
        </p:nvCxnSpPr>
        <p:spPr>
          <a:xfrm>
            <a:off x="4412764" y="827894"/>
            <a:ext cx="2503314" cy="49783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5" idx="5"/>
            <a:endCxn id="5" idx="2"/>
          </p:cNvCxnSpPr>
          <p:nvPr/>
        </p:nvCxnSpPr>
        <p:spPr>
          <a:xfrm flipH="1">
            <a:off x="4428910" y="827895"/>
            <a:ext cx="2487168" cy="49783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58262" y="420832"/>
            <a:ext cx="1212317" cy="307777"/>
          </a:xfrm>
          <a:prstGeom prst="rect">
            <a:avLst/>
          </a:prstGeom>
          <a:noFill/>
        </p:spPr>
        <p:txBody>
          <a:bodyPr wrap="square" rtlCol="0">
            <a:spAutoFit/>
          </a:bodyPr>
          <a:lstStyle/>
          <a:p>
            <a:r>
              <a:rPr lang="en-US" b="1" dirty="0">
                <a:solidFill>
                  <a:schemeClr val="bg1"/>
                </a:solidFill>
              </a:rPr>
              <a:t>Circulatory</a:t>
            </a:r>
          </a:p>
        </p:txBody>
      </p:sp>
      <p:sp>
        <p:nvSpPr>
          <p:cNvPr id="43" name="TextBox 42"/>
          <p:cNvSpPr txBox="1"/>
          <p:nvPr/>
        </p:nvSpPr>
        <p:spPr>
          <a:xfrm>
            <a:off x="7412078" y="1579956"/>
            <a:ext cx="1495168" cy="307777"/>
          </a:xfrm>
          <a:prstGeom prst="rect">
            <a:avLst/>
          </a:prstGeom>
          <a:noFill/>
        </p:spPr>
        <p:txBody>
          <a:bodyPr wrap="square" rtlCol="0">
            <a:spAutoFit/>
          </a:bodyPr>
          <a:lstStyle/>
          <a:p>
            <a:r>
              <a:rPr lang="en-US" b="1" dirty="0">
                <a:solidFill>
                  <a:schemeClr val="bg1"/>
                </a:solidFill>
              </a:rPr>
              <a:t>Nervous</a:t>
            </a:r>
          </a:p>
        </p:txBody>
      </p:sp>
      <p:sp>
        <p:nvSpPr>
          <p:cNvPr id="44" name="TextBox 43"/>
          <p:cNvSpPr txBox="1"/>
          <p:nvPr/>
        </p:nvSpPr>
        <p:spPr>
          <a:xfrm>
            <a:off x="5207761" y="5854108"/>
            <a:ext cx="929466" cy="307777"/>
          </a:xfrm>
          <a:prstGeom prst="rect">
            <a:avLst/>
          </a:prstGeom>
          <a:noFill/>
        </p:spPr>
        <p:txBody>
          <a:bodyPr wrap="square" rtlCol="0">
            <a:spAutoFit/>
          </a:bodyPr>
          <a:lstStyle/>
          <a:p>
            <a:r>
              <a:rPr lang="en-US" b="1" dirty="0">
                <a:solidFill>
                  <a:schemeClr val="bg1"/>
                </a:solidFill>
              </a:rPr>
              <a:t>Skeletal</a:t>
            </a:r>
          </a:p>
        </p:txBody>
      </p:sp>
      <p:sp>
        <p:nvSpPr>
          <p:cNvPr id="45" name="TextBox 44"/>
          <p:cNvSpPr txBox="1"/>
          <p:nvPr/>
        </p:nvSpPr>
        <p:spPr>
          <a:xfrm>
            <a:off x="7412077" y="4752264"/>
            <a:ext cx="1101727" cy="307777"/>
          </a:xfrm>
          <a:prstGeom prst="rect">
            <a:avLst/>
          </a:prstGeom>
          <a:noFill/>
        </p:spPr>
        <p:txBody>
          <a:bodyPr wrap="square" rtlCol="0">
            <a:spAutoFit/>
          </a:bodyPr>
          <a:lstStyle/>
          <a:p>
            <a:r>
              <a:rPr lang="en-US" b="1" dirty="0">
                <a:solidFill>
                  <a:schemeClr val="bg1"/>
                </a:solidFill>
              </a:rPr>
              <a:t>Muscular</a:t>
            </a:r>
          </a:p>
        </p:txBody>
      </p:sp>
      <p:sp>
        <p:nvSpPr>
          <p:cNvPr id="46" name="TextBox 45"/>
          <p:cNvSpPr txBox="1"/>
          <p:nvPr/>
        </p:nvSpPr>
        <p:spPr>
          <a:xfrm>
            <a:off x="2656343" y="1604670"/>
            <a:ext cx="1357678" cy="307777"/>
          </a:xfrm>
          <a:prstGeom prst="rect">
            <a:avLst/>
          </a:prstGeom>
          <a:noFill/>
        </p:spPr>
        <p:txBody>
          <a:bodyPr wrap="square" rtlCol="0">
            <a:spAutoFit/>
          </a:bodyPr>
          <a:lstStyle/>
          <a:p>
            <a:r>
              <a:rPr lang="en-US" b="1" dirty="0">
                <a:solidFill>
                  <a:schemeClr val="bg1"/>
                </a:solidFill>
              </a:rPr>
              <a:t>Respiratory</a:t>
            </a:r>
          </a:p>
        </p:txBody>
      </p:sp>
      <p:sp>
        <p:nvSpPr>
          <p:cNvPr id="47" name="TextBox 46"/>
          <p:cNvSpPr txBox="1"/>
          <p:nvPr/>
        </p:nvSpPr>
        <p:spPr>
          <a:xfrm>
            <a:off x="2785848" y="4676499"/>
            <a:ext cx="1098669" cy="307777"/>
          </a:xfrm>
          <a:prstGeom prst="rect">
            <a:avLst/>
          </a:prstGeom>
          <a:noFill/>
        </p:spPr>
        <p:txBody>
          <a:bodyPr wrap="square" rtlCol="0">
            <a:spAutoFit/>
          </a:bodyPr>
          <a:lstStyle/>
          <a:p>
            <a:r>
              <a:rPr lang="en-US" b="1" dirty="0">
                <a:solidFill>
                  <a:schemeClr val="bg1"/>
                </a:solidFill>
              </a:rPr>
              <a:t>Digestive</a:t>
            </a:r>
          </a:p>
        </p:txBody>
      </p:sp>
      <p:sp>
        <p:nvSpPr>
          <p:cNvPr id="3" name="TextBox 2"/>
          <p:cNvSpPr txBox="1"/>
          <p:nvPr/>
        </p:nvSpPr>
        <p:spPr>
          <a:xfrm>
            <a:off x="161551" y="1019895"/>
            <a:ext cx="1392669" cy="584775"/>
          </a:xfrm>
          <a:prstGeom prst="rect">
            <a:avLst/>
          </a:prstGeom>
          <a:noFill/>
        </p:spPr>
        <p:txBody>
          <a:bodyPr wrap="square" rtlCol="0">
            <a:spAutoFit/>
          </a:bodyPr>
          <a:lstStyle/>
          <a:p>
            <a:r>
              <a:rPr lang="en-US" sz="1600" b="1" dirty="0">
                <a:solidFill>
                  <a:schemeClr val="bg1"/>
                </a:solidFill>
              </a:rPr>
              <a:t>Euphoria </a:t>
            </a:r>
          </a:p>
          <a:p>
            <a:r>
              <a:rPr lang="en-US" sz="1600" b="1" dirty="0">
                <a:solidFill>
                  <a:schemeClr val="bg1"/>
                </a:solidFill>
              </a:rPr>
              <a:t>“feel good”</a:t>
            </a:r>
          </a:p>
        </p:txBody>
      </p:sp>
      <p:sp>
        <p:nvSpPr>
          <p:cNvPr id="48" name="TextBox 47"/>
          <p:cNvSpPr txBox="1"/>
          <p:nvPr/>
        </p:nvSpPr>
        <p:spPr>
          <a:xfrm>
            <a:off x="161551" y="1620059"/>
            <a:ext cx="1186336" cy="584775"/>
          </a:xfrm>
          <a:prstGeom prst="rect">
            <a:avLst/>
          </a:prstGeom>
          <a:noFill/>
        </p:spPr>
        <p:txBody>
          <a:bodyPr wrap="square" rtlCol="0">
            <a:spAutoFit/>
          </a:bodyPr>
          <a:lstStyle/>
          <a:p>
            <a:r>
              <a:rPr lang="en-US" sz="1600" b="1" dirty="0">
                <a:solidFill>
                  <a:schemeClr val="bg1"/>
                </a:solidFill>
              </a:rPr>
              <a:t>Slowed </a:t>
            </a:r>
          </a:p>
          <a:p>
            <a:r>
              <a:rPr lang="en-US" sz="1600" b="1" dirty="0">
                <a:solidFill>
                  <a:schemeClr val="bg1"/>
                </a:solidFill>
              </a:rPr>
              <a:t>heart rate</a:t>
            </a:r>
          </a:p>
        </p:txBody>
      </p:sp>
      <p:sp>
        <p:nvSpPr>
          <p:cNvPr id="49" name="TextBox 48"/>
          <p:cNvSpPr txBox="1"/>
          <p:nvPr/>
        </p:nvSpPr>
        <p:spPr>
          <a:xfrm>
            <a:off x="161551" y="2236007"/>
            <a:ext cx="1660505" cy="584775"/>
          </a:xfrm>
          <a:prstGeom prst="rect">
            <a:avLst/>
          </a:prstGeom>
          <a:noFill/>
        </p:spPr>
        <p:txBody>
          <a:bodyPr wrap="square" rtlCol="0">
            <a:spAutoFit/>
          </a:bodyPr>
          <a:lstStyle/>
          <a:p>
            <a:r>
              <a:rPr lang="en-US" sz="1600" b="1" dirty="0">
                <a:solidFill>
                  <a:schemeClr val="bg1"/>
                </a:solidFill>
              </a:rPr>
              <a:t>Warm flushing </a:t>
            </a:r>
          </a:p>
          <a:p>
            <a:r>
              <a:rPr lang="en-US" sz="1600" b="1" dirty="0">
                <a:solidFill>
                  <a:schemeClr val="bg1"/>
                </a:solidFill>
              </a:rPr>
              <a:t>of skin</a:t>
            </a:r>
          </a:p>
        </p:txBody>
      </p:sp>
      <p:sp>
        <p:nvSpPr>
          <p:cNvPr id="50" name="TextBox 49"/>
          <p:cNvSpPr txBox="1"/>
          <p:nvPr/>
        </p:nvSpPr>
        <p:spPr>
          <a:xfrm>
            <a:off x="161407" y="2910783"/>
            <a:ext cx="1247468" cy="338554"/>
          </a:xfrm>
          <a:prstGeom prst="rect">
            <a:avLst/>
          </a:prstGeom>
          <a:noFill/>
        </p:spPr>
        <p:txBody>
          <a:bodyPr wrap="square" rtlCol="0">
            <a:spAutoFit/>
          </a:bodyPr>
          <a:lstStyle/>
          <a:p>
            <a:r>
              <a:rPr lang="en-US" sz="1600" b="1" dirty="0">
                <a:solidFill>
                  <a:schemeClr val="bg1"/>
                </a:solidFill>
              </a:rPr>
              <a:t>Dry mouth</a:t>
            </a:r>
          </a:p>
        </p:txBody>
      </p:sp>
      <p:sp>
        <p:nvSpPr>
          <p:cNvPr id="51" name="TextBox 50"/>
          <p:cNvSpPr txBox="1"/>
          <p:nvPr/>
        </p:nvSpPr>
        <p:spPr>
          <a:xfrm>
            <a:off x="161407" y="3369031"/>
            <a:ext cx="2494936" cy="338554"/>
          </a:xfrm>
          <a:prstGeom prst="rect">
            <a:avLst/>
          </a:prstGeom>
          <a:noFill/>
        </p:spPr>
        <p:txBody>
          <a:bodyPr wrap="square" rtlCol="0">
            <a:spAutoFit/>
          </a:bodyPr>
          <a:lstStyle/>
          <a:p>
            <a:r>
              <a:rPr lang="en-US" sz="1600" b="1" dirty="0">
                <a:solidFill>
                  <a:schemeClr val="bg1"/>
                </a:solidFill>
              </a:rPr>
              <a:t>Unconsciousness</a:t>
            </a:r>
          </a:p>
        </p:txBody>
      </p:sp>
      <p:sp>
        <p:nvSpPr>
          <p:cNvPr id="52" name="TextBox 51"/>
          <p:cNvSpPr txBox="1"/>
          <p:nvPr/>
        </p:nvSpPr>
        <p:spPr>
          <a:xfrm>
            <a:off x="155575" y="3788294"/>
            <a:ext cx="2384624" cy="584775"/>
          </a:xfrm>
          <a:prstGeom prst="rect">
            <a:avLst/>
          </a:prstGeom>
          <a:noFill/>
        </p:spPr>
        <p:txBody>
          <a:bodyPr wrap="square" rtlCol="0">
            <a:spAutoFit/>
          </a:bodyPr>
          <a:lstStyle/>
          <a:p>
            <a:r>
              <a:rPr lang="en-US" sz="1600" b="1" dirty="0">
                <a:solidFill>
                  <a:schemeClr val="bg1"/>
                </a:solidFill>
              </a:rPr>
              <a:t>Nausea, vomiting &amp; constipation  </a:t>
            </a:r>
          </a:p>
        </p:txBody>
      </p:sp>
      <p:sp>
        <p:nvSpPr>
          <p:cNvPr id="53" name="TextBox 52"/>
          <p:cNvSpPr txBox="1"/>
          <p:nvPr/>
        </p:nvSpPr>
        <p:spPr>
          <a:xfrm>
            <a:off x="161407" y="4403312"/>
            <a:ext cx="1660505" cy="584775"/>
          </a:xfrm>
          <a:prstGeom prst="rect">
            <a:avLst/>
          </a:prstGeom>
          <a:noFill/>
        </p:spPr>
        <p:txBody>
          <a:bodyPr wrap="square" rtlCol="0">
            <a:spAutoFit/>
          </a:bodyPr>
          <a:lstStyle/>
          <a:p>
            <a:r>
              <a:rPr lang="en-US" sz="1600" b="1" dirty="0">
                <a:solidFill>
                  <a:schemeClr val="bg1"/>
                </a:solidFill>
              </a:rPr>
              <a:t>Severe </a:t>
            </a:r>
          </a:p>
          <a:p>
            <a:r>
              <a:rPr lang="en-US" sz="1600" b="1" dirty="0">
                <a:solidFill>
                  <a:schemeClr val="bg1"/>
                </a:solidFill>
              </a:rPr>
              <a:t>itching</a:t>
            </a:r>
          </a:p>
        </p:txBody>
      </p:sp>
      <p:sp>
        <p:nvSpPr>
          <p:cNvPr id="54" name="TextBox 53"/>
          <p:cNvSpPr txBox="1"/>
          <p:nvPr/>
        </p:nvSpPr>
        <p:spPr>
          <a:xfrm>
            <a:off x="155574" y="5048844"/>
            <a:ext cx="1192313" cy="584775"/>
          </a:xfrm>
          <a:prstGeom prst="rect">
            <a:avLst/>
          </a:prstGeom>
          <a:noFill/>
        </p:spPr>
        <p:txBody>
          <a:bodyPr wrap="square" rtlCol="0">
            <a:spAutoFit/>
          </a:bodyPr>
          <a:lstStyle/>
          <a:p>
            <a:r>
              <a:rPr lang="en-US" sz="1600" b="1" dirty="0">
                <a:solidFill>
                  <a:schemeClr val="bg1"/>
                </a:solidFill>
              </a:rPr>
              <a:t>Slowed </a:t>
            </a:r>
          </a:p>
          <a:p>
            <a:r>
              <a:rPr lang="en-US" sz="1600" b="1" dirty="0">
                <a:solidFill>
                  <a:schemeClr val="bg1"/>
                </a:solidFill>
              </a:rPr>
              <a:t>breathing</a:t>
            </a:r>
          </a:p>
        </p:txBody>
      </p:sp>
      <p:sp>
        <p:nvSpPr>
          <p:cNvPr id="55" name="TextBox 54"/>
          <p:cNvSpPr txBox="1"/>
          <p:nvPr/>
        </p:nvSpPr>
        <p:spPr>
          <a:xfrm>
            <a:off x="155575" y="5709716"/>
            <a:ext cx="1666337" cy="338554"/>
          </a:xfrm>
          <a:prstGeom prst="rect">
            <a:avLst/>
          </a:prstGeom>
          <a:noFill/>
        </p:spPr>
        <p:txBody>
          <a:bodyPr wrap="square" rtlCol="0">
            <a:spAutoFit/>
          </a:bodyPr>
          <a:lstStyle/>
          <a:p>
            <a:r>
              <a:rPr lang="en-US" sz="1600" b="1" dirty="0">
                <a:solidFill>
                  <a:schemeClr val="bg1"/>
                </a:solidFill>
              </a:rPr>
              <a:t>Bone thinning</a:t>
            </a:r>
          </a:p>
        </p:txBody>
      </p:sp>
    </p:spTree>
    <p:extLst>
      <p:ext uri="{BB962C8B-B14F-4D97-AF65-F5344CB8AC3E}">
        <p14:creationId xmlns:p14="http://schemas.microsoft.com/office/powerpoint/2010/main" val="122516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44444E-6 3.33333E-6 C 0.03541 -0.01852 0.07552 -0.02709 0.12083 -0.03426 C 0.13055 -0.03588 0.16128 -0.04213 0.17239 -0.04283 C 0.1901 -0.04375 0.20798 -0.04352 0.22552 -0.04375 C 0.24739 -0.04283 0.26927 -0.04306 0.29097 -0.04144 C 0.29809 -0.04098 0.30416 -0.0382 0.31093 -0.03727 C 0.31753 -0.03611 0.32482 -0.03542 0.33177 -0.03496 C 0.37569 -0.03056 0.41718 -0.02686 0.45642 -0.01389 C 0.47517 -0.00741 0.49566 0.00162 0.51302 0.00949 C 0.51857 0.0118 0.52013 0.01527 0.52552 0.01828 C 0.53281 0.02268 0.5401 0.02708 0.54757 0.03148 C 0.55104 0.03356 0.55868 0.03727 0.55868 0.0375 C 0.56388 0.04189 0.57013 0.04629 0.57604 0.05092 C 0.57743 0.05208 0.57812 0.0537 0.57968 0.05463 C 0.58194 0.05671 0.58715 0.06041 0.58715 0.06064 C 0.58993 0.06574 0.59687 0.06967 0.60191 0.0743 C 0.60329 0.07592 0.60729 0.07662 0.60937 0.07777 C 0.61232 0.07963 0.61458 0.08217 0.61788 0.08379 C 0.61996 0.08495 0.62326 0.08541 0.62534 0.0868 C 0.62986 0.08935 0.63194 0.09166 0.63767 0.09328 C 0.64062 0.09606 0.64357 0.09676 0.64878 0.09768 C 0.65104 0.09861 0.65399 0.09884 0.65625 0.1 C 0.65729 0.10046 0.65729 0.10185 0.6585 0.10185 C 0.66354 0.10301 0.67031 0.10301 0.67621 0.10301 " pathEditMode="relative" rAng="0" ptsTypes="fffffffffffffffffffffffA">
                                      <p:cBhvr>
                                        <p:cTn id="6" dur="2000" fill="hold"/>
                                        <p:tgtEl>
                                          <p:spTgt spid="3"/>
                                        </p:tgtEl>
                                        <p:attrNameLst>
                                          <p:attrName>ppt_x</p:attrName>
                                          <p:attrName>ppt_y</p:attrName>
                                        </p:attrNameLst>
                                      </p:cBhvr>
                                      <p:rCtr x="33802" y="296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C 0.0026 -0.01111 -0.00105 0.00139 0.01128 -0.01504 C 0.02239 -0.02986 0.03524 -0.04027 0.04878 -0.05139 C 0.07968 -0.07708 0.1118 -0.10277 0.14756 -0.11504 C 0.17326 -0.12384 0.19965 -0.12453 0.22604 -0.12708 C 0.23628 -0.125 0.24687 -0.12476 0.25677 -0.12106 C 0.28802 -0.10926 0.29895 -0.09652 0.32031 -0.06805 C 0.32239 -0.06527 0.32534 -0.06342 0.32725 -0.06041 C 0.34357 -0.03356 0.346 0.00278 0.36684 0.02431 C 0.37118 0.02871 0.37395 0.03403 0.37951 0.03635 C 0.39027 0.04676 0.40208 0.04931 0.41475 0.05301 C 0.43142 0.05787 0.44444 0.06088 0.46232 0.06227 C 0.46927 0.06181 0.47604 0.06181 0.48281 0.06065 C 0.4868 0.05996 0.49427 0.05625 0.49427 0.05625 C 0.49826 0.05232 0.50191 0.05209 0.50659 0.05 C 0.51024 0.04514 0.51527 0.04167 0.52013 0.03959 C 0.5217 0.0375 0.52395 0.03588 0.52482 0.03334 C 0.52569 0.03149 0.52552 0.02917 0.52604 0.02732 C 0.52638 0.0257 0.5276 0.02454 0.52829 0.02292 C 0.53194 0.01297 0.53194 0.00579 0.5375 -0.00439 C 0.53871 -0.00972 0.53975 -0.01342 0.54184 -0.01805 C 0.5434 -0.02546 0.54184 -0.0331 0.54184 -0.04074 " pathEditMode="relative" ptsTypes="fffffffffffffffffffffA">
                                      <p:cBhvr>
                                        <p:cTn id="10" dur="2000" fill="hold"/>
                                        <p:tgtEl>
                                          <p:spTgt spid="4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05556E-6 0 C 0.01163 0.00787 0.02291 0.01829 0.03507 0.02523 C 0.04427 0.03056 0.06093 0.03472 0.07083 0.03796 C 0.10087 0.04815 0.13021 0.05579 0.16076 0.05787 C 0.18003 0.06227 0.19826 0.06852 0.21805 0.07037 C 0.25312 0.08241 0.28889 0.08981 0.32378 0.10139 C 0.34444 0.10833 0.36475 0.12477 0.38611 0.12847 C 0.39774 0.13032 0.40955 0.13079 0.4217 0.13194 C 0.45277 0.15741 0.51771 0.15509 0.55017 0.15741 C 0.56146 0.16042 0.57083 0.16481 0.58281 0.1662 C 0.59375 0.17037 0.60659 0.17176 0.61614 0.18102 C 0.6217 0.18032 0.62743 0.18032 0.63298 0.17894 C 0.63437 0.1787 0.63507 0.17616 0.63646 0.17546 C 0.63906 0.17407 0.646 0.17477 0.646 0.16991 " pathEditMode="relative" rAng="0" ptsTypes="fffffffffffffA">
                                      <p:cBhvr>
                                        <p:cTn id="14" dur="2000" fill="hold"/>
                                        <p:tgtEl>
                                          <p:spTgt spid="49"/>
                                        </p:tgtEl>
                                        <p:attrNameLst>
                                          <p:attrName>ppt_x</p:attrName>
                                          <p:attrName>ppt_y</p:attrName>
                                        </p:attrNameLst>
                                      </p:cBhvr>
                                      <p:rCtr x="32292" y="9051"/>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88889E-6 -4.07407E-6 C 0.00782 0.0125 0.01615 0.02176 0.02743 0.03172 C 0.03386 0.0375 0.03924 0.04306 0.04757 0.04676 C 0.05591 0.05047 0.06424 0.05255 0.07275 0.05533 C 0.08073 0.05787 0.08698 0.06042 0.09532 0.06181 C 0.10921 0.06783 0.10313 0.06621 0.1132 0.06806 C 0.14219 0.08519 0.18247 0.07061 0.21719 0.07037 C 0.22309 0.07084 0.22934 0.07061 0.2349 0.07246 C 0.25191 0.07709 0.26719 0.0882 0.28386 0.09375 C 0.28993 0.09584 0.29671 0.09607 0.30296 0.09792 C 0.31546 0.10139 0.32969 0.10811 0.34098 0.11389 C 0.35 0.11852 0.35556 0.12639 0.36493 0.12987 C 0.37309 0.13727 0.36927 0.13473 0.3757 0.13866 C 0.38455 0.15 0.38664 0.16459 0.39358 0.17686 C 0.3948 0.18241 0.39723 0.18774 0.39723 0.19329 " pathEditMode="relative" rAng="0" ptsTypes="ffffffffffffffA">
                                      <p:cBhvr>
                                        <p:cTn id="18" dur="2000" fill="hold"/>
                                        <p:tgtEl>
                                          <p:spTgt spid="50"/>
                                        </p:tgtEl>
                                        <p:attrNameLst>
                                          <p:attrName>ppt_x</p:attrName>
                                          <p:attrName>ppt_y</p:attrName>
                                        </p:attrNameLst>
                                      </p:cBhvr>
                                      <p:rCtr x="19861" y="9653"/>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3091 0.11922 C 0.05782 0.13334 0.08993 0.11204 0.11754 0.10973 C 0.23004 0.1007 0.11563 0.11991 0.26806 0.0919 C 0.41025 0.06528 0.554 0.04445 0.69358 -3.33333E-6 C 0.68768 -0.0074 0.68195 -0.01713 0.67622 -0.02314 C 0.67518 -0.025 0.67327 -0.02477 0.67205 -0.02592 C 0.66927 -0.02893 0.66736 -0.03102 0.66493 -0.03379 C 0.66354 -0.03541 0.66129 -0.03472 0.65955 -0.03588 C 0.65677 -0.03865 0.65365 -0.04166 0.65139 -0.04467 C 0.65052 -0.04629 0.64723 -0.04977 0.64705 -0.0493 C 0.64358 -0.05694 0.63993 -0.06504 0.63403 -0.06759 C 0.63004 -0.07176 0.62726 -0.07176 0.62414 -0.07685 C 0.6257 -0.08055 0.62674 -0.08333 0.62795 -0.08727 " pathEditMode="relative" rAng="-1149337" ptsTypes="ffffffffffffA">
                                      <p:cBhvr>
                                        <p:cTn id="22" dur="2000" fill="hold"/>
                                        <p:tgtEl>
                                          <p:spTgt spid="51"/>
                                        </p:tgtEl>
                                        <p:attrNameLst>
                                          <p:attrName>ppt_x</p:attrName>
                                          <p:attrName>ppt_y</p:attrName>
                                        </p:attrNameLst>
                                      </p:cBhvr>
                                      <p:rCtr x="33125" y="-5949"/>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94444E-6 1.11111E-6 C 0.01024 -0.02061 0.02118 -0.03727 0.0342 -0.05463 C 0.04132 -0.06412 0.05347 -0.06713 0.0625 -0.0713 C 0.07604 -0.07732 0.08941 -0.08496 0.10347 -0.08959 C 0.11163 -0.09236 0.12014 -0.09329 0.12847 -0.09561 C 0.14132 -0.09514 0.15434 -0.09561 0.16719 -0.09399 C 0.16996 -0.09352 0.17239 -0.09074 0.175 -0.08959 C 0.17986 -0.08727 0.18975 -0.08334 0.18975 -0.08334 C 0.19583 -0.08658 0.20121 -0.0926 0.20677 -0.09561 C 0.21337 -0.09885 0.22048 -0.09792 0.22725 -0.1 C 0.23455 -0.10209 0.24149 -0.10463 0.24896 -0.10625 C 0.25625 -0.10926 0.26267 -0.10973 0.27048 -0.11065 C 0.28368 -0.11019 0.29705 -0.11111 0.31024 -0.10926 C 0.31215 -0.10903 0.31944 -0.10139 0.3217 -0.1 C 0.3276 -0.09607 0.33455 -0.09213 0.34097 -0.08959 C 0.34635 -0.08519 0.35017 -0.0801 0.35573 -0.07593 C 0.35903 -0.07014 0.36267 -0.06736 0.36475 -0.06065 C 0.36562 -0.05764 0.36719 -0.05162 0.36719 -0.05162 " pathEditMode="relative" ptsTypes="fffffffffffffffffA">
                                      <p:cBhvr>
                                        <p:cTn id="26" dur="2000" fill="hold"/>
                                        <p:tgtEl>
                                          <p:spTgt spid="52"/>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3.05556E-6 -0.02453 C 0.05677 0.03264 0.16284 0.07477 0.22795 0.0875 C 0.40382 0.12107 0.58368 0.12824 0.76128 0.13218 C 0.80225 0.13588 0.8434 0.1463 0.88437 0.14236 C 0.89149 0.14213 0.87448 0.13079 0.86996 0.12431 C 0.86649 0.11829 0.86284 0.1125 0.85972 0.10625 C 0.84166 0.07107 0.82309 0.01922 0.78715 0.01204 C 0.78524 0.01042 0.78333 0.00926 0.78212 0.00695 C 0.7809 0.00556 0.78055 0.00347 0.77934 0.00209 C 0.76788 -0.00972 0.75052 -0.01157 0.73663 -0.01805 C 0.72066 -0.025 0.71024 -0.04236 0.69097 -0.04236 " pathEditMode="relative" rAng="0" ptsTypes="ffffffffffA">
                                      <p:cBhvr>
                                        <p:cTn id="30" dur="2000" fill="hold"/>
                                        <p:tgtEl>
                                          <p:spTgt spid="53"/>
                                        </p:tgtEl>
                                        <p:attrNameLst>
                                          <p:attrName>ppt_x</p:attrName>
                                          <p:attrName>ppt_y</p:attrName>
                                        </p:attrNameLst>
                                      </p:cBhvr>
                                      <p:rCtr x="44566" y="7639"/>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1.94444E-6 -3.7037E-6 C 0.00625 -0.03055 0.01962 -0.05578 0.03368 -0.0824 C 0.03854 -0.09236 0.04219 -0.09884 0.05139 -0.10393 C 0.05903 -0.11296 0.05104 -0.10509 0.06354 -0.10995 C 0.07361 -0.11365 0.08298 -0.11898 0.0934 -0.12245 C 0.11337 -0.12129 0.13333 -0.12106 0.1533 -0.11898 C 0.15972 -0.11851 0.17239 -0.1162 0.17239 -0.11597 C 0.17517 -0.11458 0.17847 -0.11273 0.18194 -0.11157 C 0.18767 -0.10995 0.19392 -0.11064 0.1993 -0.10879 C 0.20243 -0.1074 0.20469 -0.10393 0.20764 -0.10254 C 0.20989 -0.10139 0.21302 -0.10139 0.21614 -0.10092 C 0.22326 -0.09814 0.23125 -0.09444 0.23871 -0.09166 C 0.25816 -0.09282 0.26649 -0.09351 0.28246 -0.09606 C 0.29618 -0.10139 0.30798 -0.11018 0.32187 -0.1162 C 0.32864 -0.11875 0.33923 -0.12083 0.34496 -0.12546 C 0.34809 -0.12801 0.35156 -0.12963 0.35434 -0.13264 C 0.35694 -0.13588 0.35833 -0.13981 0.36111 -0.14189 C 0.36528 -0.14537 0.37031 -0.14722 0.375 -0.14953 C 0.38437 -0.15486 0.38941 -0.16273 0.39896 -0.1662 C 0.40486 -0.17245 0.41041 -0.17592 0.41545 -0.18287 C 0.4184 -0.19305 0.41476 -0.18194 0.42083 -0.19189 C 0.42361 -0.19652 0.42587 -0.20277 0.42795 -0.2074 C 0.43246 -0.24745 0.425 -0.26851 0.41406 -0.30324 C 0.41285 -0.32176 0.40868 -0.34861 0.40868 -0.36805 " pathEditMode="relative" rAng="0" ptsTypes="fffffffffffffffffffffffA">
                                      <p:cBhvr>
                                        <p:cTn id="34" dur="2000" fill="hold"/>
                                        <p:tgtEl>
                                          <p:spTgt spid="54"/>
                                        </p:tgtEl>
                                        <p:attrNameLst>
                                          <p:attrName>ppt_x</p:attrName>
                                          <p:attrName>ppt_y</p:attrName>
                                        </p:attrNameLst>
                                      </p:cBhvr>
                                      <p:rCtr x="21615" y="-18403"/>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2.77778E-7 7.40741E-7 C 0.02517 0.01458 0.0559 0.01412 0.08333 0.0162 C 0.09375 0.01829 0.10469 0.01852 0.11476 0.02268 C 0.1184 0.02407 0.12118 0.02685 0.12517 0.02824 C 0.13976 0.03241 0.15434 0.03449 0.16927 0.03611 C 0.17639 0.03796 0.18108 0.03912 0.18889 0.04028 C 0.20851 0.04537 0.23333 0.0456 0.25399 0.0493 C 0.26233 0.05255 0.27083 0.0544 0.27951 0.05625 C 0.33889 0.05162 0.39618 0.04282 0.45556 0.04143 C 0.46198 0.03588 0.46684 0.03495 0.47413 0.03079 C 0.48212 0.02639 0.48663 0.01944 0.49514 0.0162 C 0.49687 0.01042 0.49878 0.01227 0.50191 0.00787 C 0.50729 0.00046 0.5059 0.00255 0.51007 -0.00532 C 0.51128 -0.01042 0.51354 -0.01505 0.51476 -0.02014 C 0.51667 -0.02824 0.51719 -0.03634 0.52066 -0.04421 C 0.52014 -0.05532 0.51979 -0.06644 0.51927 -0.07755 C 0.51875 -0.08866 0.51597 -0.09954 0.51597 -0.11088 L 0.51476 -0.10301 " pathEditMode="relative" rAng="0" ptsTypes="ffffffffffffffffAA">
                                      <p:cBhvr>
                                        <p:cTn id="38" dur="2000" fill="hold"/>
                                        <p:tgtEl>
                                          <p:spTgt spid="55"/>
                                        </p:tgtEl>
                                        <p:attrNameLst>
                                          <p:attrName>ppt_x</p:attrName>
                                          <p:attrName>ppt_y</p:attrName>
                                        </p:attrNameLst>
                                      </p:cBhvr>
                                      <p:rCtr x="26024" y="-2731"/>
                                    </p:animMotion>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54"/>
                                        </p:tgtEl>
                                        <p:attrNameLst>
                                          <p:attrName>fillcolor</p:attrName>
                                        </p:attrNameLst>
                                      </p:cBhvr>
                                      <p:to>
                                        <a:schemeClr val="accent2"/>
                                      </p:to>
                                    </p:animClr>
                                    <p:set>
                                      <p:cBhvr>
                                        <p:cTn id="43" dur="2000" fill="hold"/>
                                        <p:tgtEl>
                                          <p:spTgt spid="54"/>
                                        </p:tgtEl>
                                        <p:attrNameLst>
                                          <p:attrName>fill.type</p:attrName>
                                        </p:attrNameLst>
                                      </p:cBhvr>
                                      <p:to>
                                        <p:strVal val="solid"/>
                                      </p:to>
                                    </p:set>
                                    <p:set>
                                      <p:cBhvr>
                                        <p:cTn id="44" dur="2000" fill="hold"/>
                                        <p:tgtEl>
                                          <p:spTgt spid="54"/>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48"/>
                                        </p:tgtEl>
                                        <p:attrNameLst>
                                          <p:attrName>fillcolor</p:attrName>
                                        </p:attrNameLst>
                                      </p:cBhvr>
                                      <p:to>
                                        <a:schemeClr val="accent2"/>
                                      </p:to>
                                    </p:animClr>
                                    <p:set>
                                      <p:cBhvr>
                                        <p:cTn id="49" dur="2000" fill="hold"/>
                                        <p:tgtEl>
                                          <p:spTgt spid="48"/>
                                        </p:tgtEl>
                                        <p:attrNameLst>
                                          <p:attrName>fill.type</p:attrName>
                                        </p:attrNameLst>
                                      </p:cBhvr>
                                      <p:to>
                                        <p:strVal val="solid"/>
                                      </p:to>
                                    </p:set>
                                    <p:set>
                                      <p:cBhvr>
                                        <p:cTn id="50" dur="20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3" grpId="0"/>
      <p:bldP spid="48" grpId="0"/>
      <p:bldP spid="49" grpId="0"/>
      <p:bldP spid="50" grpId="0"/>
      <p:bldP spid="51" grpId="0"/>
      <p:bldP spid="52" grpId="0"/>
      <p:bldP spid="53" grpId="0"/>
      <p:bldP spid="5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15" name="PFE element 193" descr="q4WS9ZXG3ST8123.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 </a:t>
            </a:r>
            <a:r>
              <a:rPr lang="en-US" sz="3800" dirty="0">
                <a:solidFill>
                  <a:schemeClr val="bg1"/>
                </a:solidFill>
              </a:rPr>
              <a:t>STEPS TOWARDS ADDICTION</a:t>
            </a:r>
          </a:p>
        </p:txBody>
      </p:sp>
      <p:cxnSp>
        <p:nvCxnSpPr>
          <p:cNvPr id="9" name="Straight Connector 8"/>
          <p:cNvCxnSpPr/>
          <p:nvPr/>
        </p:nvCxnSpPr>
        <p:spPr>
          <a:xfrm>
            <a:off x="2630224" y="1082029"/>
            <a:ext cx="389757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6" name="pfehide197" hidden="1"/>
          <p:cNvGrpSpPr/>
          <p:nvPr/>
        </p:nvGrpSpPr>
        <p:grpSpPr>
          <a:xfrm>
            <a:off x="5227320" y="1507068"/>
            <a:ext cx="2971800" cy="4175760"/>
            <a:chOff x="5227320" y="1507068"/>
            <a:chExt cx="2971800" cy="4175760"/>
          </a:xfrm>
        </p:grpSpPr>
        <p:cxnSp>
          <p:nvCxnSpPr>
            <p:cNvPr id="10" name="Straight Connector 9" hidden="1"/>
            <p:cNvCxnSpPr/>
            <p:nvPr/>
          </p:nvCxnSpPr>
          <p:spPr>
            <a:xfrm>
              <a:off x="6731000" y="1507068"/>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hidden="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42466" y="2815313"/>
              <a:ext cx="2743200" cy="2743200"/>
            </a:xfrm>
            <a:prstGeom prst="ellipse">
              <a:avLst/>
            </a:prstGeom>
            <a:solidFill>
              <a:srgbClr val="000000">
                <a:alpha val="40000"/>
              </a:srgbClr>
            </a:solidFill>
          </p:spPr>
        </p:pic>
        <p:sp>
          <p:nvSpPr>
            <p:cNvPr id="12" name="Oval 11" hidden="1"/>
            <p:cNvSpPr>
              <a:spLocks noChangeAspect="1"/>
            </p:cNvSpPr>
            <p:nvPr/>
          </p:nvSpPr>
          <p:spPr>
            <a:xfrm>
              <a:off x="5227320" y="2711028"/>
              <a:ext cx="2971800" cy="2971800"/>
            </a:xfrm>
            <a:prstGeom prst="ellipse">
              <a:avLst/>
            </a:prstGeom>
            <a:solidFill>
              <a:srgbClr val="000000">
                <a:alpha val="40000"/>
              </a:srgbClr>
            </a:solid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pfehide198" hidden="1"/>
          <p:cNvSpPr txBox="1"/>
          <p:nvPr/>
        </p:nvSpPr>
        <p:spPr>
          <a:xfrm>
            <a:off x="942552" y="4221927"/>
            <a:ext cx="3239981" cy="1384995"/>
          </a:xfrm>
          <a:prstGeom prst="rect">
            <a:avLst/>
          </a:prstGeom>
          <a:noFill/>
        </p:spPr>
        <p:txBody>
          <a:bodyPr wrap="square" rtlCol="0">
            <a:spAutoFit/>
          </a:bodyPr>
          <a:lstStyle/>
          <a:p>
            <a:r>
              <a:rPr lang="en-US" sz="1400" dirty="0">
                <a:solidFill>
                  <a:srgbClr val="15284B"/>
                </a:solidFill>
                <a:latin typeface="Montserrat light"/>
                <a:cs typeface="Montserrat light"/>
              </a:rPr>
              <a:t>Symptoms include </a:t>
            </a:r>
            <a:r>
              <a:rPr lang="en-US" sz="1400" dirty="0">
                <a:solidFill>
                  <a:srgbClr val="15284B"/>
                </a:solidFill>
                <a:latin typeface="Montserrat light"/>
                <a:ea typeface="Calibri"/>
                <a:cs typeface="Montserrat light"/>
                <a:sym typeface="Calibri"/>
              </a:rPr>
              <a:t>: sweating, </a:t>
            </a:r>
            <a:r>
              <a:rPr lang="en-US" sz="1400" dirty="0" err="1">
                <a:solidFill>
                  <a:srgbClr val="15284B"/>
                </a:solidFill>
                <a:latin typeface="Montserrat light"/>
                <a:ea typeface="Calibri"/>
                <a:cs typeface="Montserrat light"/>
                <a:sym typeface="Calibri"/>
              </a:rPr>
              <a:t>mydriasis</a:t>
            </a:r>
            <a:r>
              <a:rPr lang="en-US" sz="1400" dirty="0">
                <a:solidFill>
                  <a:srgbClr val="15284B"/>
                </a:solidFill>
                <a:latin typeface="Montserrat light"/>
                <a:ea typeface="Calibri"/>
                <a:cs typeface="Montserrat light"/>
                <a:sym typeface="Calibri"/>
              </a:rPr>
              <a:t> (dilated pupils), vomiting, tachycardia (fast heart rate), </a:t>
            </a:r>
            <a:r>
              <a:rPr lang="en-US" sz="1400" dirty="0" err="1">
                <a:solidFill>
                  <a:srgbClr val="15284B"/>
                </a:solidFill>
                <a:latin typeface="Montserrat light"/>
                <a:ea typeface="Calibri"/>
                <a:cs typeface="Montserrat light"/>
                <a:sym typeface="Calibri"/>
              </a:rPr>
              <a:t>goosebumps</a:t>
            </a:r>
            <a:r>
              <a:rPr lang="en-US" sz="1400" dirty="0">
                <a:solidFill>
                  <a:srgbClr val="15284B"/>
                </a:solidFill>
                <a:latin typeface="Montserrat light"/>
                <a:ea typeface="Calibri"/>
                <a:cs typeface="Montserrat light"/>
                <a:sym typeface="Calibri"/>
              </a:rPr>
              <a:t>, abdominal cramps, muscle cramps, and involuntary leg movements </a:t>
            </a:r>
            <a:endParaRPr lang="en-US" dirty="0">
              <a:solidFill>
                <a:srgbClr val="15284B"/>
              </a:solidFill>
              <a:latin typeface="Montserrat light"/>
              <a:cs typeface="Montserrat light"/>
            </a:endParaRPr>
          </a:p>
        </p:txBody>
      </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20</a:t>
            </a:fld>
            <a:endParaRPr lang="en-US" dirty="0">
              <a:latin typeface="Calibri"/>
              <a:ea typeface="Calibri"/>
              <a:cs typeface="Calibri"/>
              <a:sym typeface="Calibri"/>
            </a:endParaRPr>
          </a:p>
        </p:txBody>
      </p:sp>
      <p:sp>
        <p:nvSpPr>
          <p:cNvPr id="5" name="Bent-Up Arrow 4"/>
          <p:cNvSpPr/>
          <p:nvPr/>
        </p:nvSpPr>
        <p:spPr>
          <a:xfrm rot="5400000">
            <a:off x="1079571" y="2909242"/>
            <a:ext cx="870296" cy="990801"/>
          </a:xfrm>
          <a:prstGeom prst="bentUpArrow">
            <a:avLst>
              <a:gd name="adj1" fmla="val 32840"/>
              <a:gd name="adj2" fmla="val 25000"/>
              <a:gd name="adj3" fmla="val 35780"/>
            </a:avLst>
          </a:prstGeom>
          <a:solidFill>
            <a:schemeClr val="tx1"/>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695454" y="1755228"/>
            <a:ext cx="1823275" cy="1216600"/>
          </a:xfrm>
          <a:custGeom>
            <a:avLst/>
            <a:gdLst>
              <a:gd name="connsiteX0" fmla="*/ 0 w 1823275"/>
              <a:gd name="connsiteY0" fmla="*/ 202807 h 1216600"/>
              <a:gd name="connsiteX1" fmla="*/ 202807 w 1823275"/>
              <a:gd name="connsiteY1" fmla="*/ 0 h 1216600"/>
              <a:gd name="connsiteX2" fmla="*/ 1620468 w 1823275"/>
              <a:gd name="connsiteY2" fmla="*/ 0 h 1216600"/>
              <a:gd name="connsiteX3" fmla="*/ 1823275 w 1823275"/>
              <a:gd name="connsiteY3" fmla="*/ 202807 h 1216600"/>
              <a:gd name="connsiteX4" fmla="*/ 1823275 w 1823275"/>
              <a:gd name="connsiteY4" fmla="*/ 1013793 h 1216600"/>
              <a:gd name="connsiteX5" fmla="*/ 1620468 w 1823275"/>
              <a:gd name="connsiteY5" fmla="*/ 1216600 h 1216600"/>
              <a:gd name="connsiteX6" fmla="*/ 202807 w 1823275"/>
              <a:gd name="connsiteY6" fmla="*/ 1216600 h 1216600"/>
              <a:gd name="connsiteX7" fmla="*/ 0 w 1823275"/>
              <a:gd name="connsiteY7" fmla="*/ 1013793 h 1216600"/>
              <a:gd name="connsiteX8" fmla="*/ 0 w 1823275"/>
              <a:gd name="connsiteY8" fmla="*/ 202807 h 12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3275" h="1216600">
                <a:moveTo>
                  <a:pt x="0" y="202807"/>
                </a:moveTo>
                <a:cubicBezTo>
                  <a:pt x="0" y="90800"/>
                  <a:pt x="90800" y="0"/>
                  <a:pt x="202807" y="0"/>
                </a:cubicBezTo>
                <a:lnTo>
                  <a:pt x="1620468" y="0"/>
                </a:lnTo>
                <a:cubicBezTo>
                  <a:pt x="1732475" y="0"/>
                  <a:pt x="1823275" y="90800"/>
                  <a:pt x="1823275" y="202807"/>
                </a:cubicBezTo>
                <a:lnTo>
                  <a:pt x="1823275" y="1013793"/>
                </a:lnTo>
                <a:cubicBezTo>
                  <a:pt x="1823275" y="1125800"/>
                  <a:pt x="1732475" y="1216600"/>
                  <a:pt x="1620468" y="1216600"/>
                </a:cubicBezTo>
                <a:lnTo>
                  <a:pt x="202807" y="1216600"/>
                </a:lnTo>
                <a:cubicBezTo>
                  <a:pt x="90800" y="1216600"/>
                  <a:pt x="0" y="1125800"/>
                  <a:pt x="0" y="1013793"/>
                </a:cubicBezTo>
                <a:lnTo>
                  <a:pt x="0" y="202807"/>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35600" tIns="135600" rIns="135600" bIns="1356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Tolerance</a:t>
            </a:r>
          </a:p>
        </p:txBody>
      </p:sp>
      <p:sp>
        <p:nvSpPr>
          <p:cNvPr id="13" name="Freeform 12"/>
          <p:cNvSpPr/>
          <p:nvPr/>
        </p:nvSpPr>
        <p:spPr>
          <a:xfrm>
            <a:off x="2628911" y="1737806"/>
            <a:ext cx="5427100" cy="1173142"/>
          </a:xfrm>
          <a:custGeom>
            <a:avLst/>
            <a:gdLst>
              <a:gd name="connsiteX0" fmla="*/ 0 w 5427100"/>
              <a:gd name="connsiteY0" fmla="*/ 0 h 1173142"/>
              <a:gd name="connsiteX1" fmla="*/ 5427100 w 5427100"/>
              <a:gd name="connsiteY1" fmla="*/ 0 h 1173142"/>
              <a:gd name="connsiteX2" fmla="*/ 5427100 w 5427100"/>
              <a:gd name="connsiteY2" fmla="*/ 1173142 h 1173142"/>
              <a:gd name="connsiteX3" fmla="*/ 0 w 5427100"/>
              <a:gd name="connsiteY3" fmla="*/ 1173142 h 1173142"/>
              <a:gd name="connsiteX4" fmla="*/ 0 w 5427100"/>
              <a:gd name="connsiteY4" fmla="*/ 0 h 1173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7100" h="1173142">
                <a:moveTo>
                  <a:pt x="0" y="0"/>
                </a:moveTo>
                <a:lnTo>
                  <a:pt x="5427100" y="0"/>
                </a:lnTo>
                <a:lnTo>
                  <a:pt x="5427100" y="1173142"/>
                </a:lnTo>
                <a:lnTo>
                  <a:pt x="0" y="11731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When the body needs more drugs to feel same effect</a:t>
            </a:r>
          </a:p>
        </p:txBody>
      </p:sp>
      <p:sp>
        <p:nvSpPr>
          <p:cNvPr id="14" name="Bent-Up Arrow 13"/>
          <p:cNvSpPr/>
          <p:nvPr/>
        </p:nvSpPr>
        <p:spPr>
          <a:xfrm rot="5400000">
            <a:off x="2999825" y="4252922"/>
            <a:ext cx="870296" cy="990801"/>
          </a:xfrm>
          <a:prstGeom prst="bentUpArrow">
            <a:avLst>
              <a:gd name="adj1" fmla="val 32840"/>
              <a:gd name="adj2" fmla="val 25000"/>
              <a:gd name="adj3" fmla="val 35780"/>
            </a:avLst>
          </a:prstGeom>
          <a:solidFill>
            <a:schemeClr val="tx1"/>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2069460" y="3057986"/>
            <a:ext cx="1770752" cy="1255826"/>
          </a:xfrm>
          <a:custGeom>
            <a:avLst/>
            <a:gdLst>
              <a:gd name="connsiteX0" fmla="*/ 0 w 1770752"/>
              <a:gd name="connsiteY0" fmla="*/ 209346 h 1255826"/>
              <a:gd name="connsiteX1" fmla="*/ 209346 w 1770752"/>
              <a:gd name="connsiteY1" fmla="*/ 0 h 1255826"/>
              <a:gd name="connsiteX2" fmla="*/ 1561406 w 1770752"/>
              <a:gd name="connsiteY2" fmla="*/ 0 h 1255826"/>
              <a:gd name="connsiteX3" fmla="*/ 1770752 w 1770752"/>
              <a:gd name="connsiteY3" fmla="*/ 209346 h 1255826"/>
              <a:gd name="connsiteX4" fmla="*/ 1770752 w 1770752"/>
              <a:gd name="connsiteY4" fmla="*/ 1046480 h 1255826"/>
              <a:gd name="connsiteX5" fmla="*/ 1561406 w 1770752"/>
              <a:gd name="connsiteY5" fmla="*/ 1255826 h 1255826"/>
              <a:gd name="connsiteX6" fmla="*/ 209346 w 1770752"/>
              <a:gd name="connsiteY6" fmla="*/ 1255826 h 1255826"/>
              <a:gd name="connsiteX7" fmla="*/ 0 w 1770752"/>
              <a:gd name="connsiteY7" fmla="*/ 1046480 h 1255826"/>
              <a:gd name="connsiteX8" fmla="*/ 0 w 1770752"/>
              <a:gd name="connsiteY8" fmla="*/ 209346 h 125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752" h="1255826">
                <a:moveTo>
                  <a:pt x="0" y="209346"/>
                </a:moveTo>
                <a:cubicBezTo>
                  <a:pt x="0" y="93727"/>
                  <a:pt x="93727" y="0"/>
                  <a:pt x="209346" y="0"/>
                </a:cubicBezTo>
                <a:lnTo>
                  <a:pt x="1561406" y="0"/>
                </a:lnTo>
                <a:cubicBezTo>
                  <a:pt x="1677025" y="0"/>
                  <a:pt x="1770752" y="93727"/>
                  <a:pt x="1770752" y="209346"/>
                </a:cubicBezTo>
                <a:lnTo>
                  <a:pt x="1770752" y="1046480"/>
                </a:lnTo>
                <a:cubicBezTo>
                  <a:pt x="1770752" y="1162099"/>
                  <a:pt x="1677025" y="1255826"/>
                  <a:pt x="1561406" y="1255826"/>
                </a:cubicBezTo>
                <a:lnTo>
                  <a:pt x="209346" y="1255826"/>
                </a:lnTo>
                <a:cubicBezTo>
                  <a:pt x="93727" y="1255826"/>
                  <a:pt x="0" y="1162099"/>
                  <a:pt x="0" y="1046480"/>
                </a:cubicBezTo>
                <a:lnTo>
                  <a:pt x="0" y="209346"/>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37515" tIns="137515" rIns="137515" bIns="137515"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Physical</a:t>
            </a:r>
            <a:r>
              <a:rPr lang="en-US" sz="2000" kern="1200" dirty="0">
                <a:solidFill>
                  <a:schemeClr val="bg1"/>
                </a:solidFill>
              </a:rPr>
              <a:t> </a:t>
            </a:r>
            <a:r>
              <a:rPr lang="en-US" sz="2000" kern="1200" dirty="0">
                <a:solidFill>
                  <a:schemeClr val="tx1"/>
                </a:solidFill>
              </a:rPr>
              <a:t>Dependency</a:t>
            </a:r>
          </a:p>
        </p:txBody>
      </p:sp>
      <p:sp>
        <p:nvSpPr>
          <p:cNvPr id="17" name="Freeform 16"/>
          <p:cNvSpPr/>
          <p:nvPr/>
        </p:nvSpPr>
        <p:spPr>
          <a:xfrm>
            <a:off x="3915893" y="3163225"/>
            <a:ext cx="4049930" cy="942878"/>
          </a:xfrm>
          <a:custGeom>
            <a:avLst/>
            <a:gdLst>
              <a:gd name="connsiteX0" fmla="*/ 0 w 4049930"/>
              <a:gd name="connsiteY0" fmla="*/ 0 h 942878"/>
              <a:gd name="connsiteX1" fmla="*/ 4049930 w 4049930"/>
              <a:gd name="connsiteY1" fmla="*/ 0 h 942878"/>
              <a:gd name="connsiteX2" fmla="*/ 4049930 w 4049930"/>
              <a:gd name="connsiteY2" fmla="*/ 942878 h 942878"/>
              <a:gd name="connsiteX3" fmla="*/ 0 w 4049930"/>
              <a:gd name="connsiteY3" fmla="*/ 942878 h 942878"/>
              <a:gd name="connsiteX4" fmla="*/ 0 w 4049930"/>
              <a:gd name="connsiteY4" fmla="*/ 0 h 94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9930" h="942878">
                <a:moveTo>
                  <a:pt x="0" y="0"/>
                </a:moveTo>
                <a:lnTo>
                  <a:pt x="4049930" y="0"/>
                </a:lnTo>
                <a:lnTo>
                  <a:pt x="4049930" y="942878"/>
                </a:lnTo>
                <a:lnTo>
                  <a:pt x="0" y="9428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When the body needs a drug to function</a:t>
            </a:r>
          </a:p>
        </p:txBody>
      </p:sp>
      <p:sp>
        <p:nvSpPr>
          <p:cNvPr id="18" name="Freeform 17"/>
          <p:cNvSpPr/>
          <p:nvPr/>
        </p:nvSpPr>
        <p:spPr>
          <a:xfrm>
            <a:off x="3977726" y="4347576"/>
            <a:ext cx="1798075" cy="1210939"/>
          </a:xfrm>
          <a:custGeom>
            <a:avLst/>
            <a:gdLst>
              <a:gd name="connsiteX0" fmla="*/ 0 w 1798075"/>
              <a:gd name="connsiteY0" fmla="*/ 201864 h 1210939"/>
              <a:gd name="connsiteX1" fmla="*/ 201864 w 1798075"/>
              <a:gd name="connsiteY1" fmla="*/ 0 h 1210939"/>
              <a:gd name="connsiteX2" fmla="*/ 1596211 w 1798075"/>
              <a:gd name="connsiteY2" fmla="*/ 0 h 1210939"/>
              <a:gd name="connsiteX3" fmla="*/ 1798075 w 1798075"/>
              <a:gd name="connsiteY3" fmla="*/ 201864 h 1210939"/>
              <a:gd name="connsiteX4" fmla="*/ 1798075 w 1798075"/>
              <a:gd name="connsiteY4" fmla="*/ 1009075 h 1210939"/>
              <a:gd name="connsiteX5" fmla="*/ 1596211 w 1798075"/>
              <a:gd name="connsiteY5" fmla="*/ 1210939 h 1210939"/>
              <a:gd name="connsiteX6" fmla="*/ 201864 w 1798075"/>
              <a:gd name="connsiteY6" fmla="*/ 1210939 h 1210939"/>
              <a:gd name="connsiteX7" fmla="*/ 0 w 1798075"/>
              <a:gd name="connsiteY7" fmla="*/ 1009075 h 1210939"/>
              <a:gd name="connsiteX8" fmla="*/ 0 w 1798075"/>
              <a:gd name="connsiteY8" fmla="*/ 201864 h 121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075" h="1210939">
                <a:moveTo>
                  <a:pt x="0" y="201864"/>
                </a:moveTo>
                <a:cubicBezTo>
                  <a:pt x="0" y="90378"/>
                  <a:pt x="90378" y="0"/>
                  <a:pt x="201864" y="0"/>
                </a:cubicBezTo>
                <a:lnTo>
                  <a:pt x="1596211" y="0"/>
                </a:lnTo>
                <a:cubicBezTo>
                  <a:pt x="1707697" y="0"/>
                  <a:pt x="1798075" y="90378"/>
                  <a:pt x="1798075" y="201864"/>
                </a:cubicBezTo>
                <a:lnTo>
                  <a:pt x="1798075" y="1009075"/>
                </a:lnTo>
                <a:cubicBezTo>
                  <a:pt x="1798075" y="1120561"/>
                  <a:pt x="1707697" y="1210939"/>
                  <a:pt x="1596211" y="1210939"/>
                </a:cubicBezTo>
                <a:lnTo>
                  <a:pt x="201864" y="1210939"/>
                </a:lnTo>
                <a:cubicBezTo>
                  <a:pt x="90378" y="1210939"/>
                  <a:pt x="0" y="1120561"/>
                  <a:pt x="0" y="1009075"/>
                </a:cubicBezTo>
                <a:lnTo>
                  <a:pt x="0" y="201864"/>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35324" tIns="135324" rIns="135324" bIns="135324"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Withdrawal</a:t>
            </a:r>
          </a:p>
        </p:txBody>
      </p:sp>
      <p:sp>
        <p:nvSpPr>
          <p:cNvPr id="19" name="Freeform 18"/>
          <p:cNvSpPr/>
          <p:nvPr/>
        </p:nvSpPr>
        <p:spPr>
          <a:xfrm>
            <a:off x="5913720" y="4347576"/>
            <a:ext cx="2825422" cy="1335252"/>
          </a:xfrm>
          <a:custGeom>
            <a:avLst/>
            <a:gdLst>
              <a:gd name="connsiteX0" fmla="*/ 0 w 2825422"/>
              <a:gd name="connsiteY0" fmla="*/ 0 h 1953276"/>
              <a:gd name="connsiteX1" fmla="*/ 2825422 w 2825422"/>
              <a:gd name="connsiteY1" fmla="*/ 0 h 1953276"/>
              <a:gd name="connsiteX2" fmla="*/ 2825422 w 2825422"/>
              <a:gd name="connsiteY2" fmla="*/ 1953276 h 1953276"/>
              <a:gd name="connsiteX3" fmla="*/ 0 w 2825422"/>
              <a:gd name="connsiteY3" fmla="*/ 1953276 h 1953276"/>
              <a:gd name="connsiteX4" fmla="*/ 0 w 2825422"/>
              <a:gd name="connsiteY4" fmla="*/ 0 h 1953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422" h="1953276">
                <a:moveTo>
                  <a:pt x="0" y="0"/>
                </a:moveTo>
                <a:lnTo>
                  <a:pt x="2825422" y="0"/>
                </a:lnTo>
                <a:lnTo>
                  <a:pt x="2825422" y="1953276"/>
                </a:lnTo>
                <a:lnTo>
                  <a:pt x="0" y="19532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800" kern="1200" dirty="0"/>
              <a:t>When the body stops drug use abruptly</a:t>
            </a:r>
          </a:p>
        </p:txBody>
      </p:sp>
      <p:grpSp>
        <p:nvGrpSpPr>
          <p:cNvPr id="20" name="Group 19"/>
          <p:cNvGrpSpPr/>
          <p:nvPr/>
        </p:nvGrpSpPr>
        <p:grpSpPr>
          <a:xfrm>
            <a:off x="117872" y="4221927"/>
            <a:ext cx="8830196" cy="2026461"/>
            <a:chOff x="117872" y="4221927"/>
            <a:chExt cx="8830196" cy="2026461"/>
          </a:xfrm>
        </p:grpSpPr>
        <p:pic>
          <p:nvPicPr>
            <p:cNvPr id="1026" name="Picture 2" descr="C:\Users\sshah4\AppData\Local\Microsoft\Windows\Temporary Internet Files\Content.IE5\9JZB0JN1\Sweati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872" y="4221927"/>
              <a:ext cx="1480027" cy="19232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39572" y="5602057"/>
              <a:ext cx="6008496" cy="646331"/>
            </a:xfrm>
            <a:prstGeom prst="rect">
              <a:avLst/>
            </a:prstGeom>
          </p:spPr>
          <p:txBody>
            <a:bodyPr wrap="square">
              <a:spAutoFit/>
            </a:bodyPr>
            <a:lstStyle/>
            <a:p>
              <a:pPr lvl="1" defTabSz="889000">
                <a:lnSpc>
                  <a:spcPct val="90000"/>
                </a:lnSpc>
                <a:spcBef>
                  <a:spcPct val="0"/>
                </a:spcBef>
                <a:spcAft>
                  <a:spcPct val="15000"/>
                </a:spcAft>
              </a:pPr>
              <a:r>
                <a:rPr lang="en-US" sz="2000" kern="1200" dirty="0"/>
                <a:t>Symptoms include: sweating, vomiting, fast heart rate, abdominal and muscle cramps</a:t>
              </a:r>
            </a:p>
          </p:txBody>
        </p:sp>
      </p:grpSp>
    </p:spTree>
    <p:extLst>
      <p:ext uri="{BB962C8B-B14F-4D97-AF65-F5344CB8AC3E}">
        <p14:creationId xmlns:p14="http://schemas.microsoft.com/office/powerpoint/2010/main" val="35019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1+#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3" grpId="0"/>
      <p:bldP spid="16" grpId="0" animBg="1"/>
      <p:bldP spid="17" grpId="0"/>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064" name="Picture 16" descr="C:\Users\hshin\AppData\Local\Microsoft\Windows\Temporary Internet Files\Content.IE5\F7D2S1LA\PIZZ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54" y="4123179"/>
            <a:ext cx="2988955" cy="2051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hshin\AppData\Local\Microsoft\Windows\Temporary Internet Files\Content.IE5\C3R6WSN1\chocolate_im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754" y="4245590"/>
            <a:ext cx="2068286" cy="194418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hshin\AppData\Local\Microsoft\Windows\Temporary Internet Files\Content.IE5\9CEMAZ0U\gummy_bear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176684">
            <a:off x="5166622" y="4062620"/>
            <a:ext cx="2559285" cy="127964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hshin\AppData\Local\Microsoft\Windows\Temporary Internet Files\Content.IE5\C3R6WSN1\MC900215796[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6" y="1699188"/>
            <a:ext cx="3760312" cy="2545245"/>
          </a:xfrm>
          <a:prstGeom prst="rect">
            <a:avLst/>
          </a:prstGeom>
          <a:noFill/>
          <a:extLst>
            <a:ext uri="{909E8E84-426E-40DD-AFC4-6F175D3DCCD1}">
              <a14:hiddenFill xmlns:a14="http://schemas.microsoft.com/office/drawing/2010/main">
                <a:solidFill>
                  <a:srgbClr val="FFFFFF"/>
                </a:solidFill>
              </a14:hiddenFill>
            </a:ext>
          </a:extLst>
        </p:spPr>
      </p:pic>
      <p:pic>
        <p:nvPicPr>
          <p:cNvPr id="15" name="PFE element 193" descr="q4WS9ZXG3ST8123.png"/>
          <p:cNvPicPr>
            <a:picLocks/>
          </p:cNvPicPr>
          <p:nvPr/>
        </p:nvPicPr>
        <p:blipFill>
          <a:blip r:embed="rId7">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 </a:t>
            </a:r>
            <a:r>
              <a:rPr lang="en-US" sz="3800" dirty="0">
                <a:solidFill>
                  <a:schemeClr val="bg1"/>
                </a:solidFill>
              </a:rPr>
              <a:t>CRAVINGS</a:t>
            </a:r>
          </a:p>
        </p:txBody>
      </p:sp>
      <p:cxnSp>
        <p:nvCxnSpPr>
          <p:cNvPr id="9" name="Straight Connector 8"/>
          <p:cNvCxnSpPr/>
          <p:nvPr/>
        </p:nvCxnSpPr>
        <p:spPr>
          <a:xfrm>
            <a:off x="3305697" y="1082029"/>
            <a:ext cx="260621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6" name="pfehide197" hidden="1"/>
          <p:cNvGrpSpPr/>
          <p:nvPr/>
        </p:nvGrpSpPr>
        <p:grpSpPr>
          <a:xfrm>
            <a:off x="5227320" y="1507068"/>
            <a:ext cx="2971800" cy="4175760"/>
            <a:chOff x="5227320" y="1507068"/>
            <a:chExt cx="2971800" cy="4175760"/>
          </a:xfrm>
        </p:grpSpPr>
        <p:cxnSp>
          <p:nvCxnSpPr>
            <p:cNvPr id="10" name="Straight Connector 9" hidden="1"/>
            <p:cNvCxnSpPr/>
            <p:nvPr/>
          </p:nvCxnSpPr>
          <p:spPr>
            <a:xfrm>
              <a:off x="6731000" y="1507068"/>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hidden="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342466" y="2815313"/>
              <a:ext cx="2743200" cy="2743200"/>
            </a:xfrm>
            <a:prstGeom prst="ellipse">
              <a:avLst/>
            </a:prstGeom>
            <a:solidFill>
              <a:srgbClr val="000000">
                <a:alpha val="40000"/>
              </a:srgbClr>
            </a:solidFill>
          </p:spPr>
        </p:pic>
        <p:sp>
          <p:nvSpPr>
            <p:cNvPr id="12" name="Oval 11" hidden="1"/>
            <p:cNvSpPr>
              <a:spLocks noChangeAspect="1"/>
            </p:cNvSpPr>
            <p:nvPr/>
          </p:nvSpPr>
          <p:spPr>
            <a:xfrm>
              <a:off x="5227320" y="2711028"/>
              <a:ext cx="2971800" cy="2971800"/>
            </a:xfrm>
            <a:prstGeom prst="ellipse">
              <a:avLst/>
            </a:prstGeom>
            <a:solidFill>
              <a:srgbClr val="000000">
                <a:alpha val="40000"/>
              </a:srgbClr>
            </a:solid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pfehide198" hidden="1"/>
          <p:cNvSpPr txBox="1"/>
          <p:nvPr/>
        </p:nvSpPr>
        <p:spPr>
          <a:xfrm>
            <a:off x="942552" y="4221927"/>
            <a:ext cx="3239981" cy="1384995"/>
          </a:xfrm>
          <a:prstGeom prst="rect">
            <a:avLst/>
          </a:prstGeom>
          <a:noFill/>
        </p:spPr>
        <p:txBody>
          <a:bodyPr wrap="square" rtlCol="0">
            <a:spAutoFit/>
          </a:bodyPr>
          <a:lstStyle/>
          <a:p>
            <a:r>
              <a:rPr lang="en-US" sz="1400" dirty="0">
                <a:solidFill>
                  <a:srgbClr val="15284B"/>
                </a:solidFill>
                <a:latin typeface="Montserrat light"/>
                <a:cs typeface="Montserrat light"/>
              </a:rPr>
              <a:t>Symptoms include </a:t>
            </a:r>
            <a:r>
              <a:rPr lang="en-US" sz="1400" dirty="0">
                <a:solidFill>
                  <a:srgbClr val="15284B"/>
                </a:solidFill>
                <a:latin typeface="Montserrat light"/>
                <a:ea typeface="Calibri"/>
                <a:cs typeface="Montserrat light"/>
                <a:sym typeface="Calibri"/>
              </a:rPr>
              <a:t>: sweating, </a:t>
            </a:r>
            <a:r>
              <a:rPr lang="en-US" sz="1400" dirty="0" err="1">
                <a:solidFill>
                  <a:srgbClr val="15284B"/>
                </a:solidFill>
                <a:latin typeface="Montserrat light"/>
                <a:ea typeface="Calibri"/>
                <a:cs typeface="Montserrat light"/>
                <a:sym typeface="Calibri"/>
              </a:rPr>
              <a:t>mydriasis</a:t>
            </a:r>
            <a:r>
              <a:rPr lang="en-US" sz="1400" dirty="0">
                <a:solidFill>
                  <a:srgbClr val="15284B"/>
                </a:solidFill>
                <a:latin typeface="Montserrat light"/>
                <a:ea typeface="Calibri"/>
                <a:cs typeface="Montserrat light"/>
                <a:sym typeface="Calibri"/>
              </a:rPr>
              <a:t> (dilated pupils), vomiting, tachycardia (fast heart rate), </a:t>
            </a:r>
            <a:r>
              <a:rPr lang="en-US" sz="1400" dirty="0" err="1">
                <a:solidFill>
                  <a:srgbClr val="15284B"/>
                </a:solidFill>
                <a:latin typeface="Montserrat light"/>
                <a:ea typeface="Calibri"/>
                <a:cs typeface="Montserrat light"/>
                <a:sym typeface="Calibri"/>
              </a:rPr>
              <a:t>goosebumps</a:t>
            </a:r>
            <a:r>
              <a:rPr lang="en-US" sz="1400" dirty="0">
                <a:solidFill>
                  <a:srgbClr val="15284B"/>
                </a:solidFill>
                <a:latin typeface="Montserrat light"/>
                <a:ea typeface="Calibri"/>
                <a:cs typeface="Montserrat light"/>
                <a:sym typeface="Calibri"/>
              </a:rPr>
              <a:t>, abdominal cramps, muscle cramps, and involuntary leg movements </a:t>
            </a:r>
            <a:endParaRPr lang="en-US" dirty="0">
              <a:solidFill>
                <a:srgbClr val="15284B"/>
              </a:solidFill>
              <a:latin typeface="Montserrat light"/>
              <a:cs typeface="Montserrat light"/>
            </a:endParaRPr>
          </a:p>
        </p:txBody>
      </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21</a:t>
            </a:fld>
            <a:endParaRPr lang="en-US" dirty="0">
              <a:latin typeface="Calibri"/>
              <a:ea typeface="Calibri"/>
              <a:cs typeface="Calibri"/>
              <a:sym typeface="Calibri"/>
            </a:endParaRPr>
          </a:p>
        </p:txBody>
      </p:sp>
      <p:pic>
        <p:nvPicPr>
          <p:cNvPr id="2052" name="Picture 4" descr="C:\Users\hshin\AppData\Local\Microsoft\Windows\Temporary Internet Files\Content.IE5\XA5ZKK0B\Taco_detailed_icon[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802205">
            <a:off x="6282007" y="1845744"/>
            <a:ext cx="2558733" cy="202367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hshin\AppData\Local\Microsoft\Windows\Temporary Internet Files\Content.IE5\9CEMAZ0U\giphy[1].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305697" y="1147828"/>
            <a:ext cx="3614057" cy="3614057"/>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C:\Users\hshin\AppData\Local\Microsoft\Windows\Temporary Internet Files\Content.IE5\5S2BW4M8\aw4129tn[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6862" y="4123179"/>
            <a:ext cx="2305604" cy="205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16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6" name="PFE element 149" descr="q4WS9ZXG3ST894.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FE element 151" descr="q4WS9ZXG3ST895.png"/>
          <p:cNvPicPr>
            <a:picLocks/>
          </p:cNvPicPr>
          <p:nvPr/>
        </p:nvPicPr>
        <p:blipFill>
          <a:blip r:embed="rId4">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578939" y="1081768"/>
            <a:ext cx="31971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4" name="Picture 3" descr="shutterstock_102046420_body_slide14.jpg"/>
          <p:cNvPicPr>
            <a:picLocks noChangeAspect="1"/>
          </p:cNvPicPr>
          <p:nvPr/>
        </p:nvPicPr>
        <p:blipFill rotWithShape="1">
          <a:blip r:embed="rId5" cstate="screen">
            <a:extLst>
              <a:ext uri="{28A0092B-C50C-407E-A947-70E740481C1C}">
                <a14:useLocalDpi xmlns:a14="http://schemas.microsoft.com/office/drawing/2010/main"/>
              </a:ext>
            </a:extLst>
          </a:blip>
          <a:srcRect l="-17400" t="-4140" r="-22768"/>
          <a:stretch/>
        </p:blipFill>
        <p:spPr>
          <a:xfrm>
            <a:off x="2226734" y="1650999"/>
            <a:ext cx="5003800" cy="4597400"/>
          </a:xfrm>
          <a:prstGeom prst="rect">
            <a:avLst/>
          </a:prstGeom>
        </p:spPr>
      </p:pic>
      <p:cxnSp>
        <p:nvCxnSpPr>
          <p:cNvPr id="10" name="Straight Arrow Connector 9"/>
          <p:cNvCxnSpPr/>
          <p:nvPr/>
        </p:nvCxnSpPr>
        <p:spPr>
          <a:xfrm flipH="1">
            <a:off x="4750855" y="2475192"/>
            <a:ext cx="881592" cy="1"/>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741333" y="21126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5126621" y="39160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4910775" y="4559529"/>
            <a:ext cx="111008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5826232" y="5617862"/>
            <a:ext cx="747515" cy="2285"/>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031067" y="4838929"/>
            <a:ext cx="1126067"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pfehide168" hidden="1"/>
          <p:cNvSpPr txBox="1"/>
          <p:nvPr/>
        </p:nvSpPr>
        <p:spPr>
          <a:xfrm>
            <a:off x="5632447" y="2431648"/>
            <a:ext cx="1818219" cy="307777"/>
          </a:xfrm>
          <a:prstGeom prst="rect">
            <a:avLst/>
          </a:prstGeom>
          <a:noFill/>
        </p:spPr>
        <p:txBody>
          <a:bodyPr wrap="square" rtlCol="0">
            <a:spAutoFit/>
          </a:bodyPr>
          <a:lstStyle/>
          <a:p>
            <a:r>
              <a:rPr lang="en-US" sz="1400" dirty="0">
                <a:solidFill>
                  <a:srgbClr val="CF0A2C"/>
                </a:solidFill>
                <a:latin typeface="Montserrat Light"/>
                <a:cs typeface="Montserrat Light"/>
              </a:rPr>
              <a:t>Nervous system</a:t>
            </a:r>
            <a:endParaRPr lang="en-US" dirty="0">
              <a:solidFill>
                <a:srgbClr val="CF0A2C"/>
              </a:solidFill>
              <a:latin typeface="Montserrat Light"/>
              <a:cs typeface="Montserrat Light"/>
            </a:endParaRPr>
          </a:p>
        </p:txBody>
      </p:sp>
      <p:grpSp>
        <p:nvGrpSpPr>
          <p:cNvPr id="40" name="Group 39"/>
          <p:cNvGrpSpPr/>
          <p:nvPr/>
        </p:nvGrpSpPr>
        <p:grpSpPr>
          <a:xfrm>
            <a:off x="5645971" y="2615544"/>
            <a:ext cx="2095720" cy="573970"/>
            <a:chOff x="317499" y="317499"/>
            <a:chExt cx="1828800" cy="316992"/>
          </a:xfrm>
        </p:grpSpPr>
        <p:pic>
          <p:nvPicPr>
            <p:cNvPr id="38" name="PFE element 168" descr="q4WS9ZXG3ST8103.png"/>
            <p:cNvPicPr>
              <a:picLocks/>
            </p:cNvPicPr>
            <p:nvPr/>
          </p:nvPicPr>
          <p:blipFill>
            <a:blip r:embed="rId6">
              <a:extLst>
                <a:ext uri="{28A0092B-C50C-407E-A947-70E740481C1C}">
                  <a14:useLocalDpi xmlns:a14="http://schemas.microsoft.com/office/drawing/2010/main"/>
                </a:ext>
              </a:extLst>
            </a:blip>
            <a:stretch>
              <a:fillRect/>
            </a:stretch>
          </p:blipFill>
          <p:spPr>
            <a:xfrm>
              <a:off x="317499" y="317499"/>
              <a:ext cx="1828800" cy="316992"/>
            </a:xfrm>
            <a:prstGeom prst="rect">
              <a:avLst/>
            </a:prstGeom>
          </p:spPr>
        </p:pic>
        <p:sp>
          <p:nvSpPr>
            <p:cNvPr id="39" name="Shape_19"/>
            <p:cNvSpPr/>
            <p:nvPr/>
          </p:nvSpPr>
          <p:spPr>
            <a:xfrm>
              <a:off x="317499" y="317499"/>
              <a:ext cx="182880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pfehide169" hidden="1"/>
          <p:cNvSpPr txBox="1"/>
          <p:nvPr/>
        </p:nvSpPr>
        <p:spPr>
          <a:xfrm>
            <a:off x="1382177" y="3681967"/>
            <a:ext cx="1818219" cy="523220"/>
          </a:xfrm>
          <a:prstGeom prst="rect">
            <a:avLst/>
          </a:prstGeom>
          <a:noFill/>
        </p:spPr>
        <p:txBody>
          <a:bodyPr wrap="square" rtlCol="0">
            <a:spAutoFit/>
          </a:bodyPr>
          <a:lstStyle/>
          <a:p>
            <a:r>
              <a:rPr lang="en-US" sz="1400" dirty="0">
                <a:solidFill>
                  <a:srgbClr val="CF0A2C"/>
                </a:solidFill>
                <a:latin typeface="Montserrat Light"/>
                <a:cs typeface="Montserrat Light"/>
              </a:rPr>
              <a:t>Integumentary system</a:t>
            </a:r>
            <a:endParaRPr lang="en-US" dirty="0">
              <a:solidFill>
                <a:srgbClr val="CF0A2C"/>
              </a:solidFill>
              <a:latin typeface="Montserrat Light"/>
              <a:cs typeface="Montserrat Light"/>
            </a:endParaRPr>
          </a:p>
        </p:txBody>
      </p:sp>
      <p:sp>
        <p:nvSpPr>
          <p:cNvPr id="30" name="pfehide170" hidden="1"/>
          <p:cNvSpPr txBox="1"/>
          <p:nvPr/>
        </p:nvSpPr>
        <p:spPr>
          <a:xfrm>
            <a:off x="6029321" y="3993748"/>
            <a:ext cx="2369610" cy="307777"/>
          </a:xfrm>
          <a:prstGeom prst="rect">
            <a:avLst/>
          </a:prstGeom>
          <a:noFill/>
        </p:spPr>
        <p:txBody>
          <a:bodyPr wrap="square" rtlCol="0">
            <a:spAutoFit/>
          </a:bodyPr>
          <a:lstStyle/>
          <a:p>
            <a:r>
              <a:rPr lang="en-US" sz="1400" dirty="0">
                <a:solidFill>
                  <a:srgbClr val="CF0A2C"/>
                </a:solidFill>
                <a:latin typeface="Montserrat Light"/>
                <a:cs typeface="Montserrat Light"/>
              </a:rPr>
              <a:t>Respiratory system</a:t>
            </a:r>
            <a:endParaRPr lang="en-US" dirty="0">
              <a:solidFill>
                <a:srgbClr val="CF0A2C"/>
              </a:solidFill>
              <a:latin typeface="Montserrat Light"/>
              <a:cs typeface="Montserrat Light"/>
            </a:endParaRPr>
          </a:p>
        </p:txBody>
      </p:sp>
      <p:grpSp>
        <p:nvGrpSpPr>
          <p:cNvPr id="46" name="Group 45"/>
          <p:cNvGrpSpPr/>
          <p:nvPr/>
        </p:nvGrpSpPr>
        <p:grpSpPr>
          <a:xfrm>
            <a:off x="6028454" y="3992188"/>
            <a:ext cx="2371344" cy="310896"/>
            <a:chOff x="317500" y="317499"/>
            <a:chExt cx="2371344" cy="310896"/>
          </a:xfrm>
        </p:grpSpPr>
        <p:pic>
          <p:nvPicPr>
            <p:cNvPr id="44" name="PFE element 170" descr="q4WS9ZXG3ST8105.png"/>
            <p:cNvPicPr>
              <a:picLocks/>
            </p:cNvPicPr>
            <p:nvPr/>
          </p:nvPicPr>
          <p:blipFill>
            <a:blip r:embed="rId7">
              <a:extLst>
                <a:ext uri="{28A0092B-C50C-407E-A947-70E740481C1C}">
                  <a14:useLocalDpi xmlns:a14="http://schemas.microsoft.com/office/drawing/2010/main"/>
                </a:ext>
              </a:extLst>
            </a:blip>
            <a:stretch>
              <a:fillRect/>
            </a:stretch>
          </p:blipFill>
          <p:spPr>
            <a:xfrm>
              <a:off x="317500" y="317499"/>
              <a:ext cx="2371344" cy="310896"/>
            </a:xfrm>
            <a:prstGeom prst="rect">
              <a:avLst/>
            </a:prstGeom>
          </p:spPr>
        </p:pic>
        <p:sp>
          <p:nvSpPr>
            <p:cNvPr id="45" name="Shape_21"/>
            <p:cNvSpPr/>
            <p:nvPr/>
          </p:nvSpPr>
          <p:spPr>
            <a:xfrm>
              <a:off x="317500" y="317499"/>
              <a:ext cx="2371344" cy="3108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pfehide171" hidden="1"/>
          <p:cNvSpPr txBox="1"/>
          <p:nvPr/>
        </p:nvSpPr>
        <p:spPr>
          <a:xfrm>
            <a:off x="1753656" y="5096927"/>
            <a:ext cx="1277411" cy="523220"/>
          </a:xfrm>
          <a:prstGeom prst="rect">
            <a:avLst/>
          </a:prstGeom>
          <a:noFill/>
        </p:spPr>
        <p:txBody>
          <a:bodyPr wrap="square" rtlCol="0">
            <a:spAutoFit/>
          </a:bodyPr>
          <a:lstStyle/>
          <a:p>
            <a:r>
              <a:rPr lang="en-US" sz="1400" dirty="0">
                <a:solidFill>
                  <a:srgbClr val="CF0A2C"/>
                </a:solidFill>
                <a:latin typeface="Montserrat Light"/>
                <a:cs typeface="Montserrat Light"/>
              </a:rPr>
              <a:t>Digestive system</a:t>
            </a:r>
            <a:endParaRPr lang="en-US" dirty="0">
              <a:solidFill>
                <a:srgbClr val="CF0A2C"/>
              </a:solidFill>
              <a:latin typeface="Montserrat Light"/>
              <a:cs typeface="Montserrat Light"/>
            </a:endParaRPr>
          </a:p>
        </p:txBody>
      </p:sp>
      <p:grpSp>
        <p:nvGrpSpPr>
          <p:cNvPr id="49" name="Group 48"/>
          <p:cNvGrpSpPr/>
          <p:nvPr/>
        </p:nvGrpSpPr>
        <p:grpSpPr>
          <a:xfrm>
            <a:off x="1624871" y="5194353"/>
            <a:ext cx="1660520" cy="675822"/>
            <a:chOff x="317499" y="317500"/>
            <a:chExt cx="1286256" cy="524256"/>
          </a:xfrm>
        </p:grpSpPr>
        <p:pic>
          <p:nvPicPr>
            <p:cNvPr id="47" name="PFE element 171" descr="q4WS9ZXG3ST8106.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1286256" cy="524256"/>
            </a:xfrm>
            <a:prstGeom prst="rect">
              <a:avLst/>
            </a:prstGeom>
          </p:spPr>
        </p:pic>
        <p:sp>
          <p:nvSpPr>
            <p:cNvPr id="48" name="Shape_22"/>
            <p:cNvSpPr/>
            <p:nvPr/>
          </p:nvSpPr>
          <p:spPr>
            <a:xfrm>
              <a:off x="317499" y="317500"/>
              <a:ext cx="1286256" cy="52425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pfehide172" hidden="1"/>
          <p:cNvSpPr txBox="1"/>
          <p:nvPr/>
        </p:nvSpPr>
        <p:spPr>
          <a:xfrm>
            <a:off x="6083602" y="4654142"/>
            <a:ext cx="2721203" cy="307777"/>
          </a:xfrm>
          <a:prstGeom prst="rect">
            <a:avLst/>
          </a:prstGeom>
          <a:noFill/>
        </p:spPr>
        <p:txBody>
          <a:bodyPr wrap="square" rtlCol="0">
            <a:spAutoFit/>
          </a:bodyPr>
          <a:lstStyle/>
          <a:p>
            <a:r>
              <a:rPr lang="en-US" sz="1400" dirty="0">
                <a:solidFill>
                  <a:srgbClr val="CF0A2C"/>
                </a:solidFill>
                <a:latin typeface="Montserrat Light"/>
                <a:cs typeface="Montserrat Light"/>
              </a:rPr>
              <a:t>Circulatory system</a:t>
            </a:r>
            <a:endParaRPr lang="en-US" dirty="0">
              <a:solidFill>
                <a:srgbClr val="CF0A2C"/>
              </a:solidFill>
              <a:latin typeface="Montserrat Light"/>
              <a:cs typeface="Montserrat Light"/>
            </a:endParaRPr>
          </a:p>
        </p:txBody>
      </p:sp>
      <p:grpSp>
        <p:nvGrpSpPr>
          <p:cNvPr id="52" name="Group 51"/>
          <p:cNvGrpSpPr/>
          <p:nvPr/>
        </p:nvGrpSpPr>
        <p:grpSpPr>
          <a:xfrm>
            <a:off x="6078700" y="4652582"/>
            <a:ext cx="2731008" cy="310896"/>
            <a:chOff x="317499" y="317499"/>
            <a:chExt cx="2731008" cy="310896"/>
          </a:xfrm>
        </p:grpSpPr>
        <p:pic>
          <p:nvPicPr>
            <p:cNvPr id="50" name="PFE element 172" descr="q4WS9ZXG3ST8107.png"/>
            <p:cNvPicPr>
              <a:picLocks/>
            </p:cNvPicPr>
            <p:nvPr/>
          </p:nvPicPr>
          <p:blipFill>
            <a:blip r:embed="rId9">
              <a:extLst>
                <a:ext uri="{28A0092B-C50C-407E-A947-70E740481C1C}">
                  <a14:useLocalDpi xmlns:a14="http://schemas.microsoft.com/office/drawing/2010/main"/>
                </a:ext>
              </a:extLst>
            </a:blip>
            <a:stretch>
              <a:fillRect/>
            </a:stretch>
          </p:blipFill>
          <p:spPr>
            <a:xfrm>
              <a:off x="317499" y="317499"/>
              <a:ext cx="2731008" cy="310896"/>
            </a:xfrm>
            <a:prstGeom prst="rect">
              <a:avLst/>
            </a:prstGeom>
          </p:spPr>
        </p:pic>
        <p:sp>
          <p:nvSpPr>
            <p:cNvPr id="51" name="Shape_23"/>
            <p:cNvSpPr/>
            <p:nvPr/>
          </p:nvSpPr>
          <p:spPr>
            <a:xfrm>
              <a:off x="317499" y="317499"/>
              <a:ext cx="2731008" cy="3108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pfehide173" hidden="1"/>
          <p:cNvSpPr txBox="1"/>
          <p:nvPr/>
        </p:nvSpPr>
        <p:spPr>
          <a:xfrm>
            <a:off x="6987528" y="5704014"/>
            <a:ext cx="1944806" cy="307777"/>
          </a:xfrm>
          <a:prstGeom prst="rect">
            <a:avLst/>
          </a:prstGeom>
          <a:noFill/>
        </p:spPr>
        <p:txBody>
          <a:bodyPr wrap="square" rtlCol="0">
            <a:spAutoFit/>
          </a:bodyPr>
          <a:lstStyle/>
          <a:p>
            <a:r>
              <a:rPr lang="en-US" sz="1400" dirty="0">
                <a:solidFill>
                  <a:srgbClr val="CF0A2C"/>
                </a:solidFill>
                <a:latin typeface="Montserrat Light"/>
                <a:cs typeface="Montserrat Light"/>
              </a:rPr>
              <a:t>Circulatory system</a:t>
            </a:r>
            <a:endParaRPr lang="en-US" dirty="0">
              <a:solidFill>
                <a:srgbClr val="CF0A2C"/>
              </a:solidFill>
              <a:latin typeface="Montserrat Light"/>
              <a:cs typeface="Montserrat Light"/>
            </a:endParaRPr>
          </a:p>
        </p:txBody>
      </p:sp>
      <p:grpSp>
        <p:nvGrpSpPr>
          <p:cNvPr id="55" name="Group 54"/>
          <p:cNvGrpSpPr/>
          <p:nvPr/>
        </p:nvGrpSpPr>
        <p:grpSpPr>
          <a:xfrm>
            <a:off x="6984571" y="5753836"/>
            <a:ext cx="1950720" cy="316992"/>
            <a:chOff x="317500" y="317499"/>
            <a:chExt cx="1950720" cy="316992"/>
          </a:xfrm>
        </p:grpSpPr>
        <p:pic>
          <p:nvPicPr>
            <p:cNvPr id="53" name="PFE element 173" descr="q4WS9ZXG3ST8108.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499"/>
              <a:ext cx="1950720" cy="316992"/>
            </a:xfrm>
            <a:prstGeom prst="rect">
              <a:avLst/>
            </a:prstGeom>
          </p:spPr>
        </p:pic>
        <p:sp>
          <p:nvSpPr>
            <p:cNvPr id="54" name="Shape_24"/>
            <p:cNvSpPr/>
            <p:nvPr/>
          </p:nvSpPr>
          <p:spPr>
            <a:xfrm>
              <a:off x="317500" y="317499"/>
              <a:ext cx="195072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22</a:t>
            </a:fld>
            <a:endParaRPr lang="en-US" dirty="0">
              <a:latin typeface="Calibri"/>
              <a:ea typeface="Calibri"/>
              <a:cs typeface="Calibri"/>
              <a:sym typeface="Calibri"/>
            </a:endParaRPr>
          </a:p>
        </p:txBody>
      </p:sp>
      <p:sp>
        <p:nvSpPr>
          <p:cNvPr id="5" name="TextBox 4"/>
          <p:cNvSpPr txBox="1"/>
          <p:nvPr/>
        </p:nvSpPr>
        <p:spPr>
          <a:xfrm>
            <a:off x="1305145" y="4423430"/>
            <a:ext cx="1914307" cy="830997"/>
          </a:xfrm>
          <a:prstGeom prst="rect">
            <a:avLst/>
          </a:prstGeom>
          <a:noFill/>
        </p:spPr>
        <p:txBody>
          <a:bodyPr wrap="none" rtlCol="0">
            <a:spAutoFit/>
          </a:bodyPr>
          <a:lstStyle/>
          <a:p>
            <a:r>
              <a:rPr lang="en-US" sz="2400" dirty="0"/>
              <a:t>Decreased</a:t>
            </a:r>
            <a:br>
              <a:rPr lang="en-US" sz="2400" dirty="0"/>
            </a:br>
            <a:r>
              <a:rPr lang="en-US" sz="2400" dirty="0"/>
              <a:t>liver function</a:t>
            </a:r>
          </a:p>
        </p:txBody>
      </p:sp>
      <p:sp>
        <p:nvSpPr>
          <p:cNvPr id="43" name="TextBox 42"/>
          <p:cNvSpPr txBox="1"/>
          <p:nvPr/>
        </p:nvSpPr>
        <p:spPr>
          <a:xfrm>
            <a:off x="6029321" y="3681967"/>
            <a:ext cx="1744388" cy="461665"/>
          </a:xfrm>
          <a:prstGeom prst="rect">
            <a:avLst/>
          </a:prstGeom>
          <a:noFill/>
        </p:spPr>
        <p:txBody>
          <a:bodyPr wrap="none" rtlCol="0">
            <a:spAutoFit/>
          </a:bodyPr>
          <a:lstStyle/>
          <a:p>
            <a:r>
              <a:rPr lang="en-US" sz="2400" dirty="0"/>
              <a:t>Pneumonia</a:t>
            </a:r>
          </a:p>
        </p:txBody>
      </p:sp>
      <p:sp>
        <p:nvSpPr>
          <p:cNvPr id="56" name="TextBox 55"/>
          <p:cNvSpPr txBox="1"/>
          <p:nvPr/>
        </p:nvSpPr>
        <p:spPr>
          <a:xfrm>
            <a:off x="6034535" y="4328696"/>
            <a:ext cx="2170787" cy="461665"/>
          </a:xfrm>
          <a:prstGeom prst="rect">
            <a:avLst/>
          </a:prstGeom>
          <a:noFill/>
        </p:spPr>
        <p:txBody>
          <a:bodyPr wrap="none" rtlCol="0">
            <a:spAutoFit/>
          </a:bodyPr>
          <a:lstStyle/>
          <a:p>
            <a:r>
              <a:rPr lang="en-US" sz="2400" dirty="0"/>
              <a:t>Heart infection</a:t>
            </a:r>
          </a:p>
        </p:txBody>
      </p:sp>
      <p:sp>
        <p:nvSpPr>
          <p:cNvPr id="57" name="TextBox 56"/>
          <p:cNvSpPr txBox="1"/>
          <p:nvPr/>
        </p:nvSpPr>
        <p:spPr>
          <a:xfrm>
            <a:off x="6541089" y="5377633"/>
            <a:ext cx="2361544" cy="461665"/>
          </a:xfrm>
          <a:prstGeom prst="rect">
            <a:avLst/>
          </a:prstGeom>
          <a:noFill/>
        </p:spPr>
        <p:txBody>
          <a:bodyPr wrap="none" rtlCol="0">
            <a:spAutoFit/>
          </a:bodyPr>
          <a:lstStyle/>
          <a:p>
            <a:r>
              <a:rPr lang="en-US" sz="2400" dirty="0"/>
              <a:t>Collapsed veins</a:t>
            </a:r>
          </a:p>
        </p:txBody>
      </p:sp>
      <p:sp>
        <p:nvSpPr>
          <p:cNvPr id="58" name="TextBox 57"/>
          <p:cNvSpPr txBox="1"/>
          <p:nvPr/>
        </p:nvSpPr>
        <p:spPr>
          <a:xfrm>
            <a:off x="5656186" y="1895831"/>
            <a:ext cx="3148619" cy="830997"/>
          </a:xfrm>
          <a:prstGeom prst="rect">
            <a:avLst/>
          </a:prstGeom>
          <a:noFill/>
        </p:spPr>
        <p:txBody>
          <a:bodyPr wrap="none" rtlCol="0">
            <a:spAutoFit/>
          </a:bodyPr>
          <a:lstStyle/>
          <a:p>
            <a:r>
              <a:rPr lang="en-US" sz="2400" dirty="0"/>
              <a:t>Tolerance</a:t>
            </a:r>
          </a:p>
          <a:p>
            <a:r>
              <a:rPr lang="en-US" sz="2400" dirty="0"/>
              <a:t>Physical Dependency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1+#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0-#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1+#ppt_w/2"/>
                                          </p:val>
                                        </p:tav>
                                        <p:tav tm="100000">
                                          <p:val>
                                            <p:strVal val="#ppt_x"/>
                                          </p:val>
                                        </p:tav>
                                      </p:tavLst>
                                    </p:anim>
                                    <p:anim calcmode="lin" valueType="num">
                                      <p:cBhvr additive="base">
                                        <p:cTn id="26"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1+#ppt_w/2"/>
                                          </p:val>
                                        </p:tav>
                                        <p:tav tm="100000">
                                          <p:val>
                                            <p:strVal val="#ppt_x"/>
                                          </p:val>
                                        </p:tav>
                                      </p:tavLst>
                                    </p:anim>
                                    <p:anim calcmode="lin" valueType="num">
                                      <p:cBhvr additive="base">
                                        <p:cTn id="3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mph" presetSubtype="0" fill="hold" nodeType="clickEffect">
                                  <p:stCondLst>
                                    <p:cond delay="0"/>
                                  </p:stCondLst>
                                  <p:iterate type="lt">
                                    <p:tmPct val="4000"/>
                                  </p:iterate>
                                  <p:childTnLst>
                                    <p:set>
                                      <p:cBhvr override="childStyle">
                                        <p:cTn id="36" dur="500" fill="hold"/>
                                        <p:tgtEl>
                                          <p:spTgt spid="58">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FE element 174" descr="q4WS9ZXG3ST8109.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98475" y="1331913"/>
            <a:ext cx="5791200"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FE element 176" descr="q4WS9ZXG3ST8111.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822450" y="6351588"/>
            <a:ext cx="41878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4288" y="650875"/>
            <a:ext cx="9129712" cy="9525"/>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288" y="5680075"/>
            <a:ext cx="9129712" cy="9525"/>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054" name="PFE element 180" descr="q4WS9ZXG3ST8112.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113" y="1136650"/>
            <a:ext cx="91503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2695575" y="2276475"/>
            <a:ext cx="3814763" cy="9525"/>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defRPr/>
            </a:pPr>
            <a:fld id="{6CC910CD-7309-4C6E-91E5-A31699EE4A67}" type="slidenum">
              <a:rPr lang="en-US">
                <a:ea typeface="Calibri"/>
                <a:cs typeface="Calibri"/>
                <a:sym typeface="Calibri"/>
              </a:rPr>
              <a:pPr>
                <a:buSzPct val="25000"/>
                <a:defRPr/>
              </a:pPr>
              <a:t>23</a:t>
            </a:fld>
            <a:endParaRPr lang="en-US" dirty="0">
              <a:ea typeface="Calibri"/>
              <a:cs typeface="Calibri"/>
              <a:sym typeface="Calibri"/>
            </a:endParaRPr>
          </a:p>
        </p:txBody>
      </p:sp>
      <p:pic>
        <p:nvPicPr>
          <p:cNvPr id="2057" name="Picture 1"/>
          <p:cNvPicPr>
            <a:picLocks noChangeAspect="1" noChangeArrowheads="1"/>
          </p:cNvPicPr>
          <p:nvPr/>
        </p:nvPicPr>
        <p:blipFill>
          <a:blip r:embed="rId6">
            <a:extLst>
              <a:ext uri="{28A0092B-C50C-407E-A947-70E740481C1C}">
                <a14:useLocalDpi xmlns:a14="http://schemas.microsoft.com/office/drawing/2010/main" val="0"/>
              </a:ext>
            </a:extLst>
          </a:blip>
          <a:srcRect l="10001" t="7111" r="13499" b="10667"/>
          <a:stretch>
            <a:fillRect/>
          </a:stretch>
        </p:blipFill>
        <p:spPr bwMode="auto">
          <a:xfrm>
            <a:off x="420688" y="668338"/>
            <a:ext cx="8316912"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098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2" name="Straight Connector 11"/>
          <p:cNvCxnSpPr/>
          <p:nvPr/>
        </p:nvCxnSpPr>
        <p:spPr>
          <a:xfrm>
            <a:off x="1945229"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4" name="Oval 13"/>
          <p:cNvSpPr>
            <a:spLocks noChangeAspect="1"/>
          </p:cNvSpPr>
          <p:nvPr/>
        </p:nvSpPr>
        <p:spPr>
          <a:xfrm>
            <a:off x="495979"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pfehide40" hidden="1"/>
          <p:cNvSpPr txBox="1"/>
          <p:nvPr/>
        </p:nvSpPr>
        <p:spPr>
          <a:xfrm>
            <a:off x="4683140" y="2756196"/>
            <a:ext cx="3952860" cy="2410735"/>
          </a:xfrm>
          <a:prstGeom prst="rect">
            <a:avLst/>
          </a:prstGeom>
          <a:noFill/>
          <a:ln>
            <a:noFill/>
          </a:ln>
        </p:spPr>
        <p:txBody>
          <a:bodyPr lIns="91425" tIns="45700" rIns="91425" bIns="45700" anchor="t" anchorCtr="0">
            <a:noAutofit/>
          </a:bodyPr>
          <a:lstStyle/>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These “feel good” chemicals are called endorphins.</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Your nervous system produces them to reduce pain.</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They are one type of neurotransmitter.</a:t>
            </a:r>
            <a:endParaRPr sz="1800" i="0" u="none" strike="noStrike" cap="none" dirty="0">
              <a:solidFill>
                <a:srgbClr val="15284B"/>
              </a:solidFill>
              <a:latin typeface="Montserrat light"/>
              <a:ea typeface="Calibri"/>
              <a:cs typeface="Montserrat light"/>
              <a:sym typeface="Calibri"/>
            </a:endParaRPr>
          </a:p>
        </p:txBody>
      </p:sp>
      <p:pic>
        <p:nvPicPr>
          <p:cNvPr id="11" name="PFE element 42" descr="q4WS9ZXG3ST825.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cxnSp>
        <p:nvCxnSpPr>
          <p:cNvPr id="9" name="Straight Connector 8"/>
          <p:cNvCxnSpPr/>
          <p:nvPr/>
        </p:nvCxnSpPr>
        <p:spPr>
          <a:xfrm>
            <a:off x="4114800" y="1082029"/>
            <a:ext cx="2950029"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24</a:t>
            </a:fld>
            <a:endParaRPr lang="en-US" dirty="0">
              <a:latin typeface="Calibri"/>
              <a:ea typeface="Calibri"/>
              <a:cs typeface="Calibri"/>
              <a:sym typeface="Calibri"/>
            </a:endParaRPr>
          </a:p>
        </p:txBody>
      </p:sp>
      <p:sp>
        <p:nvSpPr>
          <p:cNvPr id="3" name="TextBox 2"/>
          <p:cNvSpPr txBox="1"/>
          <p:nvPr/>
        </p:nvSpPr>
        <p:spPr>
          <a:xfrm>
            <a:off x="4072935" y="1691825"/>
            <a:ext cx="4192173" cy="5570756"/>
          </a:xfrm>
          <a:prstGeom prst="rect">
            <a:avLst/>
          </a:prstGeom>
          <a:noFill/>
        </p:spPr>
        <p:txBody>
          <a:bodyPr wrap="square" rtlCol="0">
            <a:spAutoFit/>
          </a:bodyPr>
          <a:lstStyle/>
          <a:p>
            <a:r>
              <a:rPr lang="en-US" sz="4000" dirty="0"/>
              <a:t>- What is it? </a:t>
            </a:r>
          </a:p>
          <a:p>
            <a:pPr marL="571500" indent="-571500">
              <a:buFontTx/>
              <a:buChar char="-"/>
            </a:pPr>
            <a:r>
              <a:rPr lang="en-US" sz="4000" dirty="0"/>
              <a:t>4% </a:t>
            </a:r>
            <a:r>
              <a:rPr lang="en-US" sz="4000" dirty="0">
                <a:sym typeface="Wingdings" panose="05000000000000000000" pitchFamily="2" charset="2"/>
              </a:rPr>
              <a:t> 12%</a:t>
            </a:r>
            <a:endParaRPr lang="en-US" sz="4000" dirty="0"/>
          </a:p>
          <a:p>
            <a:r>
              <a:rPr lang="en-US" sz="4000" dirty="0"/>
              <a:t>- Car accidents </a:t>
            </a:r>
            <a:br>
              <a:rPr lang="en-US" sz="4000" dirty="0"/>
            </a:br>
            <a:r>
              <a:rPr lang="en-US" sz="4000" dirty="0"/>
              <a:t>- IQ level</a:t>
            </a:r>
          </a:p>
          <a:p>
            <a:r>
              <a:rPr lang="en-US" sz="4000" dirty="0"/>
              <a:t>- Short-term use</a:t>
            </a:r>
          </a:p>
          <a:p>
            <a:r>
              <a:rPr lang="en-US" sz="4000" dirty="0"/>
              <a:t>- Gateway to heroin </a:t>
            </a:r>
          </a:p>
          <a:p>
            <a:endParaRPr lang="en-US" sz="4000" dirty="0"/>
          </a:p>
          <a:p>
            <a:endParaRPr lang="en-US" sz="1800" dirty="0"/>
          </a:p>
          <a:p>
            <a:endParaRPr lang="en-US" sz="1800" dirty="0"/>
          </a:p>
        </p:txBody>
      </p:sp>
      <p:sp>
        <p:nvSpPr>
          <p:cNvPr id="4" name="TextBox 3"/>
          <p:cNvSpPr txBox="1"/>
          <p:nvPr/>
        </p:nvSpPr>
        <p:spPr>
          <a:xfrm>
            <a:off x="1238794" y="479708"/>
            <a:ext cx="7386320" cy="646331"/>
          </a:xfrm>
          <a:prstGeom prst="rect">
            <a:avLst/>
          </a:prstGeom>
          <a:noFill/>
        </p:spPr>
        <p:txBody>
          <a:bodyPr wrap="square" rtlCol="0">
            <a:spAutoFit/>
          </a:bodyPr>
          <a:lstStyle/>
          <a:p>
            <a:r>
              <a:rPr lang="en-US" sz="3600" dirty="0">
                <a:solidFill>
                  <a:schemeClr val="bg1"/>
                </a:solidFill>
                <a:latin typeface="Albertus Extra Bold" pitchFamily="34" charset="0"/>
              </a:rPr>
              <a:t>What about </a:t>
            </a:r>
            <a:r>
              <a:rPr lang="en-US" sz="3600" b="1" dirty="0">
                <a:solidFill>
                  <a:schemeClr val="bg1"/>
                </a:solidFill>
                <a:latin typeface="Albertus Extra Bold" pitchFamily="34" charset="0"/>
              </a:rPr>
              <a:t>MARIJUANA? </a:t>
            </a:r>
          </a:p>
        </p:txBody>
      </p:sp>
      <p:pic>
        <p:nvPicPr>
          <p:cNvPr id="1026" name="Picture 2" descr="Image result for marijuan 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7" y="2544408"/>
            <a:ext cx="3059503" cy="29391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5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4" name="PFE element 182" descr="q4WS9ZXG3ST8114.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5" name="PFE element 183" descr="q4WS9ZXG3ST8115.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FE element 185" descr="q4WS9ZXG3ST8116.png"/>
          <p:cNvPicPr>
            <a:picLocks/>
          </p:cNvPicPr>
          <p:nvPr/>
        </p:nvPicPr>
        <p:blipFill>
          <a:blip r:embed="rId5">
            <a:extLst>
              <a:ext uri="{28A0092B-C50C-407E-A947-70E740481C1C}">
                <a14:useLocalDpi xmlns:a14="http://schemas.microsoft.com/office/drawing/2010/main"/>
              </a:ext>
            </a:extLst>
          </a:blip>
          <a:stretch>
            <a:fillRect/>
          </a:stretch>
        </p:blipFill>
        <p:spPr>
          <a:xfrm>
            <a:off x="0" y="279058"/>
            <a:ext cx="9144000" cy="1030224"/>
          </a:xfrm>
          <a:prstGeom prst="rect">
            <a:avLst/>
          </a:prstGeom>
        </p:spPr>
      </p:pic>
      <p:cxnSp>
        <p:nvCxnSpPr>
          <p:cNvPr id="11" name="Straight Connector 10"/>
          <p:cNvCxnSpPr/>
          <p:nvPr/>
        </p:nvCxnSpPr>
        <p:spPr>
          <a:xfrm>
            <a:off x="2119873" y="1302170"/>
            <a:ext cx="5000593" cy="508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58273" y="2258903"/>
            <a:ext cx="0" cy="2473964"/>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8" name="pfehide190" hidden="1"/>
          <p:cNvGrpSpPr/>
          <p:nvPr/>
        </p:nvGrpSpPr>
        <p:grpSpPr>
          <a:xfrm>
            <a:off x="628651" y="5279445"/>
            <a:ext cx="7886699" cy="819352"/>
            <a:chOff x="628651" y="5279445"/>
            <a:chExt cx="7886699" cy="819352"/>
          </a:xfrm>
        </p:grpSpPr>
        <p:sp>
          <p:nvSpPr>
            <p:cNvPr id="215" name="Shape 215" hidden="1"/>
            <p:cNvSpPr txBox="1"/>
            <p:nvPr/>
          </p:nvSpPr>
          <p:spPr>
            <a:xfrm>
              <a:off x="628651" y="5279445"/>
              <a:ext cx="7886699" cy="8193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400" i="0" u="none" strike="noStrike" cap="none" dirty="0">
                  <a:solidFill>
                    <a:srgbClr val="15284B"/>
                  </a:solidFill>
                  <a:latin typeface="Montserrat Bold"/>
                  <a:ea typeface="Calibri"/>
                  <a:cs typeface="Montserrat Bold"/>
                  <a:sym typeface="Calibri"/>
                </a:rPr>
                <a:t>Overdose</a:t>
              </a:r>
            </a:p>
          </p:txBody>
        </p:sp>
        <p:cxnSp>
          <p:nvCxnSpPr>
            <p:cNvPr id="20" name="Straight Arrow Connector 19" hidden="1"/>
            <p:cNvCxnSpPr/>
            <p:nvPr/>
          </p:nvCxnSpPr>
          <p:spPr>
            <a:xfrm flipH="1">
              <a:off x="5418669" y="5279445"/>
              <a:ext cx="431798" cy="239569"/>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hidden="1"/>
            <p:cNvCxnSpPr/>
            <p:nvPr/>
          </p:nvCxnSpPr>
          <p:spPr>
            <a:xfrm>
              <a:off x="3194053" y="5279445"/>
              <a:ext cx="548216" cy="229848"/>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27889" y="5407472"/>
            <a:ext cx="7888224" cy="835152"/>
            <a:chOff x="317499" y="317500"/>
            <a:chExt cx="7888224" cy="835152"/>
          </a:xfrm>
        </p:grpSpPr>
        <p:pic>
          <p:nvPicPr>
            <p:cNvPr id="12" name="PFE element 190" descr="q4WS9ZXG3ST8120.png"/>
            <p:cNvPicPr>
              <a:picLocks/>
            </p:cNvPicPr>
            <p:nvPr/>
          </p:nvPicPr>
          <p:blipFill>
            <a:blip r:embed="rId6">
              <a:extLst>
                <a:ext uri="{28A0092B-C50C-407E-A947-70E740481C1C}">
                  <a14:useLocalDpi xmlns:a14="http://schemas.microsoft.com/office/drawing/2010/main"/>
                </a:ext>
              </a:extLst>
            </a:blip>
            <a:stretch>
              <a:fillRect/>
            </a:stretch>
          </p:blipFill>
          <p:spPr>
            <a:xfrm>
              <a:off x="317499" y="317500"/>
              <a:ext cx="7888224" cy="835152"/>
            </a:xfrm>
            <a:prstGeom prst="rect">
              <a:avLst/>
            </a:prstGeom>
          </p:spPr>
        </p:pic>
        <p:sp>
          <p:nvSpPr>
            <p:cNvPr id="13" name="Shape_25"/>
            <p:cNvSpPr/>
            <p:nvPr/>
          </p:nvSpPr>
          <p:spPr>
            <a:xfrm>
              <a:off x="317499" y="317500"/>
              <a:ext cx="7888224" cy="83515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25</a:t>
            </a:fld>
            <a:endParaRPr lang="en-US" dirty="0">
              <a:latin typeface="Calibri"/>
              <a:ea typeface="Calibri"/>
              <a:cs typeface="Calibri"/>
              <a:sym typeface="Calibri"/>
            </a:endParaRPr>
          </a:p>
        </p:txBody>
      </p:sp>
      <p:sp>
        <p:nvSpPr>
          <p:cNvPr id="3" name="TextBox 2"/>
          <p:cNvSpPr txBox="1"/>
          <p:nvPr/>
        </p:nvSpPr>
        <p:spPr>
          <a:xfrm>
            <a:off x="506730" y="1827340"/>
            <a:ext cx="3409157" cy="3170099"/>
          </a:xfrm>
          <a:prstGeom prst="rect">
            <a:avLst/>
          </a:prstGeom>
          <a:noFill/>
        </p:spPr>
        <p:txBody>
          <a:bodyPr wrap="square" rtlCol="0">
            <a:spAutoFit/>
          </a:bodyPr>
          <a:lstStyle/>
          <a:p>
            <a:r>
              <a:rPr lang="en-US" sz="2000" b="1" dirty="0">
                <a:solidFill>
                  <a:srgbClr val="C00000"/>
                </a:solidFill>
              </a:rPr>
              <a:t>SHORT-TERM EFFECTS</a:t>
            </a:r>
          </a:p>
          <a:p>
            <a:endParaRPr lang="en-US" sz="2000" dirty="0"/>
          </a:p>
          <a:p>
            <a:pPr marL="285750" indent="-285750">
              <a:buFont typeface="Courier New" panose="02070309020205020404" pitchFamily="49" charset="0"/>
              <a:buChar char="o"/>
            </a:pPr>
            <a:r>
              <a:rPr lang="en-US" sz="2000" dirty="0"/>
              <a:t>Coma</a:t>
            </a:r>
          </a:p>
          <a:p>
            <a:endParaRPr lang="en-US" sz="2000" dirty="0"/>
          </a:p>
          <a:p>
            <a:pPr marL="285750" indent="-285750">
              <a:buFont typeface="Courier New" panose="02070309020205020404" pitchFamily="49" charset="0"/>
              <a:buChar char="o"/>
            </a:pPr>
            <a:r>
              <a:rPr lang="en-US" sz="2000" dirty="0"/>
              <a:t>Drowsiness</a:t>
            </a:r>
          </a:p>
          <a:p>
            <a:endParaRPr lang="en-US" sz="2000" dirty="0"/>
          </a:p>
          <a:p>
            <a:pPr marL="285750" indent="-285750">
              <a:buFont typeface="Courier New" panose="02070309020205020404" pitchFamily="49" charset="0"/>
              <a:buChar char="o"/>
            </a:pPr>
            <a:r>
              <a:rPr lang="en-US" sz="2000" dirty="0"/>
              <a:t>“Feeling good”</a:t>
            </a:r>
          </a:p>
          <a:p>
            <a:endParaRPr lang="en-US" sz="2000" dirty="0"/>
          </a:p>
          <a:p>
            <a:pPr marL="285750" indent="-285750">
              <a:buFont typeface="Courier New" panose="02070309020205020404" pitchFamily="49" charset="0"/>
              <a:buChar char="o"/>
            </a:pPr>
            <a:r>
              <a:rPr lang="en-US" sz="2000" dirty="0"/>
              <a:t>Unconsciousness</a:t>
            </a:r>
          </a:p>
          <a:p>
            <a:pPr marL="285750" indent="-285750">
              <a:buFont typeface="Courier New" panose="02070309020205020404" pitchFamily="49" charset="0"/>
              <a:buChar char="o"/>
            </a:pPr>
            <a:endParaRPr lang="en-US" sz="2000" dirty="0"/>
          </a:p>
        </p:txBody>
      </p:sp>
      <p:sp>
        <p:nvSpPr>
          <p:cNvPr id="10" name="TextBox 9"/>
          <p:cNvSpPr txBox="1"/>
          <p:nvPr/>
        </p:nvSpPr>
        <p:spPr>
          <a:xfrm>
            <a:off x="5166912" y="1827340"/>
            <a:ext cx="3569464" cy="3477875"/>
          </a:xfrm>
          <a:prstGeom prst="rect">
            <a:avLst/>
          </a:prstGeom>
          <a:noFill/>
        </p:spPr>
        <p:txBody>
          <a:bodyPr wrap="square" rtlCol="0">
            <a:spAutoFit/>
          </a:bodyPr>
          <a:lstStyle/>
          <a:p>
            <a:r>
              <a:rPr lang="en-US" sz="2000" b="1" dirty="0">
                <a:solidFill>
                  <a:srgbClr val="C00000"/>
                </a:solidFill>
              </a:rPr>
              <a:t>LONG-TERM EFFECTS</a:t>
            </a:r>
          </a:p>
          <a:p>
            <a:endParaRPr lang="en-US" sz="2000" dirty="0"/>
          </a:p>
          <a:p>
            <a:pPr marL="285750" indent="-285750">
              <a:buFont typeface="Courier New" panose="02070309020205020404" pitchFamily="49" charset="0"/>
              <a:buChar char="o"/>
            </a:pPr>
            <a:r>
              <a:rPr lang="en-US" sz="2000" dirty="0"/>
              <a:t>Difficulty sleeping</a:t>
            </a:r>
          </a:p>
          <a:p>
            <a:endParaRPr lang="en-US" sz="2000" dirty="0"/>
          </a:p>
          <a:p>
            <a:pPr marL="285750" indent="-285750">
              <a:buFont typeface="Courier New" panose="02070309020205020404" pitchFamily="49" charset="0"/>
              <a:buChar char="o"/>
            </a:pPr>
            <a:r>
              <a:rPr lang="en-US" sz="2000" dirty="0"/>
              <a:t>Muscle and bone pain</a:t>
            </a:r>
          </a:p>
          <a:p>
            <a:endParaRPr lang="en-US" sz="2000" dirty="0"/>
          </a:p>
          <a:p>
            <a:pPr marL="285750" indent="-285750">
              <a:buFont typeface="Courier New" panose="02070309020205020404" pitchFamily="49" charset="0"/>
              <a:buChar char="o"/>
            </a:pPr>
            <a:r>
              <a:rPr lang="en-US" sz="2000" dirty="0"/>
              <a:t>Physical dependence</a:t>
            </a:r>
          </a:p>
          <a:p>
            <a:endParaRPr lang="en-US" sz="2000" dirty="0"/>
          </a:p>
          <a:p>
            <a:pPr marL="285750" indent="-285750">
              <a:buFont typeface="Courier New" panose="02070309020205020404" pitchFamily="49" charset="0"/>
              <a:buChar char="o"/>
            </a:pPr>
            <a:r>
              <a:rPr lang="en-US" sz="2000" dirty="0"/>
              <a:t>Restlessness</a:t>
            </a:r>
          </a:p>
          <a:p>
            <a:endParaRPr lang="en-US" sz="2000" dirty="0"/>
          </a:p>
          <a:p>
            <a:pPr marL="285750" indent="-285750">
              <a:buFont typeface="Courier New" panose="02070309020205020404" pitchFamily="49" charset="0"/>
              <a:buChar char="o"/>
            </a:pPr>
            <a:r>
              <a:rPr lang="en-US" sz="2000" dirty="0"/>
              <a:t>Tolerance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8" name="Rectangle 7"/>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FE element 200" descr="q4WS9ZXG3ST8128.png"/>
          <p:cNvPicPr>
            <a:picLocks/>
          </p:cNvPicPr>
          <p:nvPr/>
        </p:nvPicPr>
        <p:blipFill>
          <a:blip r:embed="rId3">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5" name="PFE element 201" descr="q4WS9ZXG3ST8129.png"/>
          <p:cNvPicPr>
            <a:picLocks/>
          </p:cNvPicPr>
          <p:nvPr/>
        </p:nvPicPr>
        <p:blipFill>
          <a:blip r:embed="rId4">
            <a:extLst>
              <a:ext uri="{28A0092B-C50C-407E-A947-70E740481C1C}">
                <a14:useLocalDpi xmlns:a14="http://schemas.microsoft.com/office/drawing/2010/main"/>
              </a:ext>
            </a:extLst>
          </a:blip>
          <a:stretch>
            <a:fillRect/>
          </a:stretch>
        </p:blipFill>
        <p:spPr>
          <a:xfrm>
            <a:off x="590795" y="2098028"/>
            <a:ext cx="2798064" cy="3261360"/>
          </a:xfrm>
          <a:prstGeom prst="rect">
            <a:avLst/>
          </a:prstGeom>
        </p:spPr>
      </p:pic>
      <p:pic>
        <p:nvPicPr>
          <p:cNvPr id="11" name="PFE element 203" descr="q4WS9ZXG3ST8131.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cxnSp>
        <p:nvCxnSpPr>
          <p:cNvPr id="10" name="Straight Connector 9"/>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26</a:t>
            </a:fld>
            <a:endParaRPr lang="en-US"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8" name="Rectangle 7"/>
          <p:cNvSpPr/>
          <p:nvPr/>
        </p:nvSpPr>
        <p:spPr>
          <a:xfrm>
            <a:off x="0" y="0"/>
            <a:ext cx="9144000" cy="6248400"/>
          </a:xfrm>
          <a:prstGeom prst="rect">
            <a:avLst/>
          </a:prstGeom>
          <a:solidFill>
            <a:srgbClr val="00AD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FE element 208" descr="q4WS9ZXG3ST8132.png"/>
          <p:cNvPicPr>
            <a:picLocks/>
          </p:cNvPicPr>
          <p:nvPr/>
        </p:nvPicPr>
        <p:blipFill>
          <a:blip r:embed="rId3">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5" name="PFE element 209" descr="q4WS9ZXG3ST8133.png"/>
          <p:cNvPicPr>
            <a:picLocks/>
          </p:cNvPicPr>
          <p:nvPr/>
        </p:nvPicPr>
        <p:blipFill>
          <a:blip r:embed="rId4">
            <a:extLst>
              <a:ext uri="{28A0092B-C50C-407E-A947-70E740481C1C}">
                <a14:useLocalDpi xmlns:a14="http://schemas.microsoft.com/office/drawing/2010/main"/>
              </a:ext>
            </a:extLst>
          </a:blip>
          <a:stretch>
            <a:fillRect/>
          </a:stretch>
        </p:blipFill>
        <p:spPr>
          <a:xfrm>
            <a:off x="590726" y="2480891"/>
            <a:ext cx="3121152" cy="2822448"/>
          </a:xfrm>
          <a:prstGeom prst="rect">
            <a:avLst/>
          </a:prstGeom>
        </p:spPr>
      </p:pic>
      <p:pic>
        <p:nvPicPr>
          <p:cNvPr id="11" name="PFE element 211" descr="q4WS9ZXG3ST8136.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cxnSp>
        <p:nvCxnSpPr>
          <p:cNvPr id="10" name="Straight Connector 9"/>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27</a:t>
            </a:fld>
            <a:endParaRPr lang="en-US" dirty="0">
              <a:latin typeface="Calibri"/>
              <a:ea typeface="Calibri"/>
              <a:cs typeface="Calibri"/>
              <a:sym typeface="Calibri"/>
            </a:endParaRPr>
          </a:p>
        </p:txBody>
      </p:sp>
    </p:spTree>
    <p:extLst>
      <p:ext uri="{BB962C8B-B14F-4D97-AF65-F5344CB8AC3E}">
        <p14:creationId xmlns:p14="http://schemas.microsoft.com/office/powerpoint/2010/main" val="424917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4" name="PFE element 215" descr="q4WS9ZXG3ST8137.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7" name="PFE element 217" descr="q4WS9ZXG3ST8139.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19" descr="q4WS9ZXG3ST8140.png"/>
          <p:cNvPicPr>
            <a:picLocks/>
          </p:cNvPicPr>
          <p:nvPr/>
        </p:nvPicPr>
        <p:blipFill>
          <a:blip r:embed="rId5">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cxnSp>
        <p:nvCxnSpPr>
          <p:cNvPr id="12" name="Straight Connector 11"/>
          <p:cNvCxnSpPr/>
          <p:nvPr/>
        </p:nvCxnSpPr>
        <p:spPr>
          <a:xfrm>
            <a:off x="681436" y="1352962"/>
            <a:ext cx="3128564"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3" name="Oval 12"/>
          <p:cNvSpPr>
            <a:spLocks noChangeAspect="1"/>
          </p:cNvSpPr>
          <p:nvPr/>
        </p:nvSpPr>
        <p:spPr>
          <a:xfrm>
            <a:off x="4336287" y="1468107"/>
            <a:ext cx="3886200" cy="38862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28</a:t>
            </a:fld>
            <a:endParaRPr lang="en-US" dirty="0">
              <a:latin typeface="Calibri"/>
              <a:ea typeface="Calibri"/>
              <a:cs typeface="Calibri"/>
              <a:sym typeface="Calibri"/>
            </a:endParaRPr>
          </a:p>
        </p:txBody>
      </p:sp>
      <p:sp>
        <p:nvSpPr>
          <p:cNvPr id="3" name="TextBox 2"/>
          <p:cNvSpPr txBox="1"/>
          <p:nvPr/>
        </p:nvSpPr>
        <p:spPr>
          <a:xfrm>
            <a:off x="519716" y="2157747"/>
            <a:ext cx="3600592" cy="3139321"/>
          </a:xfrm>
          <a:prstGeom prst="rect">
            <a:avLst/>
          </a:prstGeom>
          <a:noFill/>
        </p:spPr>
        <p:txBody>
          <a:bodyPr wrap="square" rtlCol="0">
            <a:spAutoFit/>
          </a:bodyPr>
          <a:lstStyle/>
          <a:p>
            <a:r>
              <a:rPr lang="en-US" sz="2200" dirty="0">
                <a:solidFill>
                  <a:schemeClr val="bg1"/>
                </a:solidFill>
              </a:rPr>
              <a:t>“I kept taking the pills every day after school. After a while I began to feel nauseous and had trouble going to the bathroom. When my stomach starting hurting really bad, I took two pills to make the pain go away.”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8" name="PFE element 255" descr="q4WS9ZXG3ST8162.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rPr>
              <a:t>True or False?</a:t>
            </a:r>
          </a:p>
        </p:txBody>
      </p:sp>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a:t>
            </a:fld>
            <a:endParaRPr lang="en-US" dirty="0">
              <a:latin typeface="Calibri"/>
              <a:ea typeface="Calibri"/>
              <a:cs typeface="Calibri"/>
              <a:sym typeface="Calibri"/>
            </a:endParaRPr>
          </a:p>
        </p:txBody>
      </p:sp>
      <p:sp>
        <p:nvSpPr>
          <p:cNvPr id="5" name="TextBox 4"/>
          <p:cNvSpPr txBox="1"/>
          <p:nvPr/>
        </p:nvSpPr>
        <p:spPr>
          <a:xfrm>
            <a:off x="320725" y="1715619"/>
            <a:ext cx="6856452" cy="2123658"/>
          </a:xfrm>
          <a:prstGeom prst="rect">
            <a:avLst/>
          </a:prstGeom>
          <a:noFill/>
        </p:spPr>
        <p:txBody>
          <a:bodyPr wrap="square" rtlCol="0">
            <a:spAutoFit/>
          </a:bodyPr>
          <a:lstStyle/>
          <a:p>
            <a:r>
              <a:rPr lang="en-US" sz="4400" dirty="0"/>
              <a:t>Prescription medications are safe because you can get them at the pharmacy </a:t>
            </a:r>
          </a:p>
        </p:txBody>
      </p:sp>
    </p:spTree>
    <p:extLst>
      <p:ext uri="{BB962C8B-B14F-4D97-AF65-F5344CB8AC3E}">
        <p14:creationId xmlns:p14="http://schemas.microsoft.com/office/powerpoint/2010/main" val="281355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4" name="PFE element 224" descr="q4WS9ZXG3ST8142.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7" name="PFE element 226" descr="q4WS9ZXG3ST814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0" name="Rectangle 9"/>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28" descr="q4WS9ZXG3ST8145.png"/>
          <p:cNvPicPr>
            <a:picLocks/>
          </p:cNvPicPr>
          <p:nvPr/>
        </p:nvPicPr>
        <p:blipFill>
          <a:blip r:embed="rId5">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9" name="PFE element 229" descr="q4WS9ZXG3ST8146.png"/>
          <p:cNvPicPr>
            <a:picLocks/>
          </p:cNvPicPr>
          <p:nvPr/>
        </p:nvPicPr>
        <p:blipFill>
          <a:blip r:embed="rId6">
            <a:extLst>
              <a:ext uri="{28A0092B-C50C-407E-A947-70E740481C1C}">
                <a14:useLocalDpi xmlns:a14="http://schemas.microsoft.com/office/drawing/2010/main"/>
              </a:ext>
            </a:extLst>
          </a:blip>
          <a:stretch>
            <a:fillRect/>
          </a:stretch>
        </p:blipFill>
        <p:spPr>
          <a:xfrm>
            <a:off x="591911" y="2098028"/>
            <a:ext cx="3127248" cy="3261360"/>
          </a:xfrm>
          <a:prstGeom prst="rect">
            <a:avLst/>
          </a:prstGeom>
        </p:spPr>
      </p:pic>
      <p:cxnSp>
        <p:nvCxnSpPr>
          <p:cNvPr id="13" name="Straight Connector 12"/>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4" name="Oval 13"/>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noChangeAspect="1"/>
          </p:cNvPicPr>
          <p:nvPr/>
        </p:nvPicPr>
        <p:blipFill>
          <a:blip r:embed="rId7">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29</a:t>
            </a:fld>
            <a:endParaRPr lang="en-US" dirty="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4" name="PFE element 233" descr="q4WS9ZXG3ST8147.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7" name="PFE element 235" descr="q4WS9ZXG3ST8149.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6248400"/>
          </a:xfrm>
          <a:prstGeom prst="rect">
            <a:avLst/>
          </a:prstGeom>
          <a:solidFill>
            <a:srgbClr val="00AD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37" descr="q4WS9ZXG3ST8150.png"/>
          <p:cNvPicPr>
            <a:picLocks/>
          </p:cNvPicPr>
          <p:nvPr/>
        </p:nvPicPr>
        <p:blipFill>
          <a:blip r:embed="rId5">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15" name="PFE element 238" descr="q4WS9ZXG3ST8151.png"/>
          <p:cNvPicPr>
            <a:picLocks/>
          </p:cNvPicPr>
          <p:nvPr/>
        </p:nvPicPr>
        <p:blipFill>
          <a:blip r:embed="rId6">
            <a:extLst>
              <a:ext uri="{28A0092B-C50C-407E-A947-70E740481C1C}">
                <a14:useLocalDpi xmlns:a14="http://schemas.microsoft.com/office/drawing/2010/main"/>
              </a:ext>
            </a:extLst>
          </a:blip>
          <a:stretch>
            <a:fillRect/>
          </a:stretch>
        </p:blipFill>
        <p:spPr>
          <a:xfrm>
            <a:off x="590726" y="2060606"/>
            <a:ext cx="3121152" cy="2816352"/>
          </a:xfrm>
          <a:prstGeom prst="rect">
            <a:avLst/>
          </a:prstGeom>
        </p:spPr>
      </p:pic>
      <p:cxnSp>
        <p:nvCxnSpPr>
          <p:cNvPr id="12" name="Straight Connector 11"/>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3" name="Oval 12"/>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preferRelativeResize="0">
            <a:picLocks noChangeAspect="1"/>
          </p:cNvPicPr>
          <p:nvPr/>
        </p:nvPicPr>
        <p:blipFill>
          <a:blip r:embed="rId7">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30</a:t>
            </a:fld>
            <a:endParaRPr lang="en-US" dirty="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4" name="PFE element 242" descr="q4WS9ZXG3ST8152.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7" name="PFE element 244" descr="q4WS9ZXG3ST815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46" descr="q4WS9ZXG3ST8155.png"/>
          <p:cNvPicPr>
            <a:picLocks/>
          </p:cNvPicPr>
          <p:nvPr/>
        </p:nvPicPr>
        <p:blipFill>
          <a:blip r:embed="rId5">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cxnSp>
        <p:nvCxnSpPr>
          <p:cNvPr id="12" name="Straight Connector 11"/>
          <p:cNvCxnSpPr/>
          <p:nvPr/>
        </p:nvCxnSpPr>
        <p:spPr>
          <a:xfrm>
            <a:off x="681436" y="1352962"/>
            <a:ext cx="3128564"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3" name="Oval 12"/>
          <p:cNvSpPr>
            <a:spLocks noChangeAspect="1"/>
          </p:cNvSpPr>
          <p:nvPr/>
        </p:nvSpPr>
        <p:spPr>
          <a:xfrm>
            <a:off x="4336287" y="1468107"/>
            <a:ext cx="3886200" cy="38862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31</a:t>
            </a:fld>
            <a:endParaRPr lang="en-US" dirty="0">
              <a:latin typeface="Calibri"/>
              <a:ea typeface="Calibri"/>
              <a:cs typeface="Calibri"/>
              <a:sym typeface="Calibri"/>
            </a:endParaRPr>
          </a:p>
        </p:txBody>
      </p:sp>
      <p:sp>
        <p:nvSpPr>
          <p:cNvPr id="3" name="TextBox 2"/>
          <p:cNvSpPr txBox="1"/>
          <p:nvPr/>
        </p:nvSpPr>
        <p:spPr>
          <a:xfrm>
            <a:off x="526287" y="2164080"/>
            <a:ext cx="3629153" cy="2800767"/>
          </a:xfrm>
          <a:prstGeom prst="rect">
            <a:avLst/>
          </a:prstGeom>
          <a:noFill/>
        </p:spPr>
        <p:txBody>
          <a:bodyPr wrap="square" rtlCol="0">
            <a:spAutoFit/>
          </a:bodyPr>
          <a:lstStyle/>
          <a:p>
            <a:r>
              <a:rPr lang="en-US" sz="2200" dirty="0">
                <a:solidFill>
                  <a:schemeClr val="bg1"/>
                </a:solidFill>
              </a:rPr>
              <a:t>“The next day during school, I couldn’t stop thinking about the pills. All my teachers looked like they knew I was taking them. I was nervous to talk to anyone, so I skipped school the next day.”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4" name="PFE element 251" descr="q4WS9ZXG3ST8158.png"/>
          <p:cNvPicPr>
            <a:picLocks/>
          </p:cNvPicPr>
          <p:nvPr/>
        </p:nvPicPr>
        <p:blipFill>
          <a:blip r:embed="rId3">
            <a:extLst>
              <a:ext uri="{28A0092B-C50C-407E-A947-70E740481C1C}">
                <a14:useLocalDpi xmlns:a14="http://schemas.microsoft.com/office/drawing/2010/main"/>
              </a:ext>
            </a:extLst>
          </a:blip>
          <a:stretch>
            <a:fillRect/>
          </a:stretch>
        </p:blipFill>
        <p:spPr>
          <a:xfrm>
            <a:off x="499300" y="2076450"/>
            <a:ext cx="3316224" cy="3669792"/>
          </a:xfrm>
          <a:prstGeom prst="rect">
            <a:avLst/>
          </a:prstGeom>
        </p:spPr>
      </p:pic>
      <p:pic>
        <p:nvPicPr>
          <p:cNvPr id="6" name="PFE element 252" descr="q4WS9ZXG3ST8160.png"/>
          <p:cNvPicPr>
            <a:picLocks/>
          </p:cNvPicPr>
          <p:nvPr/>
        </p:nvPicPr>
        <p:blipFill>
          <a:blip r:embed="rId4">
            <a:extLst>
              <a:ext uri="{28A0092B-C50C-407E-A947-70E740481C1C}">
                <a14:useLocalDpi xmlns:a14="http://schemas.microsoft.com/office/drawing/2010/main"/>
              </a:ext>
            </a:extLst>
          </a:blip>
          <a:stretch>
            <a:fillRect/>
          </a:stretch>
        </p:blipFill>
        <p:spPr>
          <a:xfrm>
            <a:off x="4578172" y="2071938"/>
            <a:ext cx="4066032" cy="3919728"/>
          </a:xfrm>
          <a:prstGeom prst="rect">
            <a:avLst/>
          </a:prstGeom>
        </p:spPr>
      </p:pic>
      <p:cxnSp>
        <p:nvCxnSpPr>
          <p:cNvPr id="288" name="Shape 288"/>
          <p:cNvCxnSpPr/>
          <p:nvPr/>
        </p:nvCxnSpPr>
        <p:spPr>
          <a:xfrm>
            <a:off x="1659825" y="2871990"/>
            <a:ext cx="2918614" cy="1996224"/>
          </a:xfrm>
          <a:prstGeom prst="straightConnector1">
            <a:avLst/>
          </a:prstGeom>
          <a:noFill/>
          <a:ln w="12700" cap="flat" cmpd="sng">
            <a:solidFill>
              <a:srgbClr val="66CCCC"/>
            </a:solidFill>
            <a:prstDash val="solid"/>
            <a:miter/>
            <a:headEnd type="none" w="med" len="med"/>
            <a:tailEnd type="none" w="med" len="med"/>
          </a:ln>
        </p:spPr>
      </p:cxnSp>
      <p:pic>
        <p:nvPicPr>
          <p:cNvPr id="8" name="PFE element 255" descr="q4WS9ZXG3ST8162.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9" name="PFE element 257" descr="q4WS9ZXG3ST8163.png"/>
          <p:cNvPicPr>
            <a:picLocks/>
          </p:cNvPicPr>
          <p:nvPr/>
        </p:nvPicPr>
        <p:blipFill>
          <a:blip r:embed="rId6">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Shape 288"/>
          <p:cNvCxnSpPr/>
          <p:nvPr/>
        </p:nvCxnSpPr>
        <p:spPr>
          <a:xfrm>
            <a:off x="1380425" y="3236057"/>
            <a:ext cx="3198014" cy="1996224"/>
          </a:xfrm>
          <a:prstGeom prst="straightConnector1">
            <a:avLst/>
          </a:prstGeom>
          <a:noFill/>
          <a:ln w="12700" cap="flat" cmpd="sng">
            <a:solidFill>
              <a:srgbClr val="66CCCC"/>
            </a:solidFill>
            <a:prstDash val="solid"/>
            <a:miter/>
            <a:headEnd type="none" w="med" len="med"/>
            <a:tailEnd type="none" w="med" len="med"/>
          </a:ln>
        </p:spPr>
      </p:cxnSp>
      <p:cxnSp>
        <p:nvCxnSpPr>
          <p:cNvPr id="19" name="Shape 288"/>
          <p:cNvCxnSpPr/>
          <p:nvPr/>
        </p:nvCxnSpPr>
        <p:spPr>
          <a:xfrm>
            <a:off x="1380425" y="3659390"/>
            <a:ext cx="3198014" cy="760210"/>
          </a:xfrm>
          <a:prstGeom prst="straightConnector1">
            <a:avLst/>
          </a:prstGeom>
          <a:noFill/>
          <a:ln w="12700" cap="flat" cmpd="sng">
            <a:solidFill>
              <a:srgbClr val="66CCCC"/>
            </a:solidFill>
            <a:prstDash val="solid"/>
            <a:miter/>
            <a:headEnd type="none" w="med" len="med"/>
            <a:tailEnd type="none" w="med" len="med"/>
          </a:ln>
        </p:spPr>
      </p:cxnSp>
      <p:cxnSp>
        <p:nvCxnSpPr>
          <p:cNvPr id="21" name="Shape 288"/>
          <p:cNvCxnSpPr/>
          <p:nvPr/>
        </p:nvCxnSpPr>
        <p:spPr>
          <a:xfrm flipV="1">
            <a:off x="2548825" y="3236057"/>
            <a:ext cx="2029614" cy="871947"/>
          </a:xfrm>
          <a:prstGeom prst="straightConnector1">
            <a:avLst/>
          </a:prstGeom>
          <a:noFill/>
          <a:ln w="12700" cap="flat" cmpd="sng">
            <a:solidFill>
              <a:srgbClr val="66CCCC"/>
            </a:solidFill>
            <a:prstDash val="solid"/>
            <a:miter/>
            <a:headEnd type="none" w="med" len="med"/>
            <a:tailEnd type="none" w="med" len="med"/>
          </a:ln>
        </p:spPr>
      </p:cxnSp>
      <p:cxnSp>
        <p:nvCxnSpPr>
          <p:cNvPr id="23" name="Shape 288"/>
          <p:cNvCxnSpPr/>
          <p:nvPr/>
        </p:nvCxnSpPr>
        <p:spPr>
          <a:xfrm flipV="1">
            <a:off x="1534018" y="3672030"/>
            <a:ext cx="3044421" cy="871948"/>
          </a:xfrm>
          <a:prstGeom prst="straightConnector1">
            <a:avLst/>
          </a:prstGeom>
          <a:noFill/>
          <a:ln w="12700" cap="flat" cmpd="sng">
            <a:solidFill>
              <a:srgbClr val="66CCCC"/>
            </a:solidFill>
            <a:prstDash val="solid"/>
            <a:miter/>
            <a:headEnd type="none" w="med" len="med"/>
            <a:tailEnd type="none" w="med" len="med"/>
          </a:ln>
        </p:spPr>
      </p:cxnSp>
      <p:cxnSp>
        <p:nvCxnSpPr>
          <p:cNvPr id="25" name="Shape 288"/>
          <p:cNvCxnSpPr/>
          <p:nvPr/>
        </p:nvCxnSpPr>
        <p:spPr>
          <a:xfrm flipV="1">
            <a:off x="1686418" y="2871990"/>
            <a:ext cx="2892021" cy="2107962"/>
          </a:xfrm>
          <a:prstGeom prst="straightConnector1">
            <a:avLst/>
          </a:prstGeom>
          <a:noFill/>
          <a:ln w="12700" cap="flat" cmpd="sng">
            <a:solidFill>
              <a:srgbClr val="66CCCC"/>
            </a:solidFill>
            <a:prstDash val="solid"/>
            <a:miter/>
            <a:headEnd type="none" w="med" len="med"/>
            <a:tailEnd type="none" w="med" len="med"/>
          </a:ln>
        </p:spPr>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32</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dissolv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8" name="PFE element 255" descr="q4WS9ZXG3ST8162.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rPr>
              <a:t>True or False?</a:t>
            </a:r>
          </a:p>
        </p:txBody>
      </p:sp>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33</a:t>
            </a:fld>
            <a:endParaRPr lang="en-US" dirty="0">
              <a:latin typeface="Calibri"/>
              <a:ea typeface="Calibri"/>
              <a:cs typeface="Calibri"/>
              <a:sym typeface="Calibri"/>
            </a:endParaRPr>
          </a:p>
        </p:txBody>
      </p:sp>
      <p:sp>
        <p:nvSpPr>
          <p:cNvPr id="5" name="TextBox 4"/>
          <p:cNvSpPr txBox="1"/>
          <p:nvPr/>
        </p:nvSpPr>
        <p:spPr>
          <a:xfrm>
            <a:off x="320725" y="1715619"/>
            <a:ext cx="6856452" cy="2123658"/>
          </a:xfrm>
          <a:prstGeom prst="rect">
            <a:avLst/>
          </a:prstGeom>
          <a:noFill/>
        </p:spPr>
        <p:txBody>
          <a:bodyPr wrap="square" rtlCol="0">
            <a:spAutoFit/>
          </a:bodyPr>
          <a:lstStyle/>
          <a:p>
            <a:r>
              <a:rPr lang="en-US" sz="4400" dirty="0"/>
              <a:t>Prescription medications are safe because you can get them at the pharmacy </a:t>
            </a:r>
          </a:p>
        </p:txBody>
      </p:sp>
      <p:pic>
        <p:nvPicPr>
          <p:cNvPr id="2051" name="Picture 3" descr="C:\Users\sshah4\AppData\Local\Microsoft\Windows\Temporary Internet Files\Content.IE5\VE95VWMD\466px-False.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733" y="3876528"/>
            <a:ext cx="2044928" cy="21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74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8" name="PFE element 255" descr="q4WS9ZXG3ST8162.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rPr>
              <a:t>True or False?</a:t>
            </a:r>
          </a:p>
        </p:txBody>
      </p:sp>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34</a:t>
            </a:fld>
            <a:endParaRPr lang="en-US" dirty="0">
              <a:latin typeface="Calibri"/>
              <a:ea typeface="Calibri"/>
              <a:cs typeface="Calibri"/>
              <a:sym typeface="Calibri"/>
            </a:endParaRPr>
          </a:p>
        </p:txBody>
      </p:sp>
      <p:sp>
        <p:nvSpPr>
          <p:cNvPr id="6" name="TextBox 5"/>
          <p:cNvSpPr txBox="1"/>
          <p:nvPr/>
        </p:nvSpPr>
        <p:spPr>
          <a:xfrm>
            <a:off x="320725" y="1715619"/>
            <a:ext cx="6856452" cy="2123658"/>
          </a:xfrm>
          <a:prstGeom prst="rect">
            <a:avLst/>
          </a:prstGeom>
          <a:noFill/>
        </p:spPr>
        <p:txBody>
          <a:bodyPr wrap="square" rtlCol="0">
            <a:spAutoFit/>
          </a:bodyPr>
          <a:lstStyle/>
          <a:p>
            <a:r>
              <a:rPr lang="en-US" sz="4400" dirty="0"/>
              <a:t>Opioid medication is most effective when taken over a long period of time</a:t>
            </a:r>
          </a:p>
        </p:txBody>
      </p:sp>
      <p:pic>
        <p:nvPicPr>
          <p:cNvPr id="9" name="Picture 3" descr="C:\Users\sshah4\AppData\Local\Microsoft\Windows\Temporary Internet Files\Content.IE5\VE95VWMD\466px-False.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733" y="3876528"/>
            <a:ext cx="2044928" cy="21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3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8" name="PFE element 255" descr="q4WS9ZXG3ST8162.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rPr>
              <a:t>True or False?</a:t>
            </a:r>
          </a:p>
        </p:txBody>
      </p:sp>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35</a:t>
            </a:fld>
            <a:endParaRPr lang="en-US" dirty="0">
              <a:latin typeface="Calibri"/>
              <a:ea typeface="Calibri"/>
              <a:cs typeface="Calibri"/>
              <a:sym typeface="Calibri"/>
            </a:endParaRPr>
          </a:p>
        </p:txBody>
      </p:sp>
      <p:sp>
        <p:nvSpPr>
          <p:cNvPr id="6" name="TextBox 5"/>
          <p:cNvSpPr txBox="1"/>
          <p:nvPr/>
        </p:nvSpPr>
        <p:spPr>
          <a:xfrm>
            <a:off x="320725" y="1715619"/>
            <a:ext cx="7119166" cy="2123658"/>
          </a:xfrm>
          <a:prstGeom prst="rect">
            <a:avLst/>
          </a:prstGeom>
          <a:noFill/>
        </p:spPr>
        <p:txBody>
          <a:bodyPr wrap="square" rtlCol="0">
            <a:spAutoFit/>
          </a:bodyPr>
          <a:lstStyle/>
          <a:p>
            <a:r>
              <a:rPr lang="en-US" sz="4400" dirty="0"/>
              <a:t>Using someone else’s opioid medication is okay as long as you are hurt</a:t>
            </a:r>
          </a:p>
        </p:txBody>
      </p:sp>
      <p:pic>
        <p:nvPicPr>
          <p:cNvPr id="9" name="Picture 3" descr="C:\Users\sshah4\AppData\Local\Microsoft\Windows\Temporary Internet Files\Content.IE5\VE95VWMD\466px-False.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733" y="3876528"/>
            <a:ext cx="2044928" cy="21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3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10" name="Picture 2" descr="C:\Users\sshah4\AppData\Local\Microsoft\Windows\Temporary Internet Files\Content.IE5\184OF8JH\Yes_chec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864" y="3162169"/>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8" name="PFE element 255" descr="q4WS9ZXG3ST8162.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rPr>
              <a:t>True or False?</a:t>
            </a:r>
          </a:p>
        </p:txBody>
      </p:sp>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36</a:t>
            </a:fld>
            <a:endParaRPr lang="en-US" dirty="0">
              <a:latin typeface="Calibri"/>
              <a:ea typeface="Calibri"/>
              <a:cs typeface="Calibri"/>
              <a:sym typeface="Calibri"/>
            </a:endParaRPr>
          </a:p>
        </p:txBody>
      </p:sp>
      <p:sp>
        <p:nvSpPr>
          <p:cNvPr id="7" name="TextBox 6"/>
          <p:cNvSpPr txBox="1"/>
          <p:nvPr/>
        </p:nvSpPr>
        <p:spPr>
          <a:xfrm>
            <a:off x="320725" y="1715619"/>
            <a:ext cx="6856452" cy="2123658"/>
          </a:xfrm>
          <a:prstGeom prst="rect">
            <a:avLst/>
          </a:prstGeom>
          <a:noFill/>
        </p:spPr>
        <p:txBody>
          <a:bodyPr wrap="square" rtlCol="0">
            <a:spAutoFit/>
          </a:bodyPr>
          <a:lstStyle/>
          <a:p>
            <a:r>
              <a:rPr lang="en-US" sz="4400" dirty="0"/>
              <a:t>Our brains cannot tell the difference between endorphins and opioids</a:t>
            </a:r>
          </a:p>
        </p:txBody>
      </p:sp>
    </p:spTree>
    <p:extLst>
      <p:ext uri="{BB962C8B-B14F-4D97-AF65-F5344CB8AC3E}">
        <p14:creationId xmlns:p14="http://schemas.microsoft.com/office/powerpoint/2010/main" val="22183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8" name="PFE element 255" descr="q4WS9ZXG3ST8162.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rPr>
              <a:t>True or False?</a:t>
            </a:r>
          </a:p>
        </p:txBody>
      </p:sp>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37</a:t>
            </a:fld>
            <a:endParaRPr lang="en-US" dirty="0">
              <a:latin typeface="Calibri"/>
              <a:ea typeface="Calibri"/>
              <a:cs typeface="Calibri"/>
              <a:sym typeface="Calibri"/>
            </a:endParaRPr>
          </a:p>
        </p:txBody>
      </p:sp>
      <p:sp>
        <p:nvSpPr>
          <p:cNvPr id="6" name="TextBox 5"/>
          <p:cNvSpPr txBox="1"/>
          <p:nvPr/>
        </p:nvSpPr>
        <p:spPr>
          <a:xfrm>
            <a:off x="320725" y="1715619"/>
            <a:ext cx="6856452" cy="1446550"/>
          </a:xfrm>
          <a:prstGeom prst="rect">
            <a:avLst/>
          </a:prstGeom>
          <a:noFill/>
        </p:spPr>
        <p:txBody>
          <a:bodyPr wrap="square" rtlCol="0">
            <a:spAutoFit/>
          </a:bodyPr>
          <a:lstStyle/>
          <a:p>
            <a:r>
              <a:rPr lang="en-US" sz="4400" dirty="0"/>
              <a:t>Opioid addiction is treatable </a:t>
            </a:r>
          </a:p>
        </p:txBody>
      </p:sp>
      <p:pic>
        <p:nvPicPr>
          <p:cNvPr id="3074" name="Picture 2" descr="C:\Users\sshah4\AppData\Local\Microsoft\Windows\Temporary Internet Files\Content.IE5\184OF8JH\Yes_check[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864" y="3162169"/>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3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15" name="PFE element 193" descr="q4WS9ZXG3ST8123.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 </a:t>
            </a:r>
            <a:r>
              <a:rPr lang="en-US" sz="3800" dirty="0">
                <a:solidFill>
                  <a:schemeClr val="bg1"/>
                </a:solidFill>
              </a:rPr>
              <a:t>SAFETY TIPS</a:t>
            </a:r>
          </a:p>
        </p:txBody>
      </p:sp>
      <p:cxnSp>
        <p:nvCxnSpPr>
          <p:cNvPr id="9" name="Straight Connector 8"/>
          <p:cNvCxnSpPr/>
          <p:nvPr/>
        </p:nvCxnSpPr>
        <p:spPr>
          <a:xfrm>
            <a:off x="2630224" y="1082029"/>
            <a:ext cx="389757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6" name="pfehide197" hidden="1"/>
          <p:cNvGrpSpPr/>
          <p:nvPr/>
        </p:nvGrpSpPr>
        <p:grpSpPr>
          <a:xfrm>
            <a:off x="5227320" y="1507068"/>
            <a:ext cx="2971800" cy="4175760"/>
            <a:chOff x="5227320" y="1507068"/>
            <a:chExt cx="2971800" cy="4175760"/>
          </a:xfrm>
        </p:grpSpPr>
        <p:cxnSp>
          <p:nvCxnSpPr>
            <p:cNvPr id="10" name="Straight Connector 9" hidden="1"/>
            <p:cNvCxnSpPr/>
            <p:nvPr/>
          </p:nvCxnSpPr>
          <p:spPr>
            <a:xfrm>
              <a:off x="6731000" y="1507068"/>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hidden="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42466" y="2815313"/>
              <a:ext cx="2743200" cy="2743200"/>
            </a:xfrm>
            <a:prstGeom prst="ellipse">
              <a:avLst/>
            </a:prstGeom>
            <a:solidFill>
              <a:srgbClr val="000000">
                <a:alpha val="40000"/>
              </a:srgbClr>
            </a:solidFill>
          </p:spPr>
        </p:pic>
        <p:sp>
          <p:nvSpPr>
            <p:cNvPr id="12" name="Oval 11" hidden="1"/>
            <p:cNvSpPr>
              <a:spLocks noChangeAspect="1"/>
            </p:cNvSpPr>
            <p:nvPr/>
          </p:nvSpPr>
          <p:spPr>
            <a:xfrm>
              <a:off x="5227320" y="2711028"/>
              <a:ext cx="2971800" cy="2971800"/>
            </a:xfrm>
            <a:prstGeom prst="ellipse">
              <a:avLst/>
            </a:prstGeom>
            <a:solidFill>
              <a:srgbClr val="000000">
                <a:alpha val="40000"/>
              </a:srgbClr>
            </a:solid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pfehide198" hidden="1"/>
          <p:cNvSpPr txBox="1"/>
          <p:nvPr/>
        </p:nvSpPr>
        <p:spPr>
          <a:xfrm>
            <a:off x="942552" y="4221927"/>
            <a:ext cx="3239981" cy="1384995"/>
          </a:xfrm>
          <a:prstGeom prst="rect">
            <a:avLst/>
          </a:prstGeom>
          <a:noFill/>
        </p:spPr>
        <p:txBody>
          <a:bodyPr wrap="square" rtlCol="0">
            <a:spAutoFit/>
          </a:bodyPr>
          <a:lstStyle/>
          <a:p>
            <a:r>
              <a:rPr lang="en-US" sz="1400" dirty="0">
                <a:solidFill>
                  <a:srgbClr val="15284B"/>
                </a:solidFill>
                <a:latin typeface="Montserrat light"/>
                <a:cs typeface="Montserrat light"/>
              </a:rPr>
              <a:t>Symptoms include </a:t>
            </a:r>
            <a:r>
              <a:rPr lang="en-US" sz="1400" dirty="0">
                <a:solidFill>
                  <a:srgbClr val="15284B"/>
                </a:solidFill>
                <a:latin typeface="Montserrat light"/>
                <a:ea typeface="Calibri"/>
                <a:cs typeface="Montserrat light"/>
                <a:sym typeface="Calibri"/>
              </a:rPr>
              <a:t>: sweating, </a:t>
            </a:r>
            <a:r>
              <a:rPr lang="en-US" sz="1400" dirty="0" err="1">
                <a:solidFill>
                  <a:srgbClr val="15284B"/>
                </a:solidFill>
                <a:latin typeface="Montserrat light"/>
                <a:ea typeface="Calibri"/>
                <a:cs typeface="Montserrat light"/>
                <a:sym typeface="Calibri"/>
              </a:rPr>
              <a:t>mydriasis</a:t>
            </a:r>
            <a:r>
              <a:rPr lang="en-US" sz="1400" dirty="0">
                <a:solidFill>
                  <a:srgbClr val="15284B"/>
                </a:solidFill>
                <a:latin typeface="Montserrat light"/>
                <a:ea typeface="Calibri"/>
                <a:cs typeface="Montserrat light"/>
                <a:sym typeface="Calibri"/>
              </a:rPr>
              <a:t> (dilated pupils), vomiting, tachycardia (fast heart rate), </a:t>
            </a:r>
            <a:r>
              <a:rPr lang="en-US" sz="1400" dirty="0" err="1">
                <a:solidFill>
                  <a:srgbClr val="15284B"/>
                </a:solidFill>
                <a:latin typeface="Montserrat light"/>
                <a:ea typeface="Calibri"/>
                <a:cs typeface="Montserrat light"/>
                <a:sym typeface="Calibri"/>
              </a:rPr>
              <a:t>goosebumps</a:t>
            </a:r>
            <a:r>
              <a:rPr lang="en-US" sz="1400" dirty="0">
                <a:solidFill>
                  <a:srgbClr val="15284B"/>
                </a:solidFill>
                <a:latin typeface="Montserrat light"/>
                <a:ea typeface="Calibri"/>
                <a:cs typeface="Montserrat light"/>
                <a:sym typeface="Calibri"/>
              </a:rPr>
              <a:t>, abdominal cramps, muscle cramps, and involuntary leg movements </a:t>
            </a:r>
            <a:endParaRPr lang="en-US" dirty="0">
              <a:solidFill>
                <a:srgbClr val="15284B"/>
              </a:solidFill>
              <a:latin typeface="Montserrat light"/>
              <a:cs typeface="Montserrat light"/>
            </a:endParaRPr>
          </a:p>
        </p:txBody>
      </p:sp>
      <p:sp>
        <p:nvSpPr>
          <p:cNvPr id="13" name="Title 3"/>
          <p:cNvSpPr>
            <a:spLocks noGrp="1"/>
          </p:cNvSpPr>
          <p:nvPr>
            <p:ph type="title"/>
          </p:nvPr>
        </p:nvSpPr>
        <p:spPr>
          <a:xfrm>
            <a:off x="457200" y="274638"/>
            <a:ext cx="8229600" cy="1143000"/>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 </a:t>
            </a:r>
            <a:r>
              <a:rPr lang="en-US" sz="3800" dirty="0">
                <a:solidFill>
                  <a:schemeClr val="bg1"/>
                </a:solidFill>
              </a:rPr>
              <a:t>SAFETY TIPS</a:t>
            </a:r>
          </a:p>
        </p:txBody>
      </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38</a:t>
            </a:fld>
            <a:endParaRPr lang="en-US" dirty="0">
              <a:latin typeface="Calibri"/>
              <a:ea typeface="Calibri"/>
              <a:cs typeface="Calibri"/>
              <a:sym typeface="Calibri"/>
            </a:endParaRPr>
          </a:p>
        </p:txBody>
      </p:sp>
      <p:pic>
        <p:nvPicPr>
          <p:cNvPr id="18" name="Picture 2" descr="C:\Users\hshin\Documents\My Received Files\drug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865" y="4694803"/>
            <a:ext cx="3324314" cy="150533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55576" y="1723377"/>
            <a:ext cx="8653446" cy="3724096"/>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000" kern="1200" dirty="0">
                <a:solidFill>
                  <a:prstClr val="black"/>
                </a:solidFill>
                <a:latin typeface="Calibri"/>
                <a:ea typeface="+mn-ea"/>
                <a:cs typeface="+mn-cs"/>
              </a:rPr>
              <a:t>How to identify pills?</a:t>
            </a:r>
          </a:p>
          <a:p>
            <a:pPr marL="742950" lvl="1" indent="-285750">
              <a:spcBef>
                <a:spcPct val="20000"/>
              </a:spcBef>
              <a:buFont typeface="Courier New" panose="02070309020205020404" pitchFamily="49" charset="0"/>
              <a:buChar char="o"/>
            </a:pPr>
            <a:r>
              <a:rPr lang="en-US" sz="2000" kern="1200" dirty="0">
                <a:solidFill>
                  <a:prstClr val="black"/>
                </a:solidFill>
                <a:latin typeface="Calibri"/>
                <a:ea typeface="+mn-ea"/>
                <a:cs typeface="+mn-cs"/>
                <a:hlinkClick r:id="rId6"/>
              </a:rPr>
              <a:t>https://www.drugs.com/pill_identification.html</a:t>
            </a:r>
            <a:endParaRPr lang="en-US" sz="2000" kern="1200" dirty="0">
              <a:solidFill>
                <a:prstClr val="black"/>
              </a:solidFill>
              <a:latin typeface="Calibri"/>
              <a:ea typeface="+mn-ea"/>
              <a:cs typeface="+mn-cs"/>
            </a:endParaRPr>
          </a:p>
          <a:p>
            <a:pPr marL="742950" lvl="1" indent="-285750">
              <a:spcBef>
                <a:spcPct val="20000"/>
              </a:spcBef>
              <a:buFont typeface="Courier New" panose="02070309020205020404" pitchFamily="49" charset="0"/>
              <a:buChar char="o"/>
            </a:pPr>
            <a:r>
              <a:rPr lang="en-US" sz="2000" kern="1200" dirty="0">
                <a:solidFill>
                  <a:prstClr val="black"/>
                </a:solidFill>
                <a:latin typeface="Calibri"/>
                <a:ea typeface="+mn-ea"/>
                <a:cs typeface="+mn-cs"/>
              </a:rPr>
              <a:t>Pill Identifier and Drug List (App for your phone) </a:t>
            </a:r>
          </a:p>
          <a:p>
            <a:pPr marL="400050" lvl="0" indent="-342900">
              <a:spcBef>
                <a:spcPct val="20000"/>
              </a:spcBef>
              <a:buFont typeface="Arial" panose="020B0604020202020204" pitchFamily="34" charset="0"/>
              <a:buChar char="•"/>
            </a:pPr>
            <a:r>
              <a:rPr lang="en-US" sz="2000" kern="1200" dirty="0">
                <a:solidFill>
                  <a:prstClr val="black"/>
                </a:solidFill>
                <a:latin typeface="Calibri"/>
                <a:ea typeface="+mn-ea"/>
                <a:cs typeface="+mn-cs"/>
              </a:rPr>
              <a:t>Where to dispose?</a:t>
            </a:r>
          </a:p>
          <a:p>
            <a:pPr marL="742950" lvl="1" indent="-285750">
              <a:spcBef>
                <a:spcPct val="20000"/>
              </a:spcBef>
              <a:buFont typeface="Courier New" panose="02070309020205020404" pitchFamily="49" charset="0"/>
              <a:buChar char="o"/>
            </a:pPr>
            <a:r>
              <a:rPr lang="en-US" sz="2000" kern="1200" dirty="0">
                <a:solidFill>
                  <a:prstClr val="black"/>
                </a:solidFill>
                <a:latin typeface="Calibri"/>
                <a:ea typeface="+mn-ea"/>
                <a:cs typeface="+mn-cs"/>
              </a:rPr>
              <a:t>Project Medicine Drop</a:t>
            </a:r>
          </a:p>
          <a:p>
            <a:pPr marL="457200" lvl="1">
              <a:spcBef>
                <a:spcPct val="20000"/>
              </a:spcBef>
            </a:pPr>
            <a:r>
              <a:rPr lang="en-US" sz="2000" kern="1200" dirty="0">
                <a:solidFill>
                  <a:prstClr val="black"/>
                </a:solidFill>
                <a:latin typeface="Calibri"/>
                <a:ea typeface="+mn-ea"/>
                <a:cs typeface="+mn-cs"/>
                <a:hlinkClick r:id="rId7"/>
              </a:rPr>
              <a:t>http://www.njconsumeraffairs.gov/meddrop</a:t>
            </a:r>
            <a:r>
              <a:rPr lang="en-US" sz="2000" kern="1200" dirty="0">
                <a:solidFill>
                  <a:prstClr val="black"/>
                </a:solidFill>
                <a:latin typeface="Calibri"/>
                <a:ea typeface="+mn-ea"/>
                <a:cs typeface="+mn-cs"/>
              </a:rPr>
              <a:t> </a:t>
            </a:r>
          </a:p>
          <a:p>
            <a:pPr marL="742950" lvl="1" indent="-285750">
              <a:spcBef>
                <a:spcPct val="20000"/>
              </a:spcBef>
              <a:buFont typeface="Courier New" panose="02070309020205020404" pitchFamily="49" charset="0"/>
              <a:buChar char="o"/>
            </a:pPr>
            <a:r>
              <a:rPr lang="en-US" sz="2000" kern="1200" dirty="0">
                <a:solidFill>
                  <a:prstClr val="black"/>
                </a:solidFill>
                <a:latin typeface="Calibri"/>
                <a:ea typeface="+mn-ea"/>
                <a:cs typeface="+mn-cs"/>
              </a:rPr>
              <a:t>The National Prescription Drug Take Back day</a:t>
            </a:r>
          </a:p>
          <a:p>
            <a:pPr marL="457200" lvl="1">
              <a:spcBef>
                <a:spcPct val="20000"/>
              </a:spcBef>
            </a:pPr>
            <a:r>
              <a:rPr lang="en-US" sz="2000" kern="1200" dirty="0">
                <a:solidFill>
                  <a:prstClr val="black"/>
                </a:solidFill>
                <a:latin typeface="Calibri"/>
                <a:ea typeface="+mn-ea"/>
                <a:cs typeface="+mn-cs"/>
                <a:hlinkClick r:id="rId8"/>
              </a:rPr>
              <a:t>https://www.deadiversion.usdoj.gov/drug_disposal/takeback/index.html</a:t>
            </a:r>
            <a:endParaRPr lang="en-US" sz="2000" kern="1200" dirty="0">
              <a:solidFill>
                <a:prstClr val="black"/>
              </a:solidFill>
              <a:latin typeface="Calibri"/>
              <a:ea typeface="+mn-ea"/>
              <a:cs typeface="+mn-cs"/>
            </a:endParaRPr>
          </a:p>
          <a:p>
            <a:pPr marL="742950" lvl="1" indent="-285750">
              <a:spcBef>
                <a:spcPct val="20000"/>
              </a:spcBef>
              <a:buFont typeface="Courier New" panose="02070309020205020404" pitchFamily="49" charset="0"/>
              <a:buChar char="o"/>
            </a:pPr>
            <a:r>
              <a:rPr lang="en-US" sz="2000" kern="1200" dirty="0">
                <a:solidFill>
                  <a:prstClr val="black"/>
                </a:solidFill>
                <a:latin typeface="Calibri"/>
                <a:ea typeface="+mn-ea"/>
                <a:cs typeface="+mn-cs"/>
              </a:rPr>
              <a:t>Local pharmacy take back program</a:t>
            </a:r>
          </a:p>
          <a:p>
            <a:pPr marL="457200" lvl="5">
              <a:spcBef>
                <a:spcPct val="20000"/>
              </a:spcBef>
            </a:pPr>
            <a:r>
              <a:rPr lang="en-US" sz="2000" kern="1200" dirty="0">
                <a:solidFill>
                  <a:prstClr val="black"/>
                </a:solidFill>
                <a:latin typeface="Calibri"/>
                <a:ea typeface="+mn-ea"/>
                <a:cs typeface="+mn-cs"/>
                <a:hlinkClick r:id="rId9"/>
              </a:rPr>
              <a:t>http://disposemymeds.org/</a:t>
            </a:r>
            <a:endParaRPr lang="en-US" sz="2000" kern="1200" dirty="0">
              <a:solidFill>
                <a:prstClr val="black"/>
              </a:solidFill>
              <a:latin typeface="Calibri"/>
              <a:ea typeface="+mn-ea"/>
              <a:cs typeface="+mn-cs"/>
            </a:endParaRPr>
          </a:p>
        </p:txBody>
      </p:sp>
    </p:spTree>
    <p:extLst>
      <p:ext uri="{BB962C8B-B14F-4D97-AF65-F5344CB8AC3E}">
        <p14:creationId xmlns:p14="http://schemas.microsoft.com/office/powerpoint/2010/main" val="378655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1000"/>
                                        <p:tgtEl>
                                          <p:spTgt spid="14">
                                            <p:txEl>
                                              <p:pRg st="1" end="1"/>
                                            </p:txEl>
                                          </p:spTgt>
                                        </p:tgtEl>
                                      </p:cBhvr>
                                    </p:animEffect>
                                    <p:anim calcmode="lin" valueType="num">
                                      <p:cBhvr>
                                        <p:cTn id="1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1000"/>
                                        <p:tgtEl>
                                          <p:spTgt spid="14">
                                            <p:txEl>
                                              <p:pRg st="2" end="2"/>
                                            </p:txEl>
                                          </p:spTgt>
                                        </p:tgtEl>
                                      </p:cBhvr>
                                    </p:animEffect>
                                    <p:anim calcmode="lin" valueType="num">
                                      <p:cBhvr>
                                        <p:cTn id="2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 calcmode="lin" valueType="num">
                                      <p:cBhvr>
                                        <p:cTn id="29" dur="10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14">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14">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fade">
                                      <p:cBhvr>
                                        <p:cTn id="37" dur="1000"/>
                                        <p:tgtEl>
                                          <p:spTgt spid="14">
                                            <p:txEl>
                                              <p:pRg st="4" end="4"/>
                                            </p:txEl>
                                          </p:spTgt>
                                        </p:tgtEl>
                                      </p:cBhvr>
                                    </p:animEffect>
                                    <p:anim calcmode="lin" valueType="num">
                                      <p:cBhvr>
                                        <p:cTn id="3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xEl>
                                              <p:pRg st="5" end="5"/>
                                            </p:txEl>
                                          </p:spTgt>
                                        </p:tgtEl>
                                        <p:attrNameLst>
                                          <p:attrName>style.visibility</p:attrName>
                                        </p:attrNameLst>
                                      </p:cBhvr>
                                      <p:to>
                                        <p:strVal val="visible"/>
                                      </p:to>
                                    </p:set>
                                    <p:animEffect transition="in" filter="fade">
                                      <p:cBhvr>
                                        <p:cTn id="44" dur="1000"/>
                                        <p:tgtEl>
                                          <p:spTgt spid="14">
                                            <p:txEl>
                                              <p:pRg st="5" end="5"/>
                                            </p:txEl>
                                          </p:spTgt>
                                        </p:tgtEl>
                                      </p:cBhvr>
                                    </p:animEffect>
                                    <p:anim calcmode="lin" valueType="num">
                                      <p:cBhvr>
                                        <p:cTn id="45"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xEl>
                                              <p:pRg st="6" end="6"/>
                                            </p:txEl>
                                          </p:spTgt>
                                        </p:tgtEl>
                                        <p:attrNameLst>
                                          <p:attrName>style.visibility</p:attrName>
                                        </p:attrNameLst>
                                      </p:cBhvr>
                                      <p:to>
                                        <p:strVal val="visible"/>
                                      </p:to>
                                    </p:set>
                                    <p:animEffect transition="in" filter="fade">
                                      <p:cBhvr>
                                        <p:cTn id="51" dur="1000"/>
                                        <p:tgtEl>
                                          <p:spTgt spid="14">
                                            <p:txEl>
                                              <p:pRg st="6" end="6"/>
                                            </p:txEl>
                                          </p:spTgt>
                                        </p:tgtEl>
                                      </p:cBhvr>
                                    </p:animEffect>
                                    <p:anim calcmode="lin" valueType="num">
                                      <p:cBhvr>
                                        <p:cTn id="52"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4">
                                            <p:txEl>
                                              <p:pRg st="7" end="7"/>
                                            </p:txEl>
                                          </p:spTgt>
                                        </p:tgtEl>
                                        <p:attrNameLst>
                                          <p:attrName>style.visibility</p:attrName>
                                        </p:attrNameLst>
                                      </p:cBhvr>
                                      <p:to>
                                        <p:strVal val="visible"/>
                                      </p:to>
                                    </p:set>
                                    <p:animEffect transition="in" filter="fade">
                                      <p:cBhvr>
                                        <p:cTn id="65" dur="1000"/>
                                        <p:tgtEl>
                                          <p:spTgt spid="14">
                                            <p:txEl>
                                              <p:pRg st="7" end="7"/>
                                            </p:txEl>
                                          </p:spTgt>
                                        </p:tgtEl>
                                      </p:cBhvr>
                                    </p:animEffect>
                                    <p:anim calcmode="lin" valueType="num">
                                      <p:cBhvr>
                                        <p:cTn id="66"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4">
                                            <p:txEl>
                                              <p:pRg st="8" end="8"/>
                                            </p:txEl>
                                          </p:spTgt>
                                        </p:tgtEl>
                                        <p:attrNameLst>
                                          <p:attrName>style.visibility</p:attrName>
                                        </p:attrNameLst>
                                      </p:cBhvr>
                                      <p:to>
                                        <p:strVal val="visible"/>
                                      </p:to>
                                    </p:set>
                                    <p:animEffect transition="in" filter="fade">
                                      <p:cBhvr>
                                        <p:cTn id="72" dur="1000"/>
                                        <p:tgtEl>
                                          <p:spTgt spid="14">
                                            <p:txEl>
                                              <p:pRg st="8" end="8"/>
                                            </p:txEl>
                                          </p:spTgt>
                                        </p:tgtEl>
                                      </p:cBhvr>
                                    </p:animEffect>
                                    <p:anim calcmode="lin" valueType="num">
                                      <p:cBhvr>
                                        <p:cTn id="73"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74"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4">
                                            <p:txEl>
                                              <p:pRg st="9" end="9"/>
                                            </p:txEl>
                                          </p:spTgt>
                                        </p:tgtEl>
                                        <p:attrNameLst>
                                          <p:attrName>style.visibility</p:attrName>
                                        </p:attrNameLst>
                                      </p:cBhvr>
                                      <p:to>
                                        <p:strVal val="visible"/>
                                      </p:to>
                                    </p:set>
                                    <p:animEffect transition="in" filter="fade">
                                      <p:cBhvr>
                                        <p:cTn id="79" dur="1000"/>
                                        <p:tgtEl>
                                          <p:spTgt spid="14">
                                            <p:txEl>
                                              <p:pRg st="9" end="9"/>
                                            </p:txEl>
                                          </p:spTgt>
                                        </p:tgtEl>
                                      </p:cBhvr>
                                    </p:animEffect>
                                    <p:anim calcmode="lin" valueType="num">
                                      <p:cBhvr>
                                        <p:cTn id="80"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81" dur="10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8" name="PFE element 255" descr="q4WS9ZXG3ST8162.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rPr>
              <a:t>True or False?</a:t>
            </a:r>
          </a:p>
        </p:txBody>
      </p:sp>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a:t>
            </a:fld>
            <a:endParaRPr lang="en-US" dirty="0">
              <a:latin typeface="Calibri"/>
              <a:ea typeface="Calibri"/>
              <a:cs typeface="Calibri"/>
              <a:sym typeface="Calibri"/>
            </a:endParaRPr>
          </a:p>
        </p:txBody>
      </p:sp>
      <p:sp>
        <p:nvSpPr>
          <p:cNvPr id="6" name="TextBox 5"/>
          <p:cNvSpPr txBox="1"/>
          <p:nvPr/>
        </p:nvSpPr>
        <p:spPr>
          <a:xfrm>
            <a:off x="320725" y="1715619"/>
            <a:ext cx="6856452" cy="2123658"/>
          </a:xfrm>
          <a:prstGeom prst="rect">
            <a:avLst/>
          </a:prstGeom>
          <a:noFill/>
        </p:spPr>
        <p:txBody>
          <a:bodyPr wrap="square" rtlCol="0">
            <a:spAutoFit/>
          </a:bodyPr>
          <a:lstStyle/>
          <a:p>
            <a:r>
              <a:rPr lang="en-US" sz="4400" dirty="0"/>
              <a:t>Opioid medication is most effective when taken over a long period of time</a:t>
            </a:r>
          </a:p>
        </p:txBody>
      </p:sp>
    </p:spTree>
    <p:extLst>
      <p:ext uri="{BB962C8B-B14F-4D97-AF65-F5344CB8AC3E}">
        <p14:creationId xmlns:p14="http://schemas.microsoft.com/office/powerpoint/2010/main" val="2373268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11" name="PFE element 266" descr="q4WS9ZXG3ST8166.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cxnSp>
        <p:nvCxnSpPr>
          <p:cNvPr id="10" name="Straight Connector 9"/>
          <p:cNvCxnSpPr/>
          <p:nvPr/>
        </p:nvCxnSpPr>
        <p:spPr>
          <a:xfrm>
            <a:off x="2350823" y="1115897"/>
            <a:ext cx="349964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39</a:t>
            </a:fld>
            <a:endParaRPr lang="en-US" dirty="0">
              <a:latin typeface="Calibri"/>
              <a:ea typeface="Calibri"/>
              <a:cs typeface="Calibri"/>
              <a:sym typeface="Calibri"/>
            </a:endParaRPr>
          </a:p>
        </p:txBody>
      </p:sp>
      <p:sp>
        <p:nvSpPr>
          <p:cNvPr id="5" name="TextBox 4"/>
          <p:cNvSpPr txBox="1"/>
          <p:nvPr/>
        </p:nvSpPr>
        <p:spPr>
          <a:xfrm>
            <a:off x="287778" y="38679"/>
            <a:ext cx="8261311" cy="1077218"/>
          </a:xfrm>
          <a:prstGeom prst="rect">
            <a:avLst/>
          </a:prstGeom>
          <a:noFill/>
        </p:spPr>
        <p:txBody>
          <a:bodyPr wrap="square" rtlCol="0">
            <a:spAutoFit/>
          </a:bodyPr>
          <a:lstStyle/>
          <a:p>
            <a:pPr algn="ctr"/>
            <a:r>
              <a:rPr lang="en-US" sz="3200" dirty="0">
                <a:solidFill>
                  <a:schemeClr val="bg1"/>
                </a:solidFill>
              </a:rPr>
              <a:t>What should I do if someone I know needs </a:t>
            </a:r>
            <a:r>
              <a:rPr lang="en-US" sz="3200" b="1" dirty="0">
                <a:solidFill>
                  <a:schemeClr val="bg1"/>
                </a:solidFill>
              </a:rPr>
              <a:t>HELP?</a:t>
            </a:r>
          </a:p>
        </p:txBody>
      </p:sp>
      <p:sp>
        <p:nvSpPr>
          <p:cNvPr id="6" name="TextBox 5"/>
          <p:cNvSpPr txBox="1"/>
          <p:nvPr/>
        </p:nvSpPr>
        <p:spPr>
          <a:xfrm>
            <a:off x="155575" y="4321124"/>
            <a:ext cx="8525716" cy="2369880"/>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If you see or hear about someone misusing drugs, talk to a coach, teacher, or other trusted adult. </a:t>
            </a:r>
          </a:p>
          <a:p>
            <a:pPr lvl="0"/>
            <a:endParaRPr lang="en-US" sz="2000" dirty="0"/>
          </a:p>
          <a:p>
            <a:pPr marL="285750" indent="-285750">
              <a:buFont typeface="Arial" panose="020B0604020202020204" pitchFamily="34" charset="0"/>
              <a:buChar char="•"/>
            </a:pPr>
            <a:r>
              <a:rPr lang="en-US" sz="2000" dirty="0"/>
              <a:t>If you need information on treatment and where you can find it, you can call:  </a:t>
            </a:r>
            <a:r>
              <a:rPr lang="en-US" sz="2000" u="sng" dirty="0"/>
              <a:t>Substance Abuse Treatment Facility Locator at:</a:t>
            </a:r>
            <a:r>
              <a:rPr lang="en-US" sz="2000" dirty="0"/>
              <a:t>  </a:t>
            </a:r>
            <a:r>
              <a:rPr lang="en-US" sz="2000" b="1" dirty="0"/>
              <a:t>1-800-662-HELP</a:t>
            </a:r>
            <a:r>
              <a:rPr lang="en-US" sz="2000" dirty="0"/>
              <a:t> </a:t>
            </a:r>
            <a:r>
              <a:rPr lang="en-US" sz="2000"/>
              <a:t>or visit </a:t>
            </a:r>
            <a:r>
              <a:rPr lang="en-US" sz="2000" u="sng">
                <a:hlinkClick r:id="rId4"/>
              </a:rPr>
              <a:t>findtreatment.samhsa.gov</a:t>
            </a:r>
            <a:r>
              <a:rPr lang="en-US" sz="2000" dirty="0"/>
              <a:t>.</a:t>
            </a:r>
          </a:p>
          <a:p>
            <a:pPr marL="285750" lvl="0" indent="-285750">
              <a:buFont typeface="Arial" panose="020B0604020202020204" pitchFamily="34" charset="0"/>
              <a:buChar char="•"/>
            </a:pPr>
            <a:endParaRPr lang="en-US" dirty="0"/>
          </a:p>
          <a:p>
            <a:endParaRPr lang="en-US" dirty="0"/>
          </a:p>
        </p:txBody>
      </p:sp>
      <p:pic>
        <p:nvPicPr>
          <p:cNvPr id="1026" name="Picture 2" descr="Sample Twitter image for your 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107" y="1301337"/>
            <a:ext cx="5266652" cy="2860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5" name="PFE element 280" descr="q4WS9ZXG3ST8174.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cxnSp>
        <p:nvCxnSpPr>
          <p:cNvPr id="9" name="Straight Connector 8"/>
          <p:cNvCxnSpPr/>
          <p:nvPr/>
        </p:nvCxnSpPr>
        <p:spPr>
          <a:xfrm>
            <a:off x="2740496" y="1219509"/>
            <a:ext cx="3310468"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0" name="pfehide284" hidden="1"/>
          <p:cNvSpPr txBox="1"/>
          <p:nvPr/>
        </p:nvSpPr>
        <p:spPr>
          <a:xfrm>
            <a:off x="1809114" y="2167467"/>
            <a:ext cx="6079068" cy="646331"/>
          </a:xfrm>
          <a:prstGeom prst="rect">
            <a:avLst/>
          </a:prstGeom>
          <a:noFill/>
        </p:spPr>
        <p:txBody>
          <a:bodyPr wrap="square" rtlCol="0">
            <a:spAutoFit/>
          </a:bodyPr>
          <a:lstStyle/>
          <a:p>
            <a:pPr lvl="0"/>
            <a:r>
              <a:rPr lang="en-US" sz="1800" dirty="0">
                <a:solidFill>
                  <a:srgbClr val="15284B"/>
                </a:solidFill>
                <a:latin typeface="Montserrat light"/>
                <a:ea typeface="Calibri"/>
                <a:cs typeface="Montserrat light"/>
                <a:sym typeface="Calibri"/>
              </a:rPr>
              <a:t>Choose one idea you learned in this lesson about opioid misuse.</a:t>
            </a:r>
            <a:endParaRPr lang="en-US" sz="1800" dirty="0">
              <a:solidFill>
                <a:srgbClr val="15284B"/>
              </a:solidFill>
              <a:latin typeface="Montserrat light"/>
              <a:cs typeface="Montserrat light"/>
            </a:endParaRPr>
          </a:p>
        </p:txBody>
      </p:sp>
      <p:grpSp>
        <p:nvGrpSpPr>
          <p:cNvPr id="11" name="pfehide285" hidden="1"/>
          <p:cNvGrpSpPr/>
          <p:nvPr/>
        </p:nvGrpSpPr>
        <p:grpSpPr>
          <a:xfrm>
            <a:off x="1244601" y="2257450"/>
            <a:ext cx="457200" cy="457200"/>
            <a:chOff x="1244601" y="2257450"/>
            <a:chExt cx="457200" cy="457200"/>
          </a:xfrm>
        </p:grpSpPr>
        <p:sp>
          <p:nvSpPr>
            <p:cNvPr id="13" name="Oval 12"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a:solidFill>
                    <a:srgbClr val="FFFFFF"/>
                  </a:solidFill>
                  <a:latin typeface="Montserrat bold"/>
                  <a:cs typeface="Montserrat bold"/>
                </a:rPr>
                <a:t>1</a:t>
              </a:r>
            </a:p>
          </p:txBody>
        </p:sp>
      </p:grpSp>
      <p:sp>
        <p:nvSpPr>
          <p:cNvPr id="16" name="pfehide286" hidden="1"/>
          <p:cNvSpPr txBox="1"/>
          <p:nvPr/>
        </p:nvSpPr>
        <p:spPr>
          <a:xfrm>
            <a:off x="1798162" y="2960160"/>
            <a:ext cx="6079068" cy="646331"/>
          </a:xfrm>
          <a:prstGeom prst="rect">
            <a:avLst/>
          </a:prstGeom>
          <a:noFill/>
        </p:spPr>
        <p:txBody>
          <a:bodyPr wrap="square" rtlCol="0">
            <a:spAutoFit/>
          </a:bodyPr>
          <a:lstStyle/>
          <a:p>
            <a:pPr lvl="0"/>
            <a:r>
              <a:rPr lang="en-US" sz="1800" dirty="0">
                <a:solidFill>
                  <a:srgbClr val="15284B"/>
                </a:solidFill>
                <a:latin typeface="Montserrat light"/>
                <a:ea typeface="Calibri"/>
                <a:cs typeface="Montserrat light"/>
                <a:sym typeface="Calibri"/>
              </a:rPr>
              <a:t>Decide how your social media campaign will communicate the science of opioid misuse.</a:t>
            </a:r>
            <a:endParaRPr lang="en-US" sz="1800" dirty="0">
              <a:solidFill>
                <a:srgbClr val="15284B"/>
              </a:solidFill>
              <a:latin typeface="Montserrat light"/>
              <a:cs typeface="Montserrat light"/>
            </a:endParaRPr>
          </a:p>
        </p:txBody>
      </p:sp>
      <p:grpSp>
        <p:nvGrpSpPr>
          <p:cNvPr id="17" name="pfehide287" hidden="1"/>
          <p:cNvGrpSpPr/>
          <p:nvPr/>
        </p:nvGrpSpPr>
        <p:grpSpPr>
          <a:xfrm>
            <a:off x="1233649" y="3050143"/>
            <a:ext cx="457200" cy="457200"/>
            <a:chOff x="1244601" y="2257450"/>
            <a:chExt cx="457200" cy="457200"/>
          </a:xfrm>
        </p:grpSpPr>
        <p:sp>
          <p:nvSpPr>
            <p:cNvPr id="18" name="Oval 17"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a:solidFill>
                    <a:srgbClr val="FFFFFF"/>
                  </a:solidFill>
                  <a:latin typeface="Montserrat bold"/>
                  <a:cs typeface="Montserrat bold"/>
                </a:rPr>
                <a:t>2</a:t>
              </a:r>
            </a:p>
          </p:txBody>
        </p:sp>
      </p:grpSp>
      <p:sp>
        <p:nvSpPr>
          <p:cNvPr id="20" name="pfehide288" hidden="1"/>
          <p:cNvSpPr txBox="1"/>
          <p:nvPr/>
        </p:nvSpPr>
        <p:spPr>
          <a:xfrm>
            <a:off x="1798162" y="3848874"/>
            <a:ext cx="6079068" cy="369332"/>
          </a:xfrm>
          <a:prstGeom prst="rect">
            <a:avLst/>
          </a:prstGeom>
          <a:noFill/>
        </p:spPr>
        <p:txBody>
          <a:bodyPr wrap="square" rtlCol="0">
            <a:spAutoFit/>
          </a:bodyPr>
          <a:lstStyle/>
          <a:p>
            <a:pPr lvl="0"/>
            <a:r>
              <a:rPr lang="en-US" sz="1800" dirty="0">
                <a:solidFill>
                  <a:srgbClr val="15284B"/>
                </a:solidFill>
                <a:latin typeface="Montserrat light"/>
                <a:ea typeface="Calibri"/>
                <a:cs typeface="Montserrat light"/>
                <a:sym typeface="Calibri"/>
              </a:rPr>
              <a:t>Write a </a:t>
            </a:r>
            <a:r>
              <a:rPr lang="en-US" sz="1800" dirty="0" err="1">
                <a:solidFill>
                  <a:srgbClr val="15284B"/>
                </a:solidFill>
                <a:latin typeface="Montserrat light"/>
                <a:ea typeface="Calibri"/>
                <a:cs typeface="Montserrat light"/>
                <a:sym typeface="Calibri"/>
              </a:rPr>
              <a:t>hashtag</a:t>
            </a:r>
            <a:r>
              <a:rPr lang="en-US" sz="1800" dirty="0">
                <a:solidFill>
                  <a:srgbClr val="15284B"/>
                </a:solidFill>
                <a:latin typeface="Montserrat light"/>
                <a:ea typeface="Calibri"/>
                <a:cs typeface="Montserrat light"/>
                <a:sym typeface="Calibri"/>
              </a:rPr>
              <a:t>.</a:t>
            </a:r>
            <a:endParaRPr lang="en-US" sz="1800" dirty="0">
              <a:solidFill>
                <a:srgbClr val="15284B"/>
              </a:solidFill>
              <a:latin typeface="Montserrat light"/>
              <a:cs typeface="Montserrat light"/>
            </a:endParaRPr>
          </a:p>
        </p:txBody>
      </p:sp>
      <p:grpSp>
        <p:nvGrpSpPr>
          <p:cNvPr id="21" name="pfehide289" hidden="1"/>
          <p:cNvGrpSpPr/>
          <p:nvPr/>
        </p:nvGrpSpPr>
        <p:grpSpPr>
          <a:xfrm>
            <a:off x="1233649" y="3806854"/>
            <a:ext cx="457200" cy="457200"/>
            <a:chOff x="1244601" y="2257450"/>
            <a:chExt cx="457200" cy="457200"/>
          </a:xfrm>
        </p:grpSpPr>
        <p:sp>
          <p:nvSpPr>
            <p:cNvPr id="22" name="Oval 21"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a:solidFill>
                    <a:srgbClr val="FFFFFF"/>
                  </a:solidFill>
                  <a:latin typeface="Montserrat bold"/>
                  <a:cs typeface="Montserrat bold"/>
                </a:rPr>
                <a:t>3</a:t>
              </a:r>
            </a:p>
          </p:txBody>
        </p:sp>
      </p:grpSp>
      <p:sp>
        <p:nvSpPr>
          <p:cNvPr id="24" name="pfehide290" hidden="1"/>
          <p:cNvSpPr txBox="1"/>
          <p:nvPr/>
        </p:nvSpPr>
        <p:spPr>
          <a:xfrm>
            <a:off x="1798162" y="4560074"/>
            <a:ext cx="6079068" cy="369332"/>
          </a:xfrm>
          <a:prstGeom prst="rect">
            <a:avLst/>
          </a:prstGeom>
          <a:noFill/>
        </p:spPr>
        <p:txBody>
          <a:bodyPr wrap="square" rtlCol="0">
            <a:spAutoFit/>
          </a:bodyPr>
          <a:lstStyle/>
          <a:p>
            <a:pPr lvl="0"/>
            <a:r>
              <a:rPr lang="en-US" sz="1800" dirty="0">
                <a:solidFill>
                  <a:srgbClr val="15284B"/>
                </a:solidFill>
                <a:latin typeface="Montserrat light"/>
                <a:ea typeface="Calibri"/>
                <a:cs typeface="Montserrat light"/>
                <a:sym typeface="Calibri"/>
              </a:rPr>
              <a:t>Create an example post.</a:t>
            </a:r>
            <a:endParaRPr lang="en-US" sz="1800" dirty="0">
              <a:solidFill>
                <a:srgbClr val="15284B"/>
              </a:solidFill>
              <a:latin typeface="Montserrat light"/>
              <a:cs typeface="Montserrat light"/>
            </a:endParaRPr>
          </a:p>
        </p:txBody>
      </p:sp>
      <p:grpSp>
        <p:nvGrpSpPr>
          <p:cNvPr id="25" name="pfehide291" hidden="1"/>
          <p:cNvGrpSpPr/>
          <p:nvPr/>
        </p:nvGrpSpPr>
        <p:grpSpPr>
          <a:xfrm>
            <a:off x="1233649" y="4518054"/>
            <a:ext cx="457200" cy="457200"/>
            <a:chOff x="1244601" y="2257450"/>
            <a:chExt cx="457200" cy="457200"/>
          </a:xfrm>
        </p:grpSpPr>
        <p:sp>
          <p:nvSpPr>
            <p:cNvPr id="26" name="Oval 25"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a:solidFill>
                    <a:srgbClr val="FFFFFF"/>
                  </a:solidFill>
                  <a:latin typeface="Montserrat bold"/>
                  <a:cs typeface="Montserrat bold"/>
                </a:rPr>
                <a:t>4</a:t>
              </a:r>
            </a:p>
          </p:txBody>
        </p:sp>
      </p:grpSp>
      <p:sp>
        <p:nvSpPr>
          <p:cNvPr id="28" name="pfehide292" hidden="1"/>
          <p:cNvSpPr txBox="1"/>
          <p:nvPr/>
        </p:nvSpPr>
        <p:spPr>
          <a:xfrm>
            <a:off x="1798162" y="5313607"/>
            <a:ext cx="6079068" cy="369332"/>
          </a:xfrm>
          <a:prstGeom prst="rect">
            <a:avLst/>
          </a:prstGeom>
          <a:noFill/>
        </p:spPr>
        <p:txBody>
          <a:bodyPr wrap="square" rtlCol="0">
            <a:spAutoFit/>
          </a:bodyPr>
          <a:lstStyle/>
          <a:p>
            <a:pPr lvl="0"/>
            <a:r>
              <a:rPr lang="en-US" sz="1800" dirty="0">
                <a:solidFill>
                  <a:srgbClr val="15284B"/>
                </a:solidFill>
                <a:latin typeface="Montserrat light"/>
                <a:ea typeface="Calibri"/>
                <a:cs typeface="Montserrat light"/>
                <a:sym typeface="Calibri"/>
              </a:rPr>
              <a:t>Submit this post to your teacher.</a:t>
            </a:r>
            <a:endParaRPr lang="en-US" sz="1800" dirty="0">
              <a:solidFill>
                <a:srgbClr val="15284B"/>
              </a:solidFill>
              <a:latin typeface="Montserrat light"/>
              <a:cs typeface="Montserrat light"/>
            </a:endParaRPr>
          </a:p>
        </p:txBody>
      </p:sp>
      <p:grpSp>
        <p:nvGrpSpPr>
          <p:cNvPr id="29" name="pfehide293" hidden="1"/>
          <p:cNvGrpSpPr/>
          <p:nvPr/>
        </p:nvGrpSpPr>
        <p:grpSpPr>
          <a:xfrm>
            <a:off x="1233649" y="5271587"/>
            <a:ext cx="457200" cy="457200"/>
            <a:chOff x="1244601" y="2257450"/>
            <a:chExt cx="457200" cy="457200"/>
          </a:xfrm>
        </p:grpSpPr>
        <p:sp>
          <p:nvSpPr>
            <p:cNvPr id="30" name="Oval 29"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a:solidFill>
                    <a:srgbClr val="FFFFFF"/>
                  </a:solidFill>
                  <a:latin typeface="Montserrat bold"/>
                  <a:cs typeface="Montserrat bold"/>
                </a:rPr>
                <a:t>5</a:t>
              </a:r>
            </a:p>
          </p:txBody>
        </p:sp>
      </p:grp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40</a:t>
            </a:fld>
            <a:endParaRPr lang="en-US" dirty="0">
              <a:latin typeface="Calibri"/>
              <a:ea typeface="Calibri"/>
              <a:cs typeface="Calibri"/>
              <a:sym typeface="Calibri"/>
            </a:endParaRPr>
          </a:p>
        </p:txBody>
      </p:sp>
      <p:sp>
        <p:nvSpPr>
          <p:cNvPr id="3" name="TextBox 2"/>
          <p:cNvSpPr txBox="1"/>
          <p:nvPr/>
        </p:nvSpPr>
        <p:spPr>
          <a:xfrm>
            <a:off x="1057619" y="308472"/>
            <a:ext cx="6676222" cy="830997"/>
          </a:xfrm>
          <a:prstGeom prst="rect">
            <a:avLst/>
          </a:prstGeom>
          <a:noFill/>
        </p:spPr>
        <p:txBody>
          <a:bodyPr wrap="square" rtlCol="0">
            <a:spAutoFit/>
          </a:bodyPr>
          <a:lstStyle/>
          <a:p>
            <a:pPr algn="ctr"/>
            <a:r>
              <a:rPr lang="en-US" sz="4800" b="1" dirty="0">
                <a:solidFill>
                  <a:schemeClr val="bg1"/>
                </a:solidFill>
                <a:latin typeface="Georgia" panose="02040502050405020303" pitchFamily="18" charset="0"/>
              </a:rP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8" name="PFE element 255" descr="q4WS9ZXG3ST8162.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rPr>
              <a:t>True or False?</a:t>
            </a:r>
          </a:p>
        </p:txBody>
      </p:sp>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4</a:t>
            </a:fld>
            <a:endParaRPr lang="en-US" dirty="0">
              <a:latin typeface="Calibri"/>
              <a:ea typeface="Calibri"/>
              <a:cs typeface="Calibri"/>
              <a:sym typeface="Calibri"/>
            </a:endParaRPr>
          </a:p>
        </p:txBody>
      </p:sp>
      <p:sp>
        <p:nvSpPr>
          <p:cNvPr id="6" name="TextBox 5"/>
          <p:cNvSpPr txBox="1"/>
          <p:nvPr/>
        </p:nvSpPr>
        <p:spPr>
          <a:xfrm>
            <a:off x="320725" y="1715619"/>
            <a:ext cx="7119166" cy="2123658"/>
          </a:xfrm>
          <a:prstGeom prst="rect">
            <a:avLst/>
          </a:prstGeom>
          <a:noFill/>
        </p:spPr>
        <p:txBody>
          <a:bodyPr wrap="square" rtlCol="0">
            <a:spAutoFit/>
          </a:bodyPr>
          <a:lstStyle/>
          <a:p>
            <a:r>
              <a:rPr lang="en-US" sz="4400" dirty="0"/>
              <a:t>Using someone else’s opioid medication is okay as long as you are hurt</a:t>
            </a:r>
          </a:p>
        </p:txBody>
      </p:sp>
    </p:spTree>
    <p:extLst>
      <p:ext uri="{BB962C8B-B14F-4D97-AF65-F5344CB8AC3E}">
        <p14:creationId xmlns:p14="http://schemas.microsoft.com/office/powerpoint/2010/main" val="144239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8" name="PFE element 255" descr="q4WS9ZXG3ST8162.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rPr>
              <a:t>True or False?</a:t>
            </a:r>
          </a:p>
        </p:txBody>
      </p:sp>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5</a:t>
            </a:fld>
            <a:endParaRPr lang="en-US" dirty="0">
              <a:latin typeface="Calibri"/>
              <a:ea typeface="Calibri"/>
              <a:cs typeface="Calibri"/>
              <a:sym typeface="Calibri"/>
            </a:endParaRPr>
          </a:p>
        </p:txBody>
      </p:sp>
      <p:sp>
        <p:nvSpPr>
          <p:cNvPr id="7" name="TextBox 6"/>
          <p:cNvSpPr txBox="1"/>
          <p:nvPr/>
        </p:nvSpPr>
        <p:spPr>
          <a:xfrm>
            <a:off x="320725" y="1715619"/>
            <a:ext cx="6856452" cy="2123658"/>
          </a:xfrm>
          <a:prstGeom prst="rect">
            <a:avLst/>
          </a:prstGeom>
          <a:noFill/>
        </p:spPr>
        <p:txBody>
          <a:bodyPr wrap="square" rtlCol="0">
            <a:spAutoFit/>
          </a:bodyPr>
          <a:lstStyle/>
          <a:p>
            <a:r>
              <a:rPr lang="en-US" sz="4400" dirty="0"/>
              <a:t>Our brains cannot tell the difference between endorphins and opioids</a:t>
            </a:r>
          </a:p>
        </p:txBody>
      </p:sp>
    </p:spTree>
    <p:extLst>
      <p:ext uri="{BB962C8B-B14F-4D97-AF65-F5344CB8AC3E}">
        <p14:creationId xmlns:p14="http://schemas.microsoft.com/office/powerpoint/2010/main" val="2526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8" name="PFE element 255" descr="q4WS9ZXG3ST8162.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rPr>
              <a:t>True or False?</a:t>
            </a:r>
          </a:p>
        </p:txBody>
      </p:sp>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6</a:t>
            </a:fld>
            <a:endParaRPr lang="en-US" dirty="0">
              <a:latin typeface="Calibri"/>
              <a:ea typeface="Calibri"/>
              <a:cs typeface="Calibri"/>
              <a:sym typeface="Calibri"/>
            </a:endParaRPr>
          </a:p>
        </p:txBody>
      </p:sp>
      <p:sp>
        <p:nvSpPr>
          <p:cNvPr id="6" name="TextBox 5"/>
          <p:cNvSpPr txBox="1"/>
          <p:nvPr/>
        </p:nvSpPr>
        <p:spPr>
          <a:xfrm>
            <a:off x="320725" y="1715619"/>
            <a:ext cx="6856452" cy="1446550"/>
          </a:xfrm>
          <a:prstGeom prst="rect">
            <a:avLst/>
          </a:prstGeom>
          <a:noFill/>
        </p:spPr>
        <p:txBody>
          <a:bodyPr wrap="square" rtlCol="0">
            <a:spAutoFit/>
          </a:bodyPr>
          <a:lstStyle/>
          <a:p>
            <a:r>
              <a:rPr lang="en-US" sz="4400" dirty="0"/>
              <a:t>Opioid addiction is treatable </a:t>
            </a:r>
          </a:p>
        </p:txBody>
      </p:sp>
    </p:spTree>
    <p:extLst>
      <p:ext uri="{BB962C8B-B14F-4D97-AF65-F5344CB8AC3E}">
        <p14:creationId xmlns:p14="http://schemas.microsoft.com/office/powerpoint/2010/main" val="276325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10" name="Straight Connector 9"/>
          <p:cNvCxnSpPr/>
          <p:nvPr/>
        </p:nvCxnSpPr>
        <p:spPr>
          <a:xfrm>
            <a:off x="2678220"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p:cNvPicPr>
          <p:nvPr/>
        </p:nvPicPr>
        <p:blipFill>
          <a:blip r:embed="rId3" cstate="screen">
            <a:extLst>
              <a:ext uri="{28A0092B-C50C-407E-A947-70E740481C1C}">
                <a14:useLocalDpi xmlns:a14="http://schemas.microsoft.com/office/drawing/2010/main"/>
              </a:ext>
            </a:extLst>
          </a:blip>
          <a:stretch>
            <a:fillRect/>
          </a:stretch>
        </p:blipFill>
        <p:spPr>
          <a:xfrm>
            <a:off x="1306620" y="2624670"/>
            <a:ext cx="2743200" cy="2743200"/>
          </a:xfrm>
          <a:prstGeom prst="ellipse">
            <a:avLst/>
          </a:prstGeom>
        </p:spPr>
      </p:pic>
      <p:sp>
        <p:nvSpPr>
          <p:cNvPr id="12" name="Oval 11"/>
          <p:cNvSpPr>
            <a:spLocks noChangeAspect="1"/>
          </p:cNvSpPr>
          <p:nvPr/>
        </p:nvSpPr>
        <p:spPr>
          <a:xfrm>
            <a:off x="1174540"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FE element 15" descr="q4WS9ZXG3ST87.png"/>
          <p:cNvPicPr>
            <a:picLocks/>
          </p:cNvPicPr>
          <p:nvPr/>
        </p:nvPicPr>
        <p:blipFill>
          <a:blip r:embed="rId4">
            <a:extLst>
              <a:ext uri="{28A0092B-C50C-407E-A947-70E740481C1C}">
                <a14:useLocalDpi xmlns:a14="http://schemas.microsoft.com/office/drawing/2010/main"/>
              </a:ext>
            </a:extLst>
          </a:blip>
          <a:stretch>
            <a:fillRect/>
          </a:stretch>
        </p:blipFill>
        <p:spPr>
          <a:xfrm>
            <a:off x="4743323" y="2884171"/>
            <a:ext cx="3194304" cy="2072640"/>
          </a:xfrm>
          <a:prstGeom prst="rect">
            <a:avLst/>
          </a:prstGeom>
        </p:spPr>
      </p:pic>
      <p:pic>
        <p:nvPicPr>
          <p:cNvPr id="9" name="PFE element 17" descr="q4WS9ZXG3ST810.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4" name="PFE element 19" descr="q4WS9ZXG3ST811.png"/>
          <p:cNvPicPr>
            <a:picLocks/>
          </p:cNvPicPr>
          <p:nvPr/>
        </p:nvPicPr>
        <p:blipFill>
          <a:blip r:embed="rId6">
            <a:extLst>
              <a:ext uri="{28A0092B-C50C-407E-A947-70E740481C1C}">
                <a14:useLocalDpi xmlns:a14="http://schemas.microsoft.com/office/drawing/2010/main"/>
              </a:ext>
            </a:extLst>
          </a:blip>
          <a:stretch>
            <a:fillRect/>
          </a:stretch>
        </p:blipFill>
        <p:spPr>
          <a:xfrm>
            <a:off x="0" y="175938"/>
            <a:ext cx="9144000" cy="1231392"/>
          </a:xfrm>
          <a:prstGeom prst="rect">
            <a:avLst/>
          </a:prstGeom>
        </p:spPr>
      </p:pic>
      <p:cxnSp>
        <p:nvCxnSpPr>
          <p:cNvPr id="13" name="Straight Connector 12"/>
          <p:cNvCxnSpPr/>
          <p:nvPr/>
        </p:nvCxnSpPr>
        <p:spPr>
          <a:xfrm>
            <a:off x="3215006" y="870365"/>
            <a:ext cx="26777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7</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1" name="Picture 10" descr="shutterstock_34886533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7597"/>
            <a:ext cx="9144000" cy="4670803"/>
          </a:xfrm>
          <a:prstGeom prst="rect">
            <a:avLst/>
          </a:prstGeom>
        </p:spPr>
      </p:pic>
      <p:pic>
        <p:nvPicPr>
          <p:cNvPr id="10" name="PFE element 32" descr="q4WS9ZXG3ST819.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4" name="PFE element 34" descr="q4WS9ZXG3ST820.png"/>
          <p:cNvPicPr>
            <a:picLocks/>
          </p:cNvPicPr>
          <p:nvPr/>
        </p:nvPicPr>
        <p:blipFill>
          <a:blip r:embed="rId5">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9" name="Straight Connector 8"/>
          <p:cNvCxnSpPr/>
          <p:nvPr/>
        </p:nvCxnSpPr>
        <p:spPr>
          <a:xfrm>
            <a:off x="3584048" y="1082029"/>
            <a:ext cx="1716085"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5" name="pfehide36" hidden="1"/>
          <p:cNvGrpSpPr/>
          <p:nvPr/>
        </p:nvGrpSpPr>
        <p:grpSpPr>
          <a:xfrm>
            <a:off x="6615088" y="1955373"/>
            <a:ext cx="1933956" cy="1933956"/>
            <a:chOff x="6615088" y="2062990"/>
            <a:chExt cx="1933956" cy="1933956"/>
          </a:xfrm>
        </p:grpSpPr>
        <p:pic>
          <p:nvPicPr>
            <p:cNvPr id="12" name="Picture 11"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30235" y="2174829"/>
              <a:ext cx="1714500" cy="1714500"/>
            </a:xfrm>
            <a:prstGeom prst="ellipse">
              <a:avLst/>
            </a:prstGeom>
            <a:solidFill>
              <a:srgbClr val="000000">
                <a:alpha val="40000"/>
              </a:srgbClr>
            </a:solidFill>
          </p:spPr>
        </p:pic>
        <p:sp>
          <p:nvSpPr>
            <p:cNvPr id="13" name="Oval 12" hidden="1"/>
            <p:cNvSpPr>
              <a:spLocks noChangeAspect="1"/>
            </p:cNvSpPr>
            <p:nvPr/>
          </p:nvSpPr>
          <p:spPr>
            <a:xfrm>
              <a:off x="6615088" y="2062990"/>
              <a:ext cx="1933956" cy="1933956"/>
            </a:xfrm>
            <a:prstGeom prst="ellipse">
              <a:avLst/>
            </a:prstGeom>
            <a:solidFill>
              <a:srgbClr val="000000">
                <a:alpha val="40000"/>
              </a:srgbClr>
            </a:solid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6597562" y="1937847"/>
            <a:ext cx="1969008" cy="1969008"/>
            <a:chOff x="317500" y="317500"/>
            <a:chExt cx="1969008" cy="1969008"/>
          </a:xfrm>
        </p:grpSpPr>
        <p:pic>
          <p:nvPicPr>
            <p:cNvPr id="16" name="PFE element 36" descr="q4WS9ZXG3ST821.png"/>
            <p:cNvPicPr>
              <a:picLocks/>
            </p:cNvPicPr>
            <p:nvPr/>
          </p:nvPicPr>
          <p:blipFill>
            <a:blip r:embed="rId7">
              <a:extLst>
                <a:ext uri="{28A0092B-C50C-407E-A947-70E740481C1C}">
                  <a14:useLocalDpi xmlns:a14="http://schemas.microsoft.com/office/drawing/2010/main"/>
                </a:ext>
              </a:extLst>
            </a:blip>
            <a:stretch>
              <a:fillRect/>
            </a:stretch>
          </p:blipFill>
          <p:spPr>
            <a:xfrm>
              <a:off x="317500" y="317500"/>
              <a:ext cx="1969008" cy="1969008"/>
            </a:xfrm>
            <a:prstGeom prst="rect">
              <a:avLst/>
            </a:prstGeom>
          </p:spPr>
        </p:pic>
        <p:sp>
          <p:nvSpPr>
            <p:cNvPr id="17" name="Shape_0"/>
            <p:cNvSpPr/>
            <p:nvPr/>
          </p:nvSpPr>
          <p:spPr>
            <a:xfrm>
              <a:off x="317500" y="317500"/>
              <a:ext cx="1969008" cy="19690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4181064" y="3644809"/>
            <a:ext cx="3657600" cy="2246769"/>
          </a:xfrm>
          <a:prstGeom prst="rect">
            <a:avLst/>
          </a:prstGeom>
          <a:noFill/>
        </p:spPr>
        <p:txBody>
          <a:bodyPr wrap="square" rtlCol="0">
            <a:spAutoFit/>
          </a:bodyPr>
          <a:lstStyle/>
          <a:p>
            <a:r>
              <a:rPr lang="en-US" sz="2800" dirty="0"/>
              <a:t>Like exercise, chocolate also triggers the release of “feel-good” chemicals in your brain.</a:t>
            </a:r>
          </a:p>
        </p:txBody>
      </p:sp>
      <p:sp>
        <p:nvSpPr>
          <p:cNvPr id="3" name="Slide Number Placeholder 2"/>
          <p:cNvSpPr>
            <a:spLocks noGrp="1"/>
          </p:cNvSpPr>
          <p:nvPr>
            <p:ph type="sldNum" sz="quarter"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8</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4">
      <a:dk1>
        <a:sysClr val="windowText" lastClr="000000"/>
      </a:dk1>
      <a:lt1>
        <a:sysClr val="window" lastClr="FFFFFF"/>
      </a:lt1>
      <a:dk2>
        <a:srgbClr val="002060"/>
      </a:dk2>
      <a:lt2>
        <a:srgbClr val="DEDEDE"/>
      </a:lt2>
      <a:accent1>
        <a:srgbClr val="53548A"/>
      </a:accent1>
      <a:accent2>
        <a:srgbClr val="FF0000"/>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emplate>
  <TotalTime>2961</TotalTime>
  <Words>3334</Words>
  <Application>Microsoft Office PowerPoint</Application>
  <PresentationFormat>On-screen Show (4:3)</PresentationFormat>
  <Paragraphs>394</Paragraphs>
  <Slides>41</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Albertus Extra Bold</vt:lpstr>
      <vt:lpstr>Arial</vt:lpstr>
      <vt:lpstr>Calibri</vt:lpstr>
      <vt:lpstr>Courier New</vt:lpstr>
      <vt:lpstr>Georgia</vt:lpstr>
      <vt:lpstr>Montserrat Bold</vt:lpstr>
      <vt:lpstr>Montserrat Bold</vt:lpstr>
      <vt:lpstr>Montserrat Light</vt:lpstr>
      <vt:lpstr>Montserrat Light</vt:lpstr>
      <vt:lpstr>Trebuchet MS</vt:lpstr>
      <vt:lpstr>Wingdings</vt:lpstr>
      <vt:lpstr>Wingdings 2</vt:lpstr>
      <vt:lpstr>Urban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questions do you have?</vt:lpstr>
      <vt:lpstr>PowerPoint Presentation</vt:lpstr>
      <vt:lpstr>PowerPoint Presentation</vt:lpstr>
      <vt:lpstr>PowerPoint Presentation</vt:lpstr>
      <vt:lpstr>The brain cannot tell the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SAFETY TIPS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Good for Body and Mind</dc:title>
  <dc:creator>Izzat Rizvi</dc:creator>
  <cp:lastModifiedBy>Cindy Olexsa</cp:lastModifiedBy>
  <cp:revision>363</cp:revision>
  <cp:lastPrinted>2017-04-20T19:11:32Z</cp:lastPrinted>
  <dcterms:modified xsi:type="dcterms:W3CDTF">2024-04-22T17:32:59Z</dcterms:modified>
</cp:coreProperties>
</file>