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25"/>
  </p:notesMasterIdLst>
  <p:sldIdLst>
    <p:sldId id="256" r:id="rId5"/>
    <p:sldId id="257" r:id="rId6"/>
    <p:sldId id="273" r:id="rId7"/>
    <p:sldId id="258" r:id="rId8"/>
    <p:sldId id="291" r:id="rId9"/>
    <p:sldId id="289" r:id="rId10"/>
    <p:sldId id="281" r:id="rId11"/>
    <p:sldId id="278" r:id="rId12"/>
    <p:sldId id="292" r:id="rId13"/>
    <p:sldId id="293" r:id="rId14"/>
    <p:sldId id="294" r:id="rId15"/>
    <p:sldId id="287" r:id="rId16"/>
    <p:sldId id="288" r:id="rId17"/>
    <p:sldId id="259" r:id="rId18"/>
    <p:sldId id="280" r:id="rId19"/>
    <p:sldId id="260" r:id="rId20"/>
    <p:sldId id="286" r:id="rId21"/>
    <p:sldId id="261" r:id="rId22"/>
    <p:sldId id="262" r:id="rId23"/>
    <p:sldId id="285" r:id="rId2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1D7CBD8-BD0F-C3D0-F432-148F25F3E683}" name="Janvi Lagdiwala" initials="JL" userId="S::Janvi_Lagdiwala@horizonblue.com::7f520dcd-9f67-4f59-bc23-171419f1293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0A93E-6C88-474A-8F64-0B19626EA8D9}" v="19" dt="2024-05-22T18:40:23.5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38" autoAdjust="0"/>
    <p:restoredTop sz="93979" autoAdjust="0"/>
  </p:normalViewPr>
  <p:slideViewPr>
    <p:cSldViewPr>
      <p:cViewPr varScale="1">
        <p:scale>
          <a:sx n="114" d="100"/>
          <a:sy n="114" d="100"/>
        </p:scale>
        <p:origin x="1770" y="102"/>
      </p:cViewPr>
      <p:guideLst>
        <p:guide orient="horz" pos="2160"/>
        <p:guide pos="2880"/>
      </p:guideLst>
    </p:cSldViewPr>
  </p:slideViewPr>
  <p:notesTextViewPr>
    <p:cViewPr>
      <p:scale>
        <a:sx n="400" d="100"/>
        <a:sy n="4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C94D93-81AE-40F6-9240-51FD252A392D}" type="doc">
      <dgm:prSet loTypeId="urn:microsoft.com/office/officeart/2005/8/layout/vList6" loCatId="process" qsTypeId="urn:microsoft.com/office/officeart/2005/8/quickstyle/simple1" qsCatId="simple" csTypeId="urn:microsoft.com/office/officeart/2005/8/colors/accent0_3" csCatId="mainScheme" phldr="1"/>
      <dgm:spPr/>
      <dgm:t>
        <a:bodyPr/>
        <a:lstStyle/>
        <a:p>
          <a:endParaRPr lang="en-US"/>
        </a:p>
      </dgm:t>
    </dgm:pt>
    <dgm:pt modelId="{D3D7A1A0-493B-418A-9CA9-7176585C66DB}">
      <dgm:prSet phldrT="[Text]" custT="1"/>
      <dgm:spPr/>
      <dgm:t>
        <a:bodyPr/>
        <a:lstStyle/>
        <a:p>
          <a:r>
            <a:rPr lang="en-US" sz="3200" dirty="0"/>
            <a:t>Physical Dependence</a:t>
          </a:r>
        </a:p>
      </dgm:t>
    </dgm:pt>
    <dgm:pt modelId="{C26071D3-85CF-4C61-8465-00263F1757E0}" type="parTrans" cxnId="{145E29F2-D689-492C-A428-8B71F8F5D17E}">
      <dgm:prSet/>
      <dgm:spPr/>
      <dgm:t>
        <a:bodyPr/>
        <a:lstStyle/>
        <a:p>
          <a:endParaRPr lang="en-US"/>
        </a:p>
      </dgm:t>
    </dgm:pt>
    <dgm:pt modelId="{C34CBFDE-A554-477B-BEE1-B098A549AF0D}" type="sibTrans" cxnId="{145E29F2-D689-492C-A428-8B71F8F5D17E}">
      <dgm:prSet/>
      <dgm:spPr/>
      <dgm:t>
        <a:bodyPr/>
        <a:lstStyle/>
        <a:p>
          <a:endParaRPr lang="en-US"/>
        </a:p>
      </dgm:t>
    </dgm:pt>
    <dgm:pt modelId="{717048AE-AC58-47AB-A627-BE8D6DCA883D}">
      <dgm:prSet phldrT="[Text]" custT="1"/>
      <dgm:spPr/>
      <dgm:t>
        <a:bodyPr/>
        <a:lstStyle/>
        <a:p>
          <a:pPr marL="233363" indent="-180975"/>
          <a:r>
            <a:rPr lang="en-US" sz="1600" dirty="0"/>
            <a:t>Abrupt discontinuation will result in withdrawal symptoms (nausea &amp; vomiting, anxiety, etc.)</a:t>
          </a:r>
        </a:p>
      </dgm:t>
    </dgm:pt>
    <dgm:pt modelId="{BB2EB6C1-A8C8-4E63-952C-14DB1F33A56C}" type="parTrans" cxnId="{19F5C98F-B222-466D-A2BF-F561E3FDD958}">
      <dgm:prSet/>
      <dgm:spPr/>
      <dgm:t>
        <a:bodyPr/>
        <a:lstStyle/>
        <a:p>
          <a:endParaRPr lang="en-US"/>
        </a:p>
      </dgm:t>
    </dgm:pt>
    <dgm:pt modelId="{E3A7D853-C254-403B-B804-708CE61BA240}" type="sibTrans" cxnId="{19F5C98F-B222-466D-A2BF-F561E3FDD958}">
      <dgm:prSet/>
      <dgm:spPr/>
      <dgm:t>
        <a:bodyPr/>
        <a:lstStyle/>
        <a:p>
          <a:endParaRPr lang="en-US"/>
        </a:p>
      </dgm:t>
    </dgm:pt>
    <dgm:pt modelId="{F50638C7-A8DC-4CD9-8324-2E3E977EA21A}">
      <dgm:prSet phldrT="[Text]" custT="1"/>
      <dgm:spPr/>
      <dgm:t>
        <a:bodyPr/>
        <a:lstStyle/>
        <a:p>
          <a:r>
            <a:rPr lang="en-US" sz="3200" dirty="0"/>
            <a:t>Addiction</a:t>
          </a:r>
        </a:p>
      </dgm:t>
    </dgm:pt>
    <dgm:pt modelId="{C1628A9C-1A20-46CE-B00C-3C7D3EF77CD7}" type="parTrans" cxnId="{47819519-60D8-4D79-83F1-ACE3160FC3B5}">
      <dgm:prSet/>
      <dgm:spPr/>
      <dgm:t>
        <a:bodyPr/>
        <a:lstStyle/>
        <a:p>
          <a:endParaRPr lang="en-US"/>
        </a:p>
      </dgm:t>
    </dgm:pt>
    <dgm:pt modelId="{5C01A26D-DF52-4035-BC12-FE1A397F96B4}" type="sibTrans" cxnId="{47819519-60D8-4D79-83F1-ACE3160FC3B5}">
      <dgm:prSet/>
      <dgm:spPr/>
      <dgm:t>
        <a:bodyPr/>
        <a:lstStyle/>
        <a:p>
          <a:endParaRPr lang="en-US"/>
        </a:p>
      </dgm:t>
    </dgm:pt>
    <dgm:pt modelId="{8D865B07-958D-4AD0-9BED-E64DA08D4EF9}">
      <dgm:prSet phldrT="[Text]" custT="1"/>
      <dgm:spPr/>
      <dgm:t>
        <a:bodyPr/>
        <a:lstStyle/>
        <a:p>
          <a:pPr marL="233363" indent="-180975"/>
          <a:r>
            <a:rPr lang="en-US" altLang="en-US" sz="1600" dirty="0"/>
            <a:t>Uncontrollable craving and compulsive use, inability to control drug use </a:t>
          </a:r>
          <a:endParaRPr lang="en-US" sz="1600" dirty="0"/>
        </a:p>
      </dgm:t>
    </dgm:pt>
    <dgm:pt modelId="{056B95CD-EF52-4763-94E8-D3D9382AECF4}" type="parTrans" cxnId="{F48CC28C-11C5-48C9-B370-B5883CE5526C}">
      <dgm:prSet/>
      <dgm:spPr/>
      <dgm:t>
        <a:bodyPr/>
        <a:lstStyle/>
        <a:p>
          <a:endParaRPr lang="en-US"/>
        </a:p>
      </dgm:t>
    </dgm:pt>
    <dgm:pt modelId="{C08BD5D6-9407-4D7E-B0AD-387AEDFF7B9B}" type="sibTrans" cxnId="{F48CC28C-11C5-48C9-B370-B5883CE5526C}">
      <dgm:prSet/>
      <dgm:spPr/>
      <dgm:t>
        <a:bodyPr/>
        <a:lstStyle/>
        <a:p>
          <a:endParaRPr lang="en-US"/>
        </a:p>
      </dgm:t>
    </dgm:pt>
    <dgm:pt modelId="{B5B5A592-2CFE-4F5D-A928-1D4C432D7891}">
      <dgm:prSet phldrT="[Text]" custT="1"/>
      <dgm:spPr/>
      <dgm:t>
        <a:bodyPr/>
        <a:lstStyle/>
        <a:p>
          <a:pPr marL="233363" indent="-180975"/>
          <a:r>
            <a:rPr lang="en-US" sz="1600" dirty="0"/>
            <a:t>There is no addiction without craving </a:t>
          </a:r>
        </a:p>
      </dgm:t>
    </dgm:pt>
    <dgm:pt modelId="{27189B33-034A-4CCB-8C8A-2410D9A3A222}" type="parTrans" cxnId="{43CC9FA8-B528-432B-86C4-C5E2F0ABA466}">
      <dgm:prSet/>
      <dgm:spPr/>
      <dgm:t>
        <a:bodyPr/>
        <a:lstStyle/>
        <a:p>
          <a:endParaRPr lang="en-US"/>
        </a:p>
      </dgm:t>
    </dgm:pt>
    <dgm:pt modelId="{A6E0417F-9231-4668-BF80-381F4BC1DFE3}" type="sibTrans" cxnId="{43CC9FA8-B528-432B-86C4-C5E2F0ABA466}">
      <dgm:prSet/>
      <dgm:spPr/>
      <dgm:t>
        <a:bodyPr/>
        <a:lstStyle/>
        <a:p>
          <a:endParaRPr lang="en-US"/>
        </a:p>
      </dgm:t>
    </dgm:pt>
    <dgm:pt modelId="{85C66C3C-1887-4DEE-848B-A2536840D68F}">
      <dgm:prSet phldrT="[Text]" custT="1"/>
      <dgm:spPr/>
      <dgm:t>
        <a:bodyPr/>
        <a:lstStyle/>
        <a:p>
          <a:pPr marL="233363" indent="-180975"/>
          <a:r>
            <a:rPr lang="en-US" sz="1600" dirty="0"/>
            <a:t>Body is used to having a high level of opioid </a:t>
          </a:r>
        </a:p>
      </dgm:t>
    </dgm:pt>
    <dgm:pt modelId="{A697CB2B-E3F9-4A34-BF00-24CD16AFDF80}" type="parTrans" cxnId="{87AE6F23-5F38-4121-9EE3-FDE6EC43D149}">
      <dgm:prSet/>
      <dgm:spPr/>
      <dgm:t>
        <a:bodyPr/>
        <a:lstStyle/>
        <a:p>
          <a:endParaRPr lang="en-US"/>
        </a:p>
      </dgm:t>
    </dgm:pt>
    <dgm:pt modelId="{E0CDD83A-F4FC-44BB-B008-99C2D40F00DE}" type="sibTrans" cxnId="{87AE6F23-5F38-4121-9EE3-FDE6EC43D149}">
      <dgm:prSet/>
      <dgm:spPr/>
      <dgm:t>
        <a:bodyPr/>
        <a:lstStyle/>
        <a:p>
          <a:endParaRPr lang="en-US"/>
        </a:p>
      </dgm:t>
    </dgm:pt>
    <dgm:pt modelId="{553A05A3-24E1-4824-8569-24B38404211E}">
      <dgm:prSet phldrT="[Text]" custT="1"/>
      <dgm:spPr/>
      <dgm:t>
        <a:bodyPr/>
        <a:lstStyle/>
        <a:p>
          <a:pPr marL="171450" indent="0"/>
          <a:endParaRPr lang="en-US" sz="1600" dirty="0"/>
        </a:p>
      </dgm:t>
    </dgm:pt>
    <dgm:pt modelId="{FF91CCF4-95FF-457F-A45D-B3FDDD1B1658}" type="parTrans" cxnId="{E871DA8C-2376-4244-95D9-4231DB9C883C}">
      <dgm:prSet/>
      <dgm:spPr/>
      <dgm:t>
        <a:bodyPr/>
        <a:lstStyle/>
        <a:p>
          <a:endParaRPr lang="en-US"/>
        </a:p>
      </dgm:t>
    </dgm:pt>
    <dgm:pt modelId="{773DFFF7-A6E0-4D22-8AB9-552E8D3CB8EA}" type="sibTrans" cxnId="{E871DA8C-2376-4244-95D9-4231DB9C883C}">
      <dgm:prSet/>
      <dgm:spPr/>
      <dgm:t>
        <a:bodyPr/>
        <a:lstStyle/>
        <a:p>
          <a:endParaRPr lang="en-US"/>
        </a:p>
      </dgm:t>
    </dgm:pt>
    <dgm:pt modelId="{85B76D30-773F-4C7D-B55B-9E91E435B532}">
      <dgm:prSet phldrT="[Text]" custT="1"/>
      <dgm:spPr/>
      <dgm:t>
        <a:bodyPr/>
        <a:lstStyle/>
        <a:p>
          <a:pPr marL="233363" indent="-180975"/>
          <a:endParaRPr lang="en-US" sz="900" dirty="0"/>
        </a:p>
      </dgm:t>
    </dgm:pt>
    <dgm:pt modelId="{B9BDE6AA-04B1-4F81-B690-BDC898D954C5}" type="parTrans" cxnId="{D58AA66A-2E0F-47D0-ADA5-41ACD0A3C28A}">
      <dgm:prSet/>
      <dgm:spPr/>
      <dgm:t>
        <a:bodyPr/>
        <a:lstStyle/>
        <a:p>
          <a:endParaRPr lang="en-US"/>
        </a:p>
      </dgm:t>
    </dgm:pt>
    <dgm:pt modelId="{8C74C750-D03A-41FF-AE86-646CF9FA7AEC}" type="sibTrans" cxnId="{D58AA66A-2E0F-47D0-ADA5-41ACD0A3C28A}">
      <dgm:prSet/>
      <dgm:spPr/>
      <dgm:t>
        <a:bodyPr/>
        <a:lstStyle/>
        <a:p>
          <a:endParaRPr lang="en-US"/>
        </a:p>
      </dgm:t>
    </dgm:pt>
    <dgm:pt modelId="{CB4C8C63-ADD8-48DE-90EA-E254E7BD0BEC}" type="pres">
      <dgm:prSet presAssocID="{0DC94D93-81AE-40F6-9240-51FD252A392D}" presName="Name0" presStyleCnt="0">
        <dgm:presLayoutVars>
          <dgm:dir/>
          <dgm:animLvl val="lvl"/>
          <dgm:resizeHandles/>
        </dgm:presLayoutVars>
      </dgm:prSet>
      <dgm:spPr/>
    </dgm:pt>
    <dgm:pt modelId="{A7A771CB-6672-4DF8-983B-554FA621C227}" type="pres">
      <dgm:prSet presAssocID="{D3D7A1A0-493B-418A-9CA9-7176585C66DB}" presName="linNode" presStyleCnt="0"/>
      <dgm:spPr/>
    </dgm:pt>
    <dgm:pt modelId="{C866DD9A-A786-4D26-964F-E546AD537BC7}" type="pres">
      <dgm:prSet presAssocID="{D3D7A1A0-493B-418A-9CA9-7176585C66DB}" presName="parentShp" presStyleLbl="node1" presStyleIdx="0" presStyleCnt="2">
        <dgm:presLayoutVars>
          <dgm:bulletEnabled val="1"/>
        </dgm:presLayoutVars>
      </dgm:prSet>
      <dgm:spPr/>
    </dgm:pt>
    <dgm:pt modelId="{73710F47-76D7-4A60-A9E9-F8D90AECBEE0}" type="pres">
      <dgm:prSet presAssocID="{D3D7A1A0-493B-418A-9CA9-7176585C66DB}" presName="childShp" presStyleLbl="bgAccFollowNode1" presStyleIdx="0" presStyleCnt="2">
        <dgm:presLayoutVars>
          <dgm:bulletEnabled val="1"/>
        </dgm:presLayoutVars>
      </dgm:prSet>
      <dgm:spPr/>
    </dgm:pt>
    <dgm:pt modelId="{605E3FB3-61B7-4557-BEAC-394BE1533EC6}" type="pres">
      <dgm:prSet presAssocID="{C34CBFDE-A554-477B-BEE1-B098A549AF0D}" presName="spacing" presStyleCnt="0"/>
      <dgm:spPr/>
    </dgm:pt>
    <dgm:pt modelId="{E5770003-38ED-4CDD-9148-44A4E639CBA8}" type="pres">
      <dgm:prSet presAssocID="{F50638C7-A8DC-4CD9-8324-2E3E977EA21A}" presName="linNode" presStyleCnt="0"/>
      <dgm:spPr/>
    </dgm:pt>
    <dgm:pt modelId="{04E4E42D-0D24-4D06-9932-455D718E40D7}" type="pres">
      <dgm:prSet presAssocID="{F50638C7-A8DC-4CD9-8324-2E3E977EA21A}" presName="parentShp" presStyleLbl="node1" presStyleIdx="1" presStyleCnt="2">
        <dgm:presLayoutVars>
          <dgm:bulletEnabled val="1"/>
        </dgm:presLayoutVars>
      </dgm:prSet>
      <dgm:spPr/>
    </dgm:pt>
    <dgm:pt modelId="{24C1D576-70AC-4BEC-930C-E91856444C8C}" type="pres">
      <dgm:prSet presAssocID="{F50638C7-A8DC-4CD9-8324-2E3E977EA21A}" presName="childShp" presStyleLbl="bgAccFollowNode1" presStyleIdx="1" presStyleCnt="2">
        <dgm:presLayoutVars>
          <dgm:bulletEnabled val="1"/>
        </dgm:presLayoutVars>
      </dgm:prSet>
      <dgm:spPr/>
    </dgm:pt>
  </dgm:ptLst>
  <dgm:cxnLst>
    <dgm:cxn modelId="{04DF6510-C0D3-44FE-8B80-AF9611489F95}" type="presOf" srcId="{B5B5A592-2CFE-4F5D-A928-1D4C432D7891}" destId="{24C1D576-70AC-4BEC-930C-E91856444C8C}" srcOrd="0" destOrd="2" presId="urn:microsoft.com/office/officeart/2005/8/layout/vList6"/>
    <dgm:cxn modelId="{88C2A213-497A-4732-9401-9A3956193733}" type="presOf" srcId="{8D865B07-958D-4AD0-9BED-E64DA08D4EF9}" destId="{24C1D576-70AC-4BEC-930C-E91856444C8C}" srcOrd="0" destOrd="1" presId="urn:microsoft.com/office/officeart/2005/8/layout/vList6"/>
    <dgm:cxn modelId="{EDC0B013-E68F-48A1-84A2-1CED42B66774}" type="presOf" srcId="{0DC94D93-81AE-40F6-9240-51FD252A392D}" destId="{CB4C8C63-ADD8-48DE-90EA-E254E7BD0BEC}" srcOrd="0" destOrd="0" presId="urn:microsoft.com/office/officeart/2005/8/layout/vList6"/>
    <dgm:cxn modelId="{C7680C16-054B-4F2F-A108-E916670E965A}" type="presOf" srcId="{85C66C3C-1887-4DEE-848B-A2536840D68F}" destId="{73710F47-76D7-4A60-A9E9-F8D90AECBEE0}" srcOrd="0" destOrd="1" presId="urn:microsoft.com/office/officeart/2005/8/layout/vList6"/>
    <dgm:cxn modelId="{47819519-60D8-4D79-83F1-ACE3160FC3B5}" srcId="{0DC94D93-81AE-40F6-9240-51FD252A392D}" destId="{F50638C7-A8DC-4CD9-8324-2E3E977EA21A}" srcOrd="1" destOrd="0" parTransId="{C1628A9C-1A20-46CE-B00C-3C7D3EF77CD7}" sibTransId="{5C01A26D-DF52-4035-BC12-FE1A397F96B4}"/>
    <dgm:cxn modelId="{87AE6F23-5F38-4121-9EE3-FDE6EC43D149}" srcId="{D3D7A1A0-493B-418A-9CA9-7176585C66DB}" destId="{85C66C3C-1887-4DEE-848B-A2536840D68F}" srcOrd="1" destOrd="0" parTransId="{A697CB2B-E3F9-4A34-BF00-24CD16AFDF80}" sibTransId="{E0CDD83A-F4FC-44BB-B008-99C2D40F00DE}"/>
    <dgm:cxn modelId="{3C3E3260-7D6D-4A7F-8A2D-ECFC4BAD1F1D}" type="presOf" srcId="{D3D7A1A0-493B-418A-9CA9-7176585C66DB}" destId="{C866DD9A-A786-4D26-964F-E546AD537BC7}" srcOrd="0" destOrd="0" presId="urn:microsoft.com/office/officeart/2005/8/layout/vList6"/>
    <dgm:cxn modelId="{D58AA66A-2E0F-47D0-ADA5-41ACD0A3C28A}" srcId="{D3D7A1A0-493B-418A-9CA9-7176585C66DB}" destId="{85B76D30-773F-4C7D-B55B-9E91E435B532}" srcOrd="0" destOrd="0" parTransId="{B9BDE6AA-04B1-4F81-B690-BDC898D954C5}" sibTransId="{8C74C750-D03A-41FF-AE86-646CF9FA7AEC}"/>
    <dgm:cxn modelId="{381BCA7D-1493-4BB5-9395-319E1C2B7579}" type="presOf" srcId="{553A05A3-24E1-4824-8569-24B38404211E}" destId="{24C1D576-70AC-4BEC-930C-E91856444C8C}" srcOrd="0" destOrd="0" presId="urn:microsoft.com/office/officeart/2005/8/layout/vList6"/>
    <dgm:cxn modelId="{F48CC28C-11C5-48C9-B370-B5883CE5526C}" srcId="{F50638C7-A8DC-4CD9-8324-2E3E977EA21A}" destId="{8D865B07-958D-4AD0-9BED-E64DA08D4EF9}" srcOrd="1" destOrd="0" parTransId="{056B95CD-EF52-4763-94E8-D3D9382AECF4}" sibTransId="{C08BD5D6-9407-4D7E-B0AD-387AEDFF7B9B}"/>
    <dgm:cxn modelId="{E871DA8C-2376-4244-95D9-4231DB9C883C}" srcId="{F50638C7-A8DC-4CD9-8324-2E3E977EA21A}" destId="{553A05A3-24E1-4824-8569-24B38404211E}" srcOrd="0" destOrd="0" parTransId="{FF91CCF4-95FF-457F-A45D-B3FDDD1B1658}" sibTransId="{773DFFF7-A6E0-4D22-8AB9-552E8D3CB8EA}"/>
    <dgm:cxn modelId="{19F5C98F-B222-466D-A2BF-F561E3FDD958}" srcId="{D3D7A1A0-493B-418A-9CA9-7176585C66DB}" destId="{717048AE-AC58-47AB-A627-BE8D6DCA883D}" srcOrd="2" destOrd="0" parTransId="{BB2EB6C1-A8C8-4E63-952C-14DB1F33A56C}" sibTransId="{E3A7D853-C254-403B-B804-708CE61BA240}"/>
    <dgm:cxn modelId="{43CC9FA8-B528-432B-86C4-C5E2F0ABA466}" srcId="{F50638C7-A8DC-4CD9-8324-2E3E977EA21A}" destId="{B5B5A592-2CFE-4F5D-A928-1D4C432D7891}" srcOrd="2" destOrd="0" parTransId="{27189B33-034A-4CCB-8C8A-2410D9A3A222}" sibTransId="{A6E0417F-9231-4668-BF80-381F4BC1DFE3}"/>
    <dgm:cxn modelId="{A435EECA-DA76-4CB5-B471-B979DD935E4F}" type="presOf" srcId="{85B76D30-773F-4C7D-B55B-9E91E435B532}" destId="{73710F47-76D7-4A60-A9E9-F8D90AECBEE0}" srcOrd="0" destOrd="0" presId="urn:microsoft.com/office/officeart/2005/8/layout/vList6"/>
    <dgm:cxn modelId="{621544DA-6BBC-4C92-A649-BED7DD3171EB}" type="presOf" srcId="{F50638C7-A8DC-4CD9-8324-2E3E977EA21A}" destId="{04E4E42D-0D24-4D06-9932-455D718E40D7}" srcOrd="0" destOrd="0" presId="urn:microsoft.com/office/officeart/2005/8/layout/vList6"/>
    <dgm:cxn modelId="{3B99F2EE-6F99-4178-B916-D3407D7603E6}" type="presOf" srcId="{717048AE-AC58-47AB-A627-BE8D6DCA883D}" destId="{73710F47-76D7-4A60-A9E9-F8D90AECBEE0}" srcOrd="0" destOrd="2" presId="urn:microsoft.com/office/officeart/2005/8/layout/vList6"/>
    <dgm:cxn modelId="{145E29F2-D689-492C-A428-8B71F8F5D17E}" srcId="{0DC94D93-81AE-40F6-9240-51FD252A392D}" destId="{D3D7A1A0-493B-418A-9CA9-7176585C66DB}" srcOrd="0" destOrd="0" parTransId="{C26071D3-85CF-4C61-8465-00263F1757E0}" sibTransId="{C34CBFDE-A554-477B-BEE1-B098A549AF0D}"/>
    <dgm:cxn modelId="{F494263A-77E7-4FE7-A8C5-B7D118B48899}" type="presParOf" srcId="{CB4C8C63-ADD8-48DE-90EA-E254E7BD0BEC}" destId="{A7A771CB-6672-4DF8-983B-554FA621C227}" srcOrd="0" destOrd="0" presId="urn:microsoft.com/office/officeart/2005/8/layout/vList6"/>
    <dgm:cxn modelId="{8CB46040-A18E-41D2-957A-5649B51FD066}" type="presParOf" srcId="{A7A771CB-6672-4DF8-983B-554FA621C227}" destId="{C866DD9A-A786-4D26-964F-E546AD537BC7}" srcOrd="0" destOrd="0" presId="urn:microsoft.com/office/officeart/2005/8/layout/vList6"/>
    <dgm:cxn modelId="{3EBAD717-93B0-4E67-9D98-E29DE652C8B5}" type="presParOf" srcId="{A7A771CB-6672-4DF8-983B-554FA621C227}" destId="{73710F47-76D7-4A60-A9E9-F8D90AECBEE0}" srcOrd="1" destOrd="0" presId="urn:microsoft.com/office/officeart/2005/8/layout/vList6"/>
    <dgm:cxn modelId="{E6DA0181-CD2F-4C00-BBA2-6C3F5C36E91D}" type="presParOf" srcId="{CB4C8C63-ADD8-48DE-90EA-E254E7BD0BEC}" destId="{605E3FB3-61B7-4557-BEAC-394BE1533EC6}" srcOrd="1" destOrd="0" presId="urn:microsoft.com/office/officeart/2005/8/layout/vList6"/>
    <dgm:cxn modelId="{039CF10F-CDAC-47EE-A9BC-65DE737E0E71}" type="presParOf" srcId="{CB4C8C63-ADD8-48DE-90EA-E254E7BD0BEC}" destId="{E5770003-38ED-4CDD-9148-44A4E639CBA8}" srcOrd="2" destOrd="0" presId="urn:microsoft.com/office/officeart/2005/8/layout/vList6"/>
    <dgm:cxn modelId="{8235FACF-0119-4D99-AC20-009CB4F20CDB}" type="presParOf" srcId="{E5770003-38ED-4CDD-9148-44A4E639CBA8}" destId="{04E4E42D-0D24-4D06-9932-455D718E40D7}" srcOrd="0" destOrd="0" presId="urn:microsoft.com/office/officeart/2005/8/layout/vList6"/>
    <dgm:cxn modelId="{D90F2EAD-5FB2-49B6-AD96-889DBABFADED}" type="presParOf" srcId="{E5770003-38ED-4CDD-9148-44A4E639CBA8}" destId="{24C1D576-70AC-4BEC-930C-E91856444C8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10F47-76D7-4A60-A9E9-F8D90AECBEE0}">
      <dsp:nvSpPr>
        <dsp:cNvPr id="0" name=""/>
        <dsp:cNvSpPr/>
      </dsp:nvSpPr>
      <dsp:spPr>
        <a:xfrm>
          <a:off x="3230879" y="390"/>
          <a:ext cx="4846320" cy="1523627"/>
        </a:xfrm>
        <a:prstGeom prst="rightArrow">
          <a:avLst>
            <a:gd name="adj1" fmla="val 75000"/>
            <a:gd name="adj2" fmla="val 50000"/>
          </a:avLst>
        </a:prstGeom>
        <a:solidFill>
          <a:schemeClr val="dk2">
            <a:alpha val="90000"/>
            <a:tint val="40000"/>
            <a:hueOff val="0"/>
            <a:satOff val="0"/>
            <a:lumOff val="0"/>
            <a:alphaOff val="0"/>
          </a:schemeClr>
        </a:solidFill>
        <a:ln w="2857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 tIns="5715" rIns="5715" bIns="5715" numCol="1" spcCol="1270" anchor="t" anchorCtr="0">
          <a:noAutofit/>
        </a:bodyPr>
        <a:lstStyle/>
        <a:p>
          <a:pPr marL="233363" lvl="1" indent="-180975" algn="l" defTabSz="400050">
            <a:lnSpc>
              <a:spcPct val="90000"/>
            </a:lnSpc>
            <a:spcBef>
              <a:spcPct val="0"/>
            </a:spcBef>
            <a:spcAft>
              <a:spcPct val="15000"/>
            </a:spcAft>
            <a:buChar char="•"/>
          </a:pPr>
          <a:endParaRPr lang="en-US" sz="900" kern="1200" dirty="0"/>
        </a:p>
        <a:p>
          <a:pPr marL="233363" lvl="1" indent="-180975" algn="l" defTabSz="711200">
            <a:lnSpc>
              <a:spcPct val="90000"/>
            </a:lnSpc>
            <a:spcBef>
              <a:spcPct val="0"/>
            </a:spcBef>
            <a:spcAft>
              <a:spcPct val="15000"/>
            </a:spcAft>
            <a:buChar char="•"/>
          </a:pPr>
          <a:r>
            <a:rPr lang="en-US" sz="1600" kern="1200" dirty="0"/>
            <a:t>Body is used to having a high level of opioid </a:t>
          </a:r>
        </a:p>
        <a:p>
          <a:pPr marL="233363" lvl="1" indent="-180975" algn="l" defTabSz="711200">
            <a:lnSpc>
              <a:spcPct val="90000"/>
            </a:lnSpc>
            <a:spcBef>
              <a:spcPct val="0"/>
            </a:spcBef>
            <a:spcAft>
              <a:spcPct val="15000"/>
            </a:spcAft>
            <a:buChar char="•"/>
          </a:pPr>
          <a:r>
            <a:rPr lang="en-US" sz="1600" kern="1200" dirty="0"/>
            <a:t>Abrupt discontinuation will result in withdrawal symptoms (nausea &amp; vomiting, anxiety, etc.)</a:t>
          </a:r>
        </a:p>
      </dsp:txBody>
      <dsp:txXfrm>
        <a:off x="3230879" y="190843"/>
        <a:ext cx="4274960" cy="1142721"/>
      </dsp:txXfrm>
    </dsp:sp>
    <dsp:sp modelId="{C866DD9A-A786-4D26-964F-E546AD537BC7}">
      <dsp:nvSpPr>
        <dsp:cNvPr id="0" name=""/>
        <dsp:cNvSpPr/>
      </dsp:nvSpPr>
      <dsp:spPr>
        <a:xfrm>
          <a:off x="0" y="390"/>
          <a:ext cx="3230880" cy="1523627"/>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Physical Dependence</a:t>
          </a:r>
        </a:p>
      </dsp:txBody>
      <dsp:txXfrm>
        <a:off x="74377" y="74767"/>
        <a:ext cx="3082126" cy="1374873"/>
      </dsp:txXfrm>
    </dsp:sp>
    <dsp:sp modelId="{24C1D576-70AC-4BEC-930C-E91856444C8C}">
      <dsp:nvSpPr>
        <dsp:cNvPr id="0" name=""/>
        <dsp:cNvSpPr/>
      </dsp:nvSpPr>
      <dsp:spPr>
        <a:xfrm>
          <a:off x="3230879" y="1676381"/>
          <a:ext cx="4846320" cy="1523627"/>
        </a:xfrm>
        <a:prstGeom prst="rightArrow">
          <a:avLst>
            <a:gd name="adj1" fmla="val 75000"/>
            <a:gd name="adj2" fmla="val 50000"/>
          </a:avLst>
        </a:prstGeom>
        <a:solidFill>
          <a:schemeClr val="dk2">
            <a:alpha val="90000"/>
            <a:tint val="40000"/>
            <a:hueOff val="0"/>
            <a:satOff val="0"/>
            <a:lumOff val="0"/>
            <a:alphaOff val="0"/>
          </a:schemeClr>
        </a:solidFill>
        <a:ln w="28575"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0" algn="l" defTabSz="711200">
            <a:lnSpc>
              <a:spcPct val="90000"/>
            </a:lnSpc>
            <a:spcBef>
              <a:spcPct val="0"/>
            </a:spcBef>
            <a:spcAft>
              <a:spcPct val="15000"/>
            </a:spcAft>
            <a:buChar char="•"/>
          </a:pPr>
          <a:endParaRPr lang="en-US" sz="1600" kern="1200" dirty="0"/>
        </a:p>
        <a:p>
          <a:pPr marL="233363" lvl="1" indent="-180975" algn="l" defTabSz="711200">
            <a:lnSpc>
              <a:spcPct val="90000"/>
            </a:lnSpc>
            <a:spcBef>
              <a:spcPct val="0"/>
            </a:spcBef>
            <a:spcAft>
              <a:spcPct val="15000"/>
            </a:spcAft>
            <a:buChar char="•"/>
          </a:pPr>
          <a:r>
            <a:rPr lang="en-US" altLang="en-US" sz="1600" kern="1200" dirty="0"/>
            <a:t>Uncontrollable craving and compulsive use, inability to control drug use </a:t>
          </a:r>
          <a:endParaRPr lang="en-US" sz="1600" kern="1200" dirty="0"/>
        </a:p>
        <a:p>
          <a:pPr marL="233363" lvl="1" indent="-180975" algn="l" defTabSz="711200">
            <a:lnSpc>
              <a:spcPct val="90000"/>
            </a:lnSpc>
            <a:spcBef>
              <a:spcPct val="0"/>
            </a:spcBef>
            <a:spcAft>
              <a:spcPct val="15000"/>
            </a:spcAft>
            <a:buChar char="•"/>
          </a:pPr>
          <a:r>
            <a:rPr lang="en-US" sz="1600" kern="1200" dirty="0"/>
            <a:t>There is no addiction without craving </a:t>
          </a:r>
        </a:p>
      </dsp:txBody>
      <dsp:txXfrm>
        <a:off x="3230879" y="1866834"/>
        <a:ext cx="4274960" cy="1142721"/>
      </dsp:txXfrm>
    </dsp:sp>
    <dsp:sp modelId="{04E4E42D-0D24-4D06-9932-455D718E40D7}">
      <dsp:nvSpPr>
        <dsp:cNvPr id="0" name=""/>
        <dsp:cNvSpPr/>
      </dsp:nvSpPr>
      <dsp:spPr>
        <a:xfrm>
          <a:off x="0" y="1676381"/>
          <a:ext cx="3230880" cy="1523627"/>
        </a:xfrm>
        <a:prstGeom prst="roundRect">
          <a:avLst/>
        </a:prstGeom>
        <a:solidFill>
          <a:schemeClr val="dk2">
            <a:hueOff val="0"/>
            <a:satOff val="0"/>
            <a:lumOff val="0"/>
            <a:alphaOff val="0"/>
          </a:schemeClr>
        </a:solidFill>
        <a:ln w="285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Addiction</a:t>
          </a:r>
        </a:p>
      </dsp:txBody>
      <dsp:txXfrm>
        <a:off x="74377" y="1750758"/>
        <a:ext cx="3082126" cy="137487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AF14C0-655C-4409-580A-192B20D546D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1FCDB3CD-C3D9-B1F6-1B97-CAB005B5B99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E0AED36E-7083-4186-A869-F23591D3A77A}" type="datetimeFigureOut">
              <a:rPr lang="en-US"/>
              <a:pPr>
                <a:defRPr/>
              </a:pPr>
              <a:t>9/5/2024</a:t>
            </a:fld>
            <a:endParaRPr lang="en-US" dirty="0"/>
          </a:p>
        </p:txBody>
      </p:sp>
      <p:sp>
        <p:nvSpPr>
          <p:cNvPr id="4" name="Slide Image Placeholder 3">
            <a:extLst>
              <a:ext uri="{FF2B5EF4-FFF2-40B4-BE49-F238E27FC236}">
                <a16:creationId xmlns:a16="http://schemas.microsoft.com/office/drawing/2014/main" id="{207CCF0E-1D98-B27C-8773-F51FF8B1F5E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A1F08435-1566-7494-1887-22FF3BF9CB7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7FFB9AE-6325-15E2-0239-F75169676DC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D9CF6CA-86F1-897C-8705-04B877CA7B8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7BBECAD6-8E79-4C38-85D0-B9CCDA2F1565}"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94564C46-1222-093A-9243-84AB8B3FEF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F9A4074F-E821-FC07-0994-323FDF91D5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Reference </a:t>
            </a:r>
          </a:p>
          <a:p>
            <a:pPr eaLnBrk="1" hangingPunct="1">
              <a:spcBef>
                <a:spcPct val="0"/>
              </a:spcBef>
            </a:pPr>
            <a:r>
              <a:rPr lang="en-US" altLang="en-US" dirty="0"/>
              <a:t>https://www.cdc.gov/drugoverdose/data/analysis.html</a:t>
            </a:r>
          </a:p>
        </p:txBody>
      </p:sp>
      <p:sp>
        <p:nvSpPr>
          <p:cNvPr id="8196" name="Slide Number Placeholder 3">
            <a:extLst>
              <a:ext uri="{FF2B5EF4-FFF2-40B4-BE49-F238E27FC236}">
                <a16:creationId xmlns:a16="http://schemas.microsoft.com/office/drawing/2014/main" id="{3BD00A57-C9B7-54BA-19BB-DBBBAB63F0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0ED8D95-8DD9-4D04-B019-C76FBF5668CF}" type="slidenum">
              <a:rPr lang="en-US" altLang="en-US"/>
              <a:pPr>
                <a:spcBef>
                  <a:spcPct val="0"/>
                </a:spcBef>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DD6AE5C7-97B0-0BB8-1DC4-6D1A950D82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41846ED4-B588-F07A-5CF8-C9B545BE76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id="{453C8F6E-9AB7-27A7-99EF-7B6D893345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A288E64-09A8-499E-BB4D-AC8E341562C3}" type="slidenum">
              <a:rPr lang="en-US" altLang="en-US"/>
              <a:pPr>
                <a:spcBef>
                  <a:spcPct val="0"/>
                </a:spcBef>
              </a:pPr>
              <a:t>16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8A4E0A7B-5536-2417-4E56-17CB649BD5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43D5163E-8DA1-C3CA-EE87-3AAD662F91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FF857515-2F14-253F-81A7-CB844945EA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3C0426-389F-4121-8F23-C331CA08BC00}" type="slidenum">
              <a:rPr lang="en-US" altLang="en-US"/>
              <a:pPr>
                <a:spcBef>
                  <a:spcPct val="0"/>
                </a:spcBef>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8F3BCFE4-A830-DB10-047E-C8B59358834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4ACBE279-362E-DFEB-8907-C30E8F28C0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https://nida.nih.gov/research-topics/trends-statistics/overdose-death-rates</a:t>
            </a:r>
          </a:p>
          <a:p>
            <a:endParaRPr lang="en-US" altLang="en-US" dirty="0"/>
          </a:p>
          <a:p>
            <a:endParaRPr lang="en-US" altLang="en-US" dirty="0"/>
          </a:p>
        </p:txBody>
      </p:sp>
      <p:sp>
        <p:nvSpPr>
          <p:cNvPr id="12292" name="Slide Number Placeholder 3">
            <a:extLst>
              <a:ext uri="{FF2B5EF4-FFF2-40B4-BE49-F238E27FC236}">
                <a16:creationId xmlns:a16="http://schemas.microsoft.com/office/drawing/2014/main" id="{7459C20F-5857-EB03-C712-B4D5C5E9EA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A66085-7B0A-4557-9D3A-35D9C3D7E47B}" type="slidenum">
              <a:rPr lang="en-US" altLang="en-US"/>
              <a:pPr>
                <a:spcBef>
                  <a:spcPct val="0"/>
                </a:spcBef>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C5E0475-BF63-DFC7-A635-C0EE761F78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87953B47-080A-DB78-E5BF-7102EBDE1F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a:p>
        </p:txBody>
      </p:sp>
      <p:sp>
        <p:nvSpPr>
          <p:cNvPr id="15364" name="Slide Number Placeholder 3">
            <a:extLst>
              <a:ext uri="{FF2B5EF4-FFF2-40B4-BE49-F238E27FC236}">
                <a16:creationId xmlns:a16="http://schemas.microsoft.com/office/drawing/2014/main" id="{3EF2D66F-00A7-509B-7881-BE7157F396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89F71E-7C5E-497D-A9DB-E6A2590A72F7}" type="slidenum">
              <a:rPr lang="en-US" altLang="en-US"/>
              <a:pPr>
                <a:spcBef>
                  <a:spcPct val="0"/>
                </a:spcBef>
              </a:pPr>
              <a:t>7</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1F3011D-34CC-7245-68B1-A1B0FDC199D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190E55B-EB35-B73F-256F-7684DB6E3E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7412" name="Slide Number Placeholder 3">
            <a:extLst>
              <a:ext uri="{FF2B5EF4-FFF2-40B4-BE49-F238E27FC236}">
                <a16:creationId xmlns:a16="http://schemas.microsoft.com/office/drawing/2014/main" id="{253B7419-C1D0-C3C3-8088-7E9E961C4D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DAF604-F88D-4E7A-8D8F-563F86206F5F}" type="slidenum">
              <a:rPr lang="en-US" altLang="en-US"/>
              <a:pPr>
                <a:spcBef>
                  <a:spcPct val="0"/>
                </a:spcBef>
              </a:pPr>
              <a:t>8</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0CF3EC31-03F1-CC81-B24E-E0A11129FD9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3836EB4-9B0F-F3EA-EA67-35B5E0659D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9460" name="Slide Number Placeholder 3">
            <a:extLst>
              <a:ext uri="{FF2B5EF4-FFF2-40B4-BE49-F238E27FC236}">
                <a16:creationId xmlns:a16="http://schemas.microsoft.com/office/drawing/2014/main" id="{C053CDC6-6947-1B9E-8290-A46ED323A4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10F48E-6A27-4523-8588-FA7FB66F3BE7}" type="slidenum">
              <a:rPr lang="en-US" altLang="en-US"/>
              <a:pPr>
                <a:spcBef>
                  <a:spcPct val="0"/>
                </a:spcBef>
              </a:pPr>
              <a:t>9</a:t>
            </a:fld>
            <a:endParaRPr lang="en-US" altLang="en-US"/>
          </a:p>
        </p:txBody>
      </p:sp>
    </p:spTree>
    <p:extLst>
      <p:ext uri="{BB962C8B-B14F-4D97-AF65-F5344CB8AC3E}">
        <p14:creationId xmlns:p14="http://schemas.microsoft.com/office/powerpoint/2010/main" val="1148489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FDC760F-F972-4021-5E7F-EFF4BDFA3B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4CA95B1A-AAF0-2A94-B66B-4C0F352DB9F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a:extLst>
              <a:ext uri="{FF2B5EF4-FFF2-40B4-BE49-F238E27FC236}">
                <a16:creationId xmlns:a16="http://schemas.microsoft.com/office/drawing/2014/main" id="{6539A7F5-69CA-796F-F5FD-1CF63D4E5E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8F110B-602C-4879-8576-55A8B308AEAF}" type="slidenum">
              <a:rPr lang="en-US" altLang="en-US"/>
              <a:pPr>
                <a:spcBef>
                  <a:spcPct val="0"/>
                </a:spcBef>
              </a:pPr>
              <a:t>13</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A2E6FB1-025F-B232-0B45-D22CFB08DB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212CA87C-02BF-689D-B897-1BABCF2275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dirty="0"/>
              <a:t>https://www.samhsa.gov/data/sites/default/files/report_3187/ShortReport-3187.html#:~:text=Prescription%20pain%20reliever%20overdoses%20have%20resulted%20in%20nearly%2015%2C000%20deaths%20since%202008.&amp;text=Nonmedical%20use%20of%20prescription%20pain%20relievers%20costs%20health%20insurers%20up,in%20direct%20health%20care%20costs.</a:t>
            </a:r>
          </a:p>
        </p:txBody>
      </p:sp>
      <p:sp>
        <p:nvSpPr>
          <p:cNvPr id="30724" name="Slide Number Placeholder 3">
            <a:extLst>
              <a:ext uri="{FF2B5EF4-FFF2-40B4-BE49-F238E27FC236}">
                <a16:creationId xmlns:a16="http://schemas.microsoft.com/office/drawing/2014/main" id="{444314B3-F1C4-23A4-91D6-3BDEA0F449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0D2F1D0-3FF1-42B8-95D3-6315E2C3093E}" type="slidenum">
              <a:rPr lang="en-US" altLang="en-US"/>
              <a:pPr>
                <a:spcBef>
                  <a:spcPct val="0"/>
                </a:spcBef>
              </a:pPr>
              <a:t>14</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980A92F-1EC5-7C3B-EC5F-E5B73DB90A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8EE30DC7-5794-312B-D4A9-4063BB25C9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id="{0546DDB1-0BF0-36A7-74A6-AC688431FE2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08C84F4-8400-42BA-9B0E-C46F6230E308}" type="slidenum">
              <a:rPr lang="en-US" altLang="en-US"/>
              <a:pPr>
                <a:spcBef>
                  <a:spcPct val="0"/>
                </a:spcBef>
              </a:pPr>
              <a:t>15</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625CDA8-A4B4-1E3A-269E-314E0AA653BF}"/>
              </a:ext>
            </a:extLst>
          </p:cNvPr>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4">
            <a:extLst>
              <a:ext uri="{FF2B5EF4-FFF2-40B4-BE49-F238E27FC236}">
                <a16:creationId xmlns:a16="http://schemas.microsoft.com/office/drawing/2014/main" id="{27F5FBF6-98D1-23D4-7965-FEB6EABEECE7}"/>
              </a:ext>
            </a:extLst>
          </p:cNvPr>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291016AE-B93E-C41C-5770-8C2BFAD7F768}"/>
              </a:ext>
            </a:extLst>
          </p:cNvPr>
          <p:cNvSpPr>
            <a:spLocks noGrp="1"/>
          </p:cNvSpPr>
          <p:nvPr>
            <p:ph type="dt" sz="half" idx="10"/>
          </p:nvPr>
        </p:nvSpPr>
        <p:spPr/>
        <p:txBody>
          <a:bodyPr/>
          <a:lstStyle>
            <a:lvl1pPr>
              <a:defRPr/>
            </a:lvl1pPr>
          </a:lstStyle>
          <a:p>
            <a:pPr>
              <a:defRPr/>
            </a:pPr>
            <a:fld id="{EFF7A704-1C63-4762-9599-E2C97F773A3A}" type="datetime1">
              <a:rPr lang="en-US"/>
              <a:pPr>
                <a:defRPr/>
              </a:pPr>
              <a:t>9/5/2024</a:t>
            </a:fld>
            <a:endParaRPr lang="en-US" dirty="0"/>
          </a:p>
        </p:txBody>
      </p:sp>
      <p:sp>
        <p:nvSpPr>
          <p:cNvPr id="7" name="Footer Placeholder 4">
            <a:extLst>
              <a:ext uri="{FF2B5EF4-FFF2-40B4-BE49-F238E27FC236}">
                <a16:creationId xmlns:a16="http://schemas.microsoft.com/office/drawing/2014/main" id="{7F2E4C94-36BF-032A-DCA3-2928C62978DF}"/>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A0D66A30-922F-9517-8911-ADE174415051}"/>
              </a:ext>
            </a:extLst>
          </p:cNvPr>
          <p:cNvSpPr>
            <a:spLocks noGrp="1"/>
          </p:cNvSpPr>
          <p:nvPr>
            <p:ph type="sldNum" sz="quarter" idx="12"/>
          </p:nvPr>
        </p:nvSpPr>
        <p:spPr/>
        <p:txBody>
          <a:bodyPr/>
          <a:lstStyle>
            <a:lvl1pPr>
              <a:defRPr>
                <a:solidFill>
                  <a:schemeClr val="tx1"/>
                </a:solidFill>
              </a:defRPr>
            </a:lvl1pPr>
          </a:lstStyle>
          <a:p>
            <a:fld id="{5A006A31-C0C5-4DCB-8251-E61DFDE31286}" type="slidenum">
              <a:rPr lang="en-US" altLang="en-US"/>
              <a:pPr/>
              <a:t>‹#›</a:t>
            </a:fld>
            <a:endParaRPr lang="en-US" altLang="en-US"/>
          </a:p>
        </p:txBody>
      </p:sp>
    </p:spTree>
    <p:extLst>
      <p:ext uri="{BB962C8B-B14F-4D97-AF65-F5344CB8AC3E}">
        <p14:creationId xmlns:p14="http://schemas.microsoft.com/office/powerpoint/2010/main" val="1536382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04F5B7-9FB1-4757-6C36-6BA3ECC33DAB}"/>
              </a:ext>
            </a:extLst>
          </p:cNvPr>
          <p:cNvSpPr>
            <a:spLocks noGrp="1"/>
          </p:cNvSpPr>
          <p:nvPr>
            <p:ph type="dt" sz="half" idx="10"/>
          </p:nvPr>
        </p:nvSpPr>
        <p:spPr/>
        <p:txBody>
          <a:bodyPr/>
          <a:lstStyle>
            <a:lvl1pPr>
              <a:defRPr/>
            </a:lvl1pPr>
          </a:lstStyle>
          <a:p>
            <a:pPr>
              <a:defRPr/>
            </a:pPr>
            <a:fld id="{0AFEACD7-EF44-4702-8798-219BDC2935E2}" type="datetime1">
              <a:rPr lang="en-US"/>
              <a:pPr>
                <a:defRPr/>
              </a:pPr>
              <a:t>9/5/2024</a:t>
            </a:fld>
            <a:endParaRPr lang="en-US" dirty="0"/>
          </a:p>
        </p:txBody>
      </p:sp>
      <p:sp>
        <p:nvSpPr>
          <p:cNvPr id="5" name="Footer Placeholder 4">
            <a:extLst>
              <a:ext uri="{FF2B5EF4-FFF2-40B4-BE49-F238E27FC236}">
                <a16:creationId xmlns:a16="http://schemas.microsoft.com/office/drawing/2014/main" id="{7481D47C-316D-5682-3F78-0593CCADE0D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C528CE4-22CA-30DA-5253-5EB4BD4897CA}"/>
              </a:ext>
            </a:extLst>
          </p:cNvPr>
          <p:cNvSpPr>
            <a:spLocks noGrp="1"/>
          </p:cNvSpPr>
          <p:nvPr>
            <p:ph type="sldNum" sz="quarter" idx="12"/>
          </p:nvPr>
        </p:nvSpPr>
        <p:spPr/>
        <p:txBody>
          <a:bodyPr/>
          <a:lstStyle>
            <a:lvl1pPr>
              <a:defRPr/>
            </a:lvl1pPr>
          </a:lstStyle>
          <a:p>
            <a:fld id="{5E23A28A-096E-45EA-B5EA-7895586CAA9E}" type="slidenum">
              <a:rPr lang="en-US" altLang="en-US"/>
              <a:pPr/>
              <a:t>‹#›</a:t>
            </a:fld>
            <a:endParaRPr lang="en-US" altLang="en-US"/>
          </a:p>
        </p:txBody>
      </p:sp>
    </p:spTree>
    <p:extLst>
      <p:ext uri="{BB962C8B-B14F-4D97-AF65-F5344CB8AC3E}">
        <p14:creationId xmlns:p14="http://schemas.microsoft.com/office/powerpoint/2010/main" val="4046059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055C43-31E1-CCB9-8EA3-867C9EB96183}"/>
              </a:ext>
            </a:extLst>
          </p:cNvPr>
          <p:cNvSpPr>
            <a:spLocks noGrp="1"/>
          </p:cNvSpPr>
          <p:nvPr>
            <p:ph type="dt" sz="half" idx="10"/>
          </p:nvPr>
        </p:nvSpPr>
        <p:spPr/>
        <p:txBody>
          <a:bodyPr/>
          <a:lstStyle>
            <a:lvl1pPr>
              <a:defRPr/>
            </a:lvl1pPr>
          </a:lstStyle>
          <a:p>
            <a:pPr>
              <a:defRPr/>
            </a:pPr>
            <a:fld id="{84487021-E374-4C18-AC4D-27053810993C}" type="datetime1">
              <a:rPr lang="en-US"/>
              <a:pPr>
                <a:defRPr/>
              </a:pPr>
              <a:t>9/5/2024</a:t>
            </a:fld>
            <a:endParaRPr lang="en-US" dirty="0"/>
          </a:p>
        </p:txBody>
      </p:sp>
      <p:sp>
        <p:nvSpPr>
          <p:cNvPr id="5" name="Footer Placeholder 4">
            <a:extLst>
              <a:ext uri="{FF2B5EF4-FFF2-40B4-BE49-F238E27FC236}">
                <a16:creationId xmlns:a16="http://schemas.microsoft.com/office/drawing/2014/main" id="{1835D093-E7B5-3725-3173-0C67CD645B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0781F81-EBE0-16D5-FD0F-03286C0719EE}"/>
              </a:ext>
            </a:extLst>
          </p:cNvPr>
          <p:cNvSpPr>
            <a:spLocks noGrp="1"/>
          </p:cNvSpPr>
          <p:nvPr>
            <p:ph type="sldNum" sz="quarter" idx="12"/>
          </p:nvPr>
        </p:nvSpPr>
        <p:spPr/>
        <p:txBody>
          <a:bodyPr/>
          <a:lstStyle>
            <a:lvl1pPr>
              <a:defRPr/>
            </a:lvl1pPr>
          </a:lstStyle>
          <a:p>
            <a:fld id="{E30A5CCF-59BF-4892-A282-D523B6527E91}" type="slidenum">
              <a:rPr lang="en-US" altLang="en-US"/>
              <a:pPr/>
              <a:t>‹#›</a:t>
            </a:fld>
            <a:endParaRPr lang="en-US" altLang="en-US"/>
          </a:p>
        </p:txBody>
      </p:sp>
    </p:spTree>
    <p:extLst>
      <p:ext uri="{BB962C8B-B14F-4D97-AF65-F5344CB8AC3E}">
        <p14:creationId xmlns:p14="http://schemas.microsoft.com/office/powerpoint/2010/main" val="3822994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57CE5DD-78C1-F657-CED8-DA9D25A3F857}"/>
              </a:ext>
            </a:extLst>
          </p:cNvPr>
          <p:cNvSpPr>
            <a:spLocks noGrp="1"/>
          </p:cNvSpPr>
          <p:nvPr>
            <p:ph type="dt" sz="half" idx="10"/>
          </p:nvPr>
        </p:nvSpPr>
        <p:spPr/>
        <p:txBody>
          <a:bodyPr/>
          <a:lstStyle>
            <a:lvl1pPr>
              <a:defRPr/>
            </a:lvl1pPr>
          </a:lstStyle>
          <a:p>
            <a:pPr>
              <a:defRPr/>
            </a:pPr>
            <a:fld id="{BBC48B2D-8E1A-4065-98F3-4406C357EB1F}" type="datetime1">
              <a:rPr lang="en-US"/>
              <a:pPr>
                <a:defRPr/>
              </a:pPr>
              <a:t>9/5/2024</a:t>
            </a:fld>
            <a:endParaRPr lang="en-US" dirty="0"/>
          </a:p>
        </p:txBody>
      </p:sp>
      <p:sp>
        <p:nvSpPr>
          <p:cNvPr id="5" name="Footer Placeholder 4">
            <a:extLst>
              <a:ext uri="{FF2B5EF4-FFF2-40B4-BE49-F238E27FC236}">
                <a16:creationId xmlns:a16="http://schemas.microsoft.com/office/drawing/2014/main" id="{686000B0-C350-A56B-1E81-4858193F861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B97C4C0-B2F4-9191-FB21-C15A1CB7D42C}"/>
              </a:ext>
            </a:extLst>
          </p:cNvPr>
          <p:cNvSpPr>
            <a:spLocks noGrp="1"/>
          </p:cNvSpPr>
          <p:nvPr>
            <p:ph type="sldNum" sz="quarter" idx="12"/>
          </p:nvPr>
        </p:nvSpPr>
        <p:spPr/>
        <p:txBody>
          <a:bodyPr/>
          <a:lstStyle>
            <a:lvl1pPr>
              <a:defRPr/>
            </a:lvl1pPr>
          </a:lstStyle>
          <a:p>
            <a:fld id="{24260C80-CD5B-4F1B-8DE1-D9C16C40BDF2}" type="slidenum">
              <a:rPr lang="en-US" altLang="en-US"/>
              <a:pPr/>
              <a:t>‹#›</a:t>
            </a:fld>
            <a:endParaRPr lang="en-US" altLang="en-US"/>
          </a:p>
        </p:txBody>
      </p:sp>
    </p:spTree>
    <p:extLst>
      <p:ext uri="{BB962C8B-B14F-4D97-AF65-F5344CB8AC3E}">
        <p14:creationId xmlns:p14="http://schemas.microsoft.com/office/powerpoint/2010/main" val="2598954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172601-2CB2-D44B-29FC-2E827A43D1C8}"/>
              </a:ext>
            </a:extLst>
          </p:cNvPr>
          <p:cNvSpPr>
            <a:spLocks noGrp="1"/>
          </p:cNvSpPr>
          <p:nvPr>
            <p:ph type="dt" sz="half" idx="10"/>
          </p:nvPr>
        </p:nvSpPr>
        <p:spPr/>
        <p:txBody>
          <a:bodyPr/>
          <a:lstStyle>
            <a:lvl1pPr>
              <a:defRPr/>
            </a:lvl1pPr>
          </a:lstStyle>
          <a:p>
            <a:pPr>
              <a:defRPr/>
            </a:pPr>
            <a:fld id="{03936B51-7E5D-40BD-99B3-A0BAB1FD7231}" type="datetime1">
              <a:rPr lang="en-US"/>
              <a:pPr>
                <a:defRPr/>
              </a:pPr>
              <a:t>9/5/2024</a:t>
            </a:fld>
            <a:endParaRPr lang="en-US" dirty="0"/>
          </a:p>
        </p:txBody>
      </p:sp>
      <p:sp>
        <p:nvSpPr>
          <p:cNvPr id="5" name="Footer Placeholder 4">
            <a:extLst>
              <a:ext uri="{FF2B5EF4-FFF2-40B4-BE49-F238E27FC236}">
                <a16:creationId xmlns:a16="http://schemas.microsoft.com/office/drawing/2014/main" id="{ABA45EF3-7079-6E27-C9D4-995FD2CCA6E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7E5AACB-D7D7-B473-DCA3-ABE9FEB56103}"/>
              </a:ext>
            </a:extLst>
          </p:cNvPr>
          <p:cNvSpPr>
            <a:spLocks noGrp="1"/>
          </p:cNvSpPr>
          <p:nvPr>
            <p:ph type="sldNum" sz="quarter" idx="12"/>
          </p:nvPr>
        </p:nvSpPr>
        <p:spPr/>
        <p:txBody>
          <a:bodyPr/>
          <a:lstStyle>
            <a:lvl1pPr>
              <a:defRPr/>
            </a:lvl1pPr>
          </a:lstStyle>
          <a:p>
            <a:fld id="{556D2B51-FFA4-4B33-8536-9E9DDC324AB1}" type="slidenum">
              <a:rPr lang="en-US" altLang="en-US"/>
              <a:pPr/>
              <a:t>‹#›</a:t>
            </a:fld>
            <a:endParaRPr lang="en-US" altLang="en-US"/>
          </a:p>
        </p:txBody>
      </p:sp>
    </p:spTree>
    <p:extLst>
      <p:ext uri="{BB962C8B-B14F-4D97-AF65-F5344CB8AC3E}">
        <p14:creationId xmlns:p14="http://schemas.microsoft.com/office/powerpoint/2010/main" val="1120071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68E7CB3-F86F-9CE7-09F8-509E59D9D7BE}"/>
              </a:ext>
            </a:extLst>
          </p:cNvPr>
          <p:cNvSpPr>
            <a:spLocks noGrp="1"/>
          </p:cNvSpPr>
          <p:nvPr>
            <p:ph type="dt" sz="half" idx="10"/>
          </p:nvPr>
        </p:nvSpPr>
        <p:spPr/>
        <p:txBody>
          <a:bodyPr/>
          <a:lstStyle>
            <a:lvl1pPr>
              <a:defRPr/>
            </a:lvl1pPr>
          </a:lstStyle>
          <a:p>
            <a:pPr>
              <a:defRPr/>
            </a:pPr>
            <a:fld id="{30616D82-AC42-437D-8005-A9E3C6F4EFDC}" type="datetime1">
              <a:rPr lang="en-US"/>
              <a:pPr>
                <a:defRPr/>
              </a:pPr>
              <a:t>9/5/2024</a:t>
            </a:fld>
            <a:endParaRPr lang="en-US" dirty="0"/>
          </a:p>
        </p:txBody>
      </p:sp>
      <p:sp>
        <p:nvSpPr>
          <p:cNvPr id="6" name="Footer Placeholder 4">
            <a:extLst>
              <a:ext uri="{FF2B5EF4-FFF2-40B4-BE49-F238E27FC236}">
                <a16:creationId xmlns:a16="http://schemas.microsoft.com/office/drawing/2014/main" id="{FD95DFFF-E7AE-FA9E-30C7-9996B11F990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173D273-0C0A-BAC2-C9F8-B56EE956242A}"/>
              </a:ext>
            </a:extLst>
          </p:cNvPr>
          <p:cNvSpPr>
            <a:spLocks noGrp="1"/>
          </p:cNvSpPr>
          <p:nvPr>
            <p:ph type="sldNum" sz="quarter" idx="12"/>
          </p:nvPr>
        </p:nvSpPr>
        <p:spPr/>
        <p:txBody>
          <a:bodyPr/>
          <a:lstStyle>
            <a:lvl1pPr>
              <a:defRPr/>
            </a:lvl1pPr>
          </a:lstStyle>
          <a:p>
            <a:fld id="{9A26F9ED-850C-4CA9-BB4F-E044F7B7A91A}" type="slidenum">
              <a:rPr lang="en-US" altLang="en-US"/>
              <a:pPr/>
              <a:t>‹#›</a:t>
            </a:fld>
            <a:endParaRPr lang="en-US" altLang="en-US"/>
          </a:p>
        </p:txBody>
      </p:sp>
    </p:spTree>
    <p:extLst>
      <p:ext uri="{BB962C8B-B14F-4D97-AF65-F5344CB8AC3E}">
        <p14:creationId xmlns:p14="http://schemas.microsoft.com/office/powerpoint/2010/main" val="72768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BD3570F3-697C-9009-DCF0-31D47180E363}"/>
              </a:ext>
            </a:extLst>
          </p:cNvPr>
          <p:cNvSpPr>
            <a:spLocks noGrp="1"/>
          </p:cNvSpPr>
          <p:nvPr>
            <p:ph type="dt" sz="half" idx="10"/>
          </p:nvPr>
        </p:nvSpPr>
        <p:spPr/>
        <p:txBody>
          <a:bodyPr/>
          <a:lstStyle>
            <a:lvl1pPr>
              <a:defRPr/>
            </a:lvl1pPr>
          </a:lstStyle>
          <a:p>
            <a:pPr>
              <a:defRPr/>
            </a:pPr>
            <a:fld id="{8A47E3CE-7343-4F36-8A09-0729FABA4C74}" type="datetime1">
              <a:rPr lang="en-US"/>
              <a:pPr>
                <a:defRPr/>
              </a:pPr>
              <a:t>9/5/2024</a:t>
            </a:fld>
            <a:endParaRPr lang="en-US" dirty="0"/>
          </a:p>
        </p:txBody>
      </p:sp>
      <p:sp>
        <p:nvSpPr>
          <p:cNvPr id="8" name="Footer Placeholder 4">
            <a:extLst>
              <a:ext uri="{FF2B5EF4-FFF2-40B4-BE49-F238E27FC236}">
                <a16:creationId xmlns:a16="http://schemas.microsoft.com/office/drawing/2014/main" id="{263FE764-E091-9B18-606C-91A259E4E1A6}"/>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0D11B18-F2A7-129B-62D0-A0DF4F55EE84}"/>
              </a:ext>
            </a:extLst>
          </p:cNvPr>
          <p:cNvSpPr>
            <a:spLocks noGrp="1"/>
          </p:cNvSpPr>
          <p:nvPr>
            <p:ph type="sldNum" sz="quarter" idx="12"/>
          </p:nvPr>
        </p:nvSpPr>
        <p:spPr/>
        <p:txBody>
          <a:bodyPr/>
          <a:lstStyle>
            <a:lvl1pPr>
              <a:defRPr/>
            </a:lvl1pPr>
          </a:lstStyle>
          <a:p>
            <a:fld id="{334F069F-DEFF-4E83-B5BF-F60301B13803}" type="slidenum">
              <a:rPr lang="en-US" altLang="en-US"/>
              <a:pPr/>
              <a:t>‹#›</a:t>
            </a:fld>
            <a:endParaRPr lang="en-US" altLang="en-US"/>
          </a:p>
        </p:txBody>
      </p:sp>
    </p:spTree>
    <p:extLst>
      <p:ext uri="{BB962C8B-B14F-4D97-AF65-F5344CB8AC3E}">
        <p14:creationId xmlns:p14="http://schemas.microsoft.com/office/powerpoint/2010/main" val="1231970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5CA41E06-D50B-4274-C714-4364F8BBA023}"/>
              </a:ext>
            </a:extLst>
          </p:cNvPr>
          <p:cNvSpPr>
            <a:spLocks noGrp="1"/>
          </p:cNvSpPr>
          <p:nvPr>
            <p:ph type="dt" sz="half" idx="10"/>
          </p:nvPr>
        </p:nvSpPr>
        <p:spPr/>
        <p:txBody>
          <a:bodyPr/>
          <a:lstStyle>
            <a:lvl1pPr>
              <a:defRPr/>
            </a:lvl1pPr>
          </a:lstStyle>
          <a:p>
            <a:pPr>
              <a:defRPr/>
            </a:pPr>
            <a:fld id="{E64BEEBE-5D92-4F80-A0B0-BF5F17818074}" type="datetime1">
              <a:rPr lang="en-US"/>
              <a:pPr>
                <a:defRPr/>
              </a:pPr>
              <a:t>9/5/2024</a:t>
            </a:fld>
            <a:endParaRPr lang="en-US" dirty="0"/>
          </a:p>
        </p:txBody>
      </p:sp>
      <p:sp>
        <p:nvSpPr>
          <p:cNvPr id="4" name="Footer Placeholder 4">
            <a:extLst>
              <a:ext uri="{FF2B5EF4-FFF2-40B4-BE49-F238E27FC236}">
                <a16:creationId xmlns:a16="http://schemas.microsoft.com/office/drawing/2014/main" id="{54F8A7FF-EE0E-7661-D33F-566D38B9F1B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16715D16-1DFD-D2D7-DE18-209307673085}"/>
              </a:ext>
            </a:extLst>
          </p:cNvPr>
          <p:cNvSpPr>
            <a:spLocks noGrp="1"/>
          </p:cNvSpPr>
          <p:nvPr>
            <p:ph type="sldNum" sz="quarter" idx="12"/>
          </p:nvPr>
        </p:nvSpPr>
        <p:spPr/>
        <p:txBody>
          <a:bodyPr/>
          <a:lstStyle>
            <a:lvl1pPr>
              <a:defRPr/>
            </a:lvl1pPr>
          </a:lstStyle>
          <a:p>
            <a:fld id="{C373975E-FA96-4C49-8627-2CBB68CEC0B9}" type="slidenum">
              <a:rPr lang="en-US" altLang="en-US"/>
              <a:pPr/>
              <a:t>‹#›</a:t>
            </a:fld>
            <a:endParaRPr lang="en-US" altLang="en-US"/>
          </a:p>
        </p:txBody>
      </p:sp>
    </p:spTree>
    <p:extLst>
      <p:ext uri="{BB962C8B-B14F-4D97-AF65-F5344CB8AC3E}">
        <p14:creationId xmlns:p14="http://schemas.microsoft.com/office/powerpoint/2010/main" val="281718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E85121E-B74B-CD47-C3E8-3036C0AD860C}"/>
              </a:ext>
            </a:extLst>
          </p:cNvPr>
          <p:cNvSpPr>
            <a:spLocks noGrp="1"/>
          </p:cNvSpPr>
          <p:nvPr>
            <p:ph type="dt" sz="half" idx="10"/>
          </p:nvPr>
        </p:nvSpPr>
        <p:spPr/>
        <p:txBody>
          <a:bodyPr/>
          <a:lstStyle>
            <a:lvl1pPr>
              <a:defRPr/>
            </a:lvl1pPr>
          </a:lstStyle>
          <a:p>
            <a:pPr>
              <a:defRPr/>
            </a:pPr>
            <a:fld id="{D14CCEB3-3C2E-4002-A6EE-34141AFE1396}" type="datetime1">
              <a:rPr lang="en-US"/>
              <a:pPr>
                <a:defRPr/>
              </a:pPr>
              <a:t>9/5/2024</a:t>
            </a:fld>
            <a:endParaRPr lang="en-US" dirty="0"/>
          </a:p>
        </p:txBody>
      </p:sp>
      <p:sp>
        <p:nvSpPr>
          <p:cNvPr id="3" name="Footer Placeholder 4">
            <a:extLst>
              <a:ext uri="{FF2B5EF4-FFF2-40B4-BE49-F238E27FC236}">
                <a16:creationId xmlns:a16="http://schemas.microsoft.com/office/drawing/2014/main" id="{EC700935-4E4D-D0FB-1959-709C6A23F41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EF793DE-5480-14EB-B584-6BDA3E1D455C}"/>
              </a:ext>
            </a:extLst>
          </p:cNvPr>
          <p:cNvSpPr>
            <a:spLocks noGrp="1"/>
          </p:cNvSpPr>
          <p:nvPr>
            <p:ph type="sldNum" sz="quarter" idx="12"/>
          </p:nvPr>
        </p:nvSpPr>
        <p:spPr/>
        <p:txBody>
          <a:bodyPr/>
          <a:lstStyle>
            <a:lvl1pPr>
              <a:defRPr/>
            </a:lvl1pPr>
          </a:lstStyle>
          <a:p>
            <a:fld id="{0B4D34F3-4C85-4294-B082-1F17C4448E44}" type="slidenum">
              <a:rPr lang="en-US" altLang="en-US"/>
              <a:pPr/>
              <a:t>‹#›</a:t>
            </a:fld>
            <a:endParaRPr lang="en-US" altLang="en-US"/>
          </a:p>
        </p:txBody>
      </p:sp>
    </p:spTree>
    <p:extLst>
      <p:ext uri="{BB962C8B-B14F-4D97-AF65-F5344CB8AC3E}">
        <p14:creationId xmlns:p14="http://schemas.microsoft.com/office/powerpoint/2010/main" val="2918020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
        <p:nvSpPr>
          <p:cNvPr id="2" name="Date Placeholder 3">
            <a:extLst>
              <a:ext uri="{FF2B5EF4-FFF2-40B4-BE49-F238E27FC236}">
                <a16:creationId xmlns:a16="http://schemas.microsoft.com/office/drawing/2014/main" id="{5311F77C-C21F-3386-1C25-C6CE7797401A}"/>
              </a:ext>
            </a:extLst>
          </p:cNvPr>
          <p:cNvSpPr>
            <a:spLocks noGrp="1"/>
          </p:cNvSpPr>
          <p:nvPr>
            <p:ph type="dt" sz="half" idx="10"/>
          </p:nvPr>
        </p:nvSpPr>
        <p:spPr/>
        <p:txBody>
          <a:bodyPr/>
          <a:lstStyle>
            <a:lvl1pPr>
              <a:defRPr/>
            </a:lvl1pPr>
          </a:lstStyle>
          <a:p>
            <a:pPr>
              <a:defRPr/>
            </a:pPr>
            <a:fld id="{FA38CF76-38E9-4D84-8E06-175E2AEFD556}" type="datetime1">
              <a:rPr lang="en-US"/>
              <a:pPr>
                <a:defRPr/>
              </a:pPr>
              <a:t>9/5/2024</a:t>
            </a:fld>
            <a:endParaRPr lang="en-US" dirty="0"/>
          </a:p>
        </p:txBody>
      </p:sp>
      <p:sp>
        <p:nvSpPr>
          <p:cNvPr id="5" name="Footer Placeholder 4">
            <a:extLst>
              <a:ext uri="{FF2B5EF4-FFF2-40B4-BE49-F238E27FC236}">
                <a16:creationId xmlns:a16="http://schemas.microsoft.com/office/drawing/2014/main" id="{2F44B0FF-2774-7541-E245-80DE522548C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6E79CE-BD9E-A3DD-2161-48A86F612C88}"/>
              </a:ext>
            </a:extLst>
          </p:cNvPr>
          <p:cNvSpPr>
            <a:spLocks noGrp="1"/>
          </p:cNvSpPr>
          <p:nvPr>
            <p:ph type="sldNum" sz="quarter" idx="12"/>
          </p:nvPr>
        </p:nvSpPr>
        <p:spPr/>
        <p:txBody>
          <a:bodyPr/>
          <a:lstStyle>
            <a:lvl1pPr>
              <a:defRPr/>
            </a:lvl1pPr>
          </a:lstStyle>
          <a:p>
            <a:fld id="{79675D94-222D-4EDE-8CFA-86C0A446C7D1}" type="slidenum">
              <a:rPr lang="en-US" altLang="en-US"/>
              <a:pPr/>
              <a:t>‹#›</a:t>
            </a:fld>
            <a:endParaRPr lang="en-US" altLang="en-US"/>
          </a:p>
        </p:txBody>
      </p:sp>
    </p:spTree>
    <p:extLst>
      <p:ext uri="{BB962C8B-B14F-4D97-AF65-F5344CB8AC3E}">
        <p14:creationId xmlns:p14="http://schemas.microsoft.com/office/powerpoint/2010/main" val="1751997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944E7A-2965-4271-61F0-AE7F69B15AF4}"/>
              </a:ext>
            </a:extLst>
          </p:cNvPr>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 name="Rectangle 4">
            <a:extLst>
              <a:ext uri="{FF2B5EF4-FFF2-40B4-BE49-F238E27FC236}">
                <a16:creationId xmlns:a16="http://schemas.microsoft.com/office/drawing/2014/main" id="{4FD456CA-80AA-9671-CAEF-3ABD9EA905DE}"/>
              </a:ext>
            </a:extLst>
          </p:cNvPr>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a:t>Click to edit Master title style</a:t>
            </a:r>
            <a:endParaRPr lang="en-US" dirty="0"/>
          </a:p>
        </p:txBody>
      </p:sp>
      <p:sp>
        <p:nvSpPr>
          <p:cNvPr id="6" name="Date Placeholder 4">
            <a:extLst>
              <a:ext uri="{FF2B5EF4-FFF2-40B4-BE49-F238E27FC236}">
                <a16:creationId xmlns:a16="http://schemas.microsoft.com/office/drawing/2014/main" id="{9BDC70AA-CA7E-632F-168C-5BF25B1DAD78}"/>
              </a:ext>
            </a:extLst>
          </p:cNvPr>
          <p:cNvSpPr>
            <a:spLocks noGrp="1"/>
          </p:cNvSpPr>
          <p:nvPr>
            <p:ph type="dt" sz="half" idx="10"/>
          </p:nvPr>
        </p:nvSpPr>
        <p:spPr/>
        <p:txBody>
          <a:bodyPr/>
          <a:lstStyle>
            <a:lvl1pPr>
              <a:defRPr/>
            </a:lvl1pPr>
          </a:lstStyle>
          <a:p>
            <a:pPr>
              <a:defRPr/>
            </a:pPr>
            <a:fld id="{C7CC4794-320A-4255-B66E-09FA538FA01E}" type="datetime1">
              <a:rPr lang="en-US"/>
              <a:pPr>
                <a:defRPr/>
              </a:pPr>
              <a:t>9/5/2024</a:t>
            </a:fld>
            <a:endParaRPr lang="en-US" dirty="0"/>
          </a:p>
        </p:txBody>
      </p:sp>
      <p:sp>
        <p:nvSpPr>
          <p:cNvPr id="7" name="Footer Placeholder 5">
            <a:extLst>
              <a:ext uri="{FF2B5EF4-FFF2-40B4-BE49-F238E27FC236}">
                <a16:creationId xmlns:a16="http://schemas.microsoft.com/office/drawing/2014/main" id="{A3425C22-50B1-516E-CCD9-DD98EA825E3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id="{D6177250-0BEB-CB4C-71B5-E76FA71BA046}"/>
              </a:ext>
            </a:extLst>
          </p:cNvPr>
          <p:cNvSpPr>
            <a:spLocks noGrp="1"/>
          </p:cNvSpPr>
          <p:nvPr>
            <p:ph type="sldNum" sz="quarter" idx="12"/>
          </p:nvPr>
        </p:nvSpPr>
        <p:spPr/>
        <p:txBody>
          <a:bodyPr/>
          <a:lstStyle>
            <a:lvl1pPr>
              <a:defRPr>
                <a:solidFill>
                  <a:schemeClr val="tx1"/>
                </a:solidFill>
              </a:defRPr>
            </a:lvl1pPr>
          </a:lstStyle>
          <a:p>
            <a:fld id="{3DAB5C98-4FB4-4B07-96CA-456295B02AE4}" type="slidenum">
              <a:rPr lang="en-US" altLang="en-US"/>
              <a:pPr/>
              <a:t>‹#›</a:t>
            </a:fld>
            <a:endParaRPr lang="en-US" altLang="en-US"/>
          </a:p>
        </p:txBody>
      </p:sp>
    </p:spTree>
    <p:extLst>
      <p:ext uri="{BB962C8B-B14F-4D97-AF65-F5344CB8AC3E}">
        <p14:creationId xmlns:p14="http://schemas.microsoft.com/office/powerpoint/2010/main" val="2168640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F8112C-0C12-E533-2E06-6C457A569A10}"/>
              </a:ext>
            </a:extLst>
          </p:cNvPr>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9994E59E-F183-92AE-E9A9-78745A4C90E9}"/>
              </a:ext>
            </a:extLst>
          </p:cNvPr>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05A941B-6975-C455-9C0C-209698E5FD85}"/>
              </a:ext>
            </a:extLst>
          </p:cNvPr>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eaLnBrk="1" fontAlgn="auto" hangingPunct="1">
              <a:spcBef>
                <a:spcPts val="0"/>
              </a:spcBef>
              <a:spcAft>
                <a:spcPts val="0"/>
              </a:spcAft>
              <a:defRPr sz="1000">
                <a:solidFill>
                  <a:schemeClr val="tx1"/>
                </a:solidFill>
                <a:latin typeface="+mn-lt"/>
                <a:cs typeface="+mn-cs"/>
              </a:defRPr>
            </a:lvl1pPr>
          </a:lstStyle>
          <a:p>
            <a:pPr>
              <a:defRPr/>
            </a:pPr>
            <a:fld id="{6F1A620E-E0A0-4783-9BB6-91281B095879}" type="datetime1">
              <a:rPr lang="en-US"/>
              <a:pPr>
                <a:defRPr/>
              </a:pPr>
              <a:t>9/5/2024</a:t>
            </a:fld>
            <a:endParaRPr lang="en-US" dirty="0"/>
          </a:p>
        </p:txBody>
      </p:sp>
      <p:sp>
        <p:nvSpPr>
          <p:cNvPr id="5" name="Footer Placeholder 4">
            <a:extLst>
              <a:ext uri="{FF2B5EF4-FFF2-40B4-BE49-F238E27FC236}">
                <a16:creationId xmlns:a16="http://schemas.microsoft.com/office/drawing/2014/main" id="{6023C7E5-3007-A20E-6898-94B4E0926AC2}"/>
              </a:ext>
            </a:extLst>
          </p:cNvPr>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eaLnBrk="1" fontAlgn="auto" hangingPunct="1">
              <a:spcBef>
                <a:spcPts val="0"/>
              </a:spcBef>
              <a:spcAft>
                <a:spcPts val="0"/>
              </a:spcAft>
              <a:defRPr sz="1000">
                <a:solidFill>
                  <a:schemeClr val="tx1"/>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5B5D2A40-9AFB-D728-23ED-D5718A02D437}"/>
              </a:ext>
            </a:extLst>
          </p:cNvPr>
          <p:cNvSpPr>
            <a:spLocks noGrp="1"/>
          </p:cNvSpPr>
          <p:nvPr>
            <p:ph type="sldNum" sz="quarter" idx="4"/>
          </p:nvPr>
        </p:nvSpPr>
        <p:spPr>
          <a:xfrm rot="16200000">
            <a:off x="8227219" y="5885656"/>
            <a:ext cx="1316038"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2400" b="1">
                <a:solidFill>
                  <a:schemeClr val="tx2"/>
                </a:solidFill>
              </a:defRPr>
            </a:lvl1pPr>
          </a:lstStyle>
          <a:p>
            <a:fld id="{D8C8E5D0-9A2B-4703-82BE-43B27F8762A6}" type="slidenum">
              <a:rPr lang="en-US" altLang="en-US"/>
              <a:pPr/>
              <a:t>‹#›</a:t>
            </a:fld>
            <a:endParaRPr lang="en-US" altLang="en-US"/>
          </a:p>
        </p:txBody>
      </p:sp>
      <p:sp>
        <p:nvSpPr>
          <p:cNvPr id="7" name="Rectangle 6">
            <a:extLst>
              <a:ext uri="{FF2B5EF4-FFF2-40B4-BE49-F238E27FC236}">
                <a16:creationId xmlns:a16="http://schemas.microsoft.com/office/drawing/2014/main" id="{7A149DBB-F6DA-C9AA-E786-84699CAF887F}"/>
              </a:ext>
            </a:extLst>
          </p:cNvPr>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ectangle 7">
            <a:extLst>
              <a:ext uri="{FF2B5EF4-FFF2-40B4-BE49-F238E27FC236}">
                <a16:creationId xmlns:a16="http://schemas.microsoft.com/office/drawing/2014/main" id="{B9B05718-BA92-A3E4-829A-B36F196768EA}"/>
              </a:ext>
            </a:extLst>
          </p:cNvPr>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990" r:id="rId1"/>
    <p:sldLayoutId id="2147483981" r:id="rId2"/>
    <p:sldLayoutId id="2147483982" r:id="rId3"/>
    <p:sldLayoutId id="2147483983" r:id="rId4"/>
    <p:sldLayoutId id="2147483984" r:id="rId5"/>
    <p:sldLayoutId id="2147483985" r:id="rId6"/>
    <p:sldLayoutId id="2147483986" r:id="rId7"/>
    <p:sldLayoutId id="2147483987" r:id="rId8"/>
    <p:sldLayoutId id="2147483991" r:id="rId9"/>
    <p:sldLayoutId id="2147483988" r:id="rId10"/>
    <p:sldLayoutId id="2147483989" r:id="rId11"/>
  </p:sldLayoutIdLst>
  <p:hf hdr="0" ftr="0" dt="0"/>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panose="020B0604020202020204" pitchFamily="34"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panose="020B0604020202020204" pitchFamily="34"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drugabuse.com/library/opiate-abuse/#signs-and-symptom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samhsa.gov/"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drugabuse.com/library/opiate-abuse/#signs-and-symptom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onder.cdc.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ida.nih.gov/research-topics/trends-statistics/overdose-death-rates#:~:text=Opioid%2Dinvolved%20overdose%20deaths%20rose,(Source%3A%20CDC%20WONDER)"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nida.nih.gov/about-nida/legislative-activities/budget-information/fiscal-year-2024-budget-information-congressional-justification-national-institute-drug-abuse/ic-fact-sheet-202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D6EF6-F264-8FE6-CB9A-9F217A17DB00}"/>
              </a:ext>
            </a:extLst>
          </p:cNvPr>
          <p:cNvSpPr>
            <a:spLocks noGrp="1"/>
          </p:cNvSpPr>
          <p:nvPr>
            <p:ph type="ctrTitle"/>
          </p:nvPr>
        </p:nvSpPr>
        <p:spPr>
          <a:xfrm>
            <a:off x="457200" y="381000"/>
            <a:ext cx="7772400" cy="4572000"/>
          </a:xfrm>
        </p:spPr>
        <p:txBody>
          <a:bodyPr/>
          <a:lstStyle/>
          <a:p>
            <a:pPr algn="ctr" eaLnBrk="1" fontAlgn="auto" hangingPunct="1">
              <a:spcAft>
                <a:spcPts val="0"/>
              </a:spcAft>
              <a:defRPr/>
            </a:pPr>
            <a:r>
              <a:rPr lang="en-US" sz="4800" dirty="0"/>
              <a:t>Addressing the Opioid Epidemic</a:t>
            </a:r>
            <a:br>
              <a:rPr lang="en-US" sz="5400" dirty="0"/>
            </a:br>
            <a:endParaRPr lang="en-US" sz="4800" dirty="0"/>
          </a:p>
        </p:txBody>
      </p:sp>
      <p:sp>
        <p:nvSpPr>
          <p:cNvPr id="3" name="Subtitle 2">
            <a:extLst>
              <a:ext uri="{FF2B5EF4-FFF2-40B4-BE49-F238E27FC236}">
                <a16:creationId xmlns:a16="http://schemas.microsoft.com/office/drawing/2014/main" id="{65A9F124-F346-1843-69D5-54829A548748}"/>
              </a:ext>
            </a:extLst>
          </p:cNvPr>
          <p:cNvSpPr>
            <a:spLocks noGrp="1"/>
          </p:cNvSpPr>
          <p:nvPr>
            <p:ph type="subTitle" idx="1"/>
          </p:nvPr>
        </p:nvSpPr>
        <p:spPr>
          <a:xfrm>
            <a:off x="457200" y="4191000"/>
            <a:ext cx="8077200" cy="1600200"/>
          </a:xfrm>
        </p:spPr>
        <p:txBody>
          <a:bodyPr rtlCol="0">
            <a:normAutofit/>
          </a:bodyPr>
          <a:lstStyle/>
          <a:p>
            <a:pPr algn="ctr" eaLnBrk="1" fontAlgn="auto" hangingPunct="1">
              <a:defRPr/>
            </a:pPr>
            <a:endParaRPr lang="en-US" sz="1800" dirty="0"/>
          </a:p>
          <a:p>
            <a:pPr algn="ctr" eaLnBrk="1" fontAlgn="auto" hangingPunct="1">
              <a:defRPr/>
            </a:pPr>
            <a:r>
              <a:rPr lang="en-US" sz="1800" dirty="0"/>
              <a:t>Presented by: [Name of organization]</a:t>
            </a:r>
          </a:p>
          <a:p>
            <a:pPr algn="ctr" eaLnBrk="1" fontAlgn="auto" hangingPunct="1">
              <a:defRPr/>
            </a:pPr>
            <a:r>
              <a:rPr lang="en-US" sz="1800" dirty="0"/>
              <a:t>August 2024</a:t>
            </a:r>
          </a:p>
        </p:txBody>
      </p:sp>
      <p:sp>
        <p:nvSpPr>
          <p:cNvPr id="5124" name="Slide Number Placeholder 3">
            <a:extLst>
              <a:ext uri="{FF2B5EF4-FFF2-40B4-BE49-F238E27FC236}">
                <a16:creationId xmlns:a16="http://schemas.microsoft.com/office/drawing/2014/main" id="{6418A0CD-CBD4-4A2E-AA33-4E0CEC37060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9052BF31-29E0-4611-A360-3F41FA51012D}" type="slidenum">
              <a:rPr lang="en-US" altLang="en-US" sz="2400"/>
              <a:pPr>
                <a:spcBef>
                  <a:spcPct val="0"/>
                </a:spcBef>
                <a:spcAft>
                  <a:spcPct val="0"/>
                </a:spcAft>
                <a:buFontTx/>
                <a:buNone/>
              </a:pPr>
              <a:t>1</a:t>
            </a:fld>
            <a:endParaRPr lang="en-US" altLang="en-US" sz="2400"/>
          </a:p>
        </p:txBody>
      </p:sp>
      <p:sp>
        <p:nvSpPr>
          <p:cNvPr id="5125" name="TextBox 4">
            <a:extLst>
              <a:ext uri="{FF2B5EF4-FFF2-40B4-BE49-F238E27FC236}">
                <a16:creationId xmlns:a16="http://schemas.microsoft.com/office/drawing/2014/main" id="{8C75D890-5379-1F9F-4A23-963A1A40EADC}"/>
              </a:ext>
            </a:extLst>
          </p:cNvPr>
          <p:cNvSpPr txBox="1">
            <a:spLocks noChangeArrowheads="1"/>
          </p:cNvSpPr>
          <p:nvPr/>
        </p:nvSpPr>
        <p:spPr bwMode="auto">
          <a:xfrm>
            <a:off x="2057400" y="3386138"/>
            <a:ext cx="45561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eaLnBrk="1" hangingPunct="1">
              <a:spcBef>
                <a:spcPct val="0"/>
              </a:spcBef>
              <a:spcAft>
                <a:spcPct val="0"/>
              </a:spcAft>
              <a:buFontTx/>
              <a:buNone/>
            </a:pPr>
            <a:r>
              <a:rPr lang="en-US" altLang="en-US" sz="2400">
                <a:latin typeface="Arial Black" panose="020B0A04020102020204" pitchFamily="34" charset="0"/>
              </a:rPr>
              <a:t>Orientation for Volunteers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FENTANYL ABUSE</a:t>
            </a:r>
          </a:p>
        </p:txBody>
      </p:sp>
      <p:sp>
        <p:nvSpPr>
          <p:cNvPr id="3" name="Content Placeholder 2"/>
          <p:cNvSpPr>
            <a:spLocks noGrp="1"/>
          </p:cNvSpPr>
          <p:nvPr>
            <p:ph idx="1"/>
          </p:nvPr>
        </p:nvSpPr>
        <p:spPr>
          <a:xfrm>
            <a:off x="491691" y="1905000"/>
            <a:ext cx="8184682" cy="4373563"/>
          </a:xfrm>
          <a:solidFill>
            <a:schemeClr val="bg1"/>
          </a:solidFill>
        </p:spPr>
        <p:txBody>
          <a:bodyPr/>
          <a:lstStyle/>
          <a:p>
            <a:pPr marL="342900" indent="-342900">
              <a:buFont typeface="Arial" panose="020B0604020202020204" pitchFamily="34" charset="0"/>
              <a:buChar char="•"/>
            </a:pPr>
            <a:r>
              <a:rPr lang="en-US" dirty="0"/>
              <a:t>Fentanyl seizures increased 1,700% in the U.S. from 2017 to 2023</a:t>
            </a:r>
          </a:p>
          <a:p>
            <a:pPr marL="342900" indent="-342900">
              <a:buFont typeface="Arial" panose="020B0604020202020204" pitchFamily="34" charset="0"/>
              <a:buChar char="•"/>
            </a:pPr>
            <a:r>
              <a:rPr lang="en-US" dirty="0"/>
              <a:t>Takes a very small amount of fentanyl to lead to death</a:t>
            </a:r>
          </a:p>
          <a:p>
            <a:pPr marL="800100" lvl="1" indent="-342900"/>
            <a:r>
              <a:rPr lang="en-US" dirty="0"/>
              <a:t>DEA has found counterfeit pills ranging from 0.02 to 5.1 milligrams (more than 2x lethal dose) of fentanyl per tablet</a:t>
            </a:r>
          </a:p>
          <a:p>
            <a:pPr marL="800100" lvl="1" indent="-342900"/>
            <a:r>
              <a:rPr lang="en-US" b="1" dirty="0"/>
              <a:t>42% </a:t>
            </a:r>
            <a:r>
              <a:rPr lang="en-US" dirty="0"/>
              <a:t>of pills tested for fentanyl contain at least 2mg of fentanyl </a:t>
            </a:r>
          </a:p>
          <a:p>
            <a:pPr marL="800100" lvl="1" indent="-342900"/>
            <a:r>
              <a:rPr lang="en-US" dirty="0"/>
              <a:t>Drug trafficking organizations typically distribute fentanyl by kilogram (kg). </a:t>
            </a:r>
          </a:p>
          <a:p>
            <a:pPr marL="1485900" lvl="2" indent="-342900"/>
            <a:r>
              <a:rPr lang="en-US" dirty="0"/>
              <a:t>1 kg = potential to kill 500,000 people</a:t>
            </a:r>
          </a:p>
          <a:p>
            <a:pPr marL="342900" indent="-342900">
              <a:buFont typeface="Arial" panose="020B0604020202020204" pitchFamily="34" charset="0"/>
              <a:buChar char="•"/>
            </a:pPr>
            <a:r>
              <a:rPr lang="en-US" dirty="0"/>
              <a:t>Fentanyl test strips (FTS)</a:t>
            </a:r>
          </a:p>
          <a:p>
            <a:pPr marL="800100" lvl="1" indent="-342900"/>
            <a:r>
              <a:rPr lang="en-US" dirty="0"/>
              <a:t>S</a:t>
            </a:r>
            <a:r>
              <a:rPr lang="en-US" b="0" dirty="0"/>
              <a:t>trips of paper that can detect the presence of fentanyl in different kinds of drugs in various drug forms</a:t>
            </a:r>
          </a:p>
        </p:txBody>
      </p:sp>
      <p:sp>
        <p:nvSpPr>
          <p:cNvPr id="4" name="Slide Number Placeholder 3"/>
          <p:cNvSpPr>
            <a:spLocks noGrp="1"/>
          </p:cNvSpPr>
          <p:nvPr>
            <p:ph type="sldNum" sz="quarter" idx="12"/>
          </p:nvPr>
        </p:nvSpPr>
        <p:spPr/>
        <p:txBody>
          <a:bodyPr/>
          <a:lstStyle/>
          <a:p>
            <a:fld id="{24260C80-CD5B-4F1B-8DE1-D9C16C40BDF2}" type="slidenum">
              <a:rPr lang="en-US" altLang="en-US" smtClean="0"/>
              <a:pPr/>
              <a:t>10</a:t>
            </a:fld>
            <a:endParaRPr lang="en-US" altLang="en-US"/>
          </a:p>
        </p:txBody>
      </p:sp>
      <p:sp>
        <p:nvSpPr>
          <p:cNvPr id="6" name="Rectangle 5"/>
          <p:cNvSpPr/>
          <p:nvPr/>
        </p:nvSpPr>
        <p:spPr>
          <a:xfrm>
            <a:off x="76200" y="6400800"/>
            <a:ext cx="7848600" cy="307777"/>
          </a:xfrm>
          <a:prstGeom prst="rect">
            <a:avLst/>
          </a:prstGeom>
        </p:spPr>
        <p:txBody>
          <a:bodyPr wrap="square">
            <a:spAutoFit/>
          </a:bodyPr>
          <a:lstStyle/>
          <a:p>
            <a:pPr marL="228600" indent="-228600">
              <a:buAutoNum type="arabicPeriod"/>
            </a:pPr>
            <a:r>
              <a:rPr lang="en-US" sz="700" dirty="0"/>
              <a:t>“Seizures of illicit fentanyl pills have surged.” </a:t>
            </a:r>
            <a:r>
              <a:rPr lang="en-US" sz="700" i="1" dirty="0" err="1"/>
              <a:t>Axios</a:t>
            </a:r>
            <a:r>
              <a:rPr lang="en-US" sz="700" dirty="0"/>
              <a:t>. 13 May, 2024. Accessed 10 June, 2024</a:t>
            </a:r>
          </a:p>
          <a:p>
            <a:pPr marL="228600" indent="-228600">
              <a:buAutoNum type="arabicPeriod"/>
            </a:pPr>
            <a:r>
              <a:rPr lang="en-US" sz="700" dirty="0"/>
              <a:t>.”What You Can Do to Test for Fentanyl.” </a:t>
            </a:r>
            <a:r>
              <a:rPr lang="en-US" sz="700" i="1" dirty="0"/>
              <a:t>CDC.</a:t>
            </a:r>
            <a:r>
              <a:rPr lang="en-US" sz="700" dirty="0"/>
              <a:t> 2 April, 2024. Accessed 10 June, 2024.</a:t>
            </a:r>
          </a:p>
        </p:txBody>
      </p:sp>
      <p:pic>
        <p:nvPicPr>
          <p:cNvPr id="2050" name="Picture 2" descr="https://m.media-amazon.com/images/I/61MAqBrK5eL._AC_SL1080_.jpg"/>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6918727" y="224947"/>
            <a:ext cx="1783948" cy="1626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279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4260C80-CD5B-4F1B-8DE1-D9C16C40BDF2}" type="slidenum">
              <a:rPr lang="en-US" altLang="en-US" smtClean="0"/>
              <a:pPr/>
              <a:t>11</a:t>
            </a:fld>
            <a:endParaRPr lang="en-US" altLang="en-US"/>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81000"/>
            <a:ext cx="8314604" cy="60781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5357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6833A-E2CB-638C-4898-FEC269924CAB}"/>
              </a:ext>
            </a:extLst>
          </p:cNvPr>
          <p:cNvSpPr>
            <a:spLocks noGrp="1"/>
          </p:cNvSpPr>
          <p:nvPr>
            <p:ph type="title"/>
          </p:nvPr>
        </p:nvSpPr>
        <p:spPr>
          <a:xfrm>
            <a:off x="457200" y="152400"/>
            <a:ext cx="8382000" cy="1371600"/>
          </a:xfrm>
        </p:spPr>
        <p:txBody>
          <a:bodyPr/>
          <a:lstStyle/>
          <a:p>
            <a:pPr>
              <a:defRPr/>
            </a:pPr>
            <a:r>
              <a:rPr lang="en-US" sz="3200" dirty="0"/>
              <a:t>Acute vs. Chronic consequences of opioid use</a:t>
            </a:r>
          </a:p>
        </p:txBody>
      </p:sp>
      <p:sp>
        <p:nvSpPr>
          <p:cNvPr id="3" name="Content Placeholder 2">
            <a:extLst>
              <a:ext uri="{FF2B5EF4-FFF2-40B4-BE49-F238E27FC236}">
                <a16:creationId xmlns:a16="http://schemas.microsoft.com/office/drawing/2014/main" id="{E22F3254-ED84-7ACC-F497-D447A16519DB}"/>
              </a:ext>
            </a:extLst>
          </p:cNvPr>
          <p:cNvSpPr>
            <a:spLocks noGrp="1"/>
          </p:cNvSpPr>
          <p:nvPr>
            <p:ph sz="half" idx="1"/>
          </p:nvPr>
        </p:nvSpPr>
        <p:spPr>
          <a:xfrm>
            <a:off x="533400" y="1798637"/>
            <a:ext cx="3581400" cy="4525963"/>
          </a:xfrm>
        </p:spPr>
        <p:txBody>
          <a:bodyPr/>
          <a:lstStyle/>
          <a:p>
            <a:pPr>
              <a:buFont typeface="Arial" charset="0"/>
              <a:buNone/>
              <a:defRPr/>
            </a:pPr>
            <a:r>
              <a:rPr lang="en-US" dirty="0"/>
              <a:t>Acute</a:t>
            </a:r>
          </a:p>
          <a:p>
            <a:pPr marL="457200" indent="-457200">
              <a:buFont typeface="Arial" panose="020B0604020202020204" pitchFamily="34" charset="0"/>
              <a:buChar char="•"/>
              <a:defRPr/>
            </a:pPr>
            <a:r>
              <a:rPr lang="en-US" sz="2200" b="0" dirty="0"/>
              <a:t>Drowsiness &amp; sedation </a:t>
            </a:r>
          </a:p>
          <a:p>
            <a:pPr marL="457200" indent="-457200">
              <a:buFont typeface="Arial" panose="020B0604020202020204" pitchFamily="34" charset="0"/>
              <a:buChar char="•"/>
              <a:defRPr/>
            </a:pPr>
            <a:r>
              <a:rPr lang="en-US" sz="2200" b="0" dirty="0"/>
              <a:t>Decreased breathing </a:t>
            </a:r>
          </a:p>
          <a:p>
            <a:pPr marL="457200" indent="-457200">
              <a:buFont typeface="Arial" panose="020B0604020202020204" pitchFamily="34" charset="0"/>
              <a:buChar char="•"/>
              <a:defRPr/>
            </a:pPr>
            <a:r>
              <a:rPr lang="en-US" sz="2200" b="0" dirty="0"/>
              <a:t>Withdrawal </a:t>
            </a:r>
          </a:p>
          <a:p>
            <a:pPr marL="457200" indent="-457200">
              <a:buFont typeface="Arial" panose="020B0604020202020204" pitchFamily="34" charset="0"/>
              <a:buChar char="•"/>
              <a:defRPr/>
            </a:pPr>
            <a:r>
              <a:rPr lang="en-US" sz="2200" b="0" dirty="0"/>
              <a:t>Blood borne diseases through needle use </a:t>
            </a:r>
          </a:p>
          <a:p>
            <a:pPr marL="457200" indent="-457200">
              <a:buFont typeface="Arial" panose="020B0604020202020204" pitchFamily="34" charset="0"/>
              <a:buChar char="•"/>
              <a:defRPr/>
            </a:pPr>
            <a:r>
              <a:rPr lang="en-US" sz="2200" b="0" dirty="0"/>
              <a:t>Overdose </a:t>
            </a:r>
          </a:p>
        </p:txBody>
      </p:sp>
      <p:sp>
        <p:nvSpPr>
          <p:cNvPr id="5" name="Content Placeholder 4">
            <a:extLst>
              <a:ext uri="{FF2B5EF4-FFF2-40B4-BE49-F238E27FC236}">
                <a16:creationId xmlns:a16="http://schemas.microsoft.com/office/drawing/2014/main" id="{533F1720-F70F-C022-D3DD-8C1FC792B050}"/>
              </a:ext>
            </a:extLst>
          </p:cNvPr>
          <p:cNvSpPr>
            <a:spLocks noGrp="1"/>
          </p:cNvSpPr>
          <p:nvPr>
            <p:ph sz="half" idx="2"/>
          </p:nvPr>
        </p:nvSpPr>
        <p:spPr>
          <a:xfrm>
            <a:off x="4495800" y="1773237"/>
            <a:ext cx="4267200" cy="4525963"/>
          </a:xfrm>
        </p:spPr>
        <p:txBody>
          <a:bodyPr/>
          <a:lstStyle/>
          <a:p>
            <a:pPr>
              <a:buFont typeface="Arial" charset="0"/>
              <a:buNone/>
              <a:defRPr/>
            </a:pPr>
            <a:r>
              <a:rPr lang="en-US" dirty="0"/>
              <a:t>Chronic </a:t>
            </a:r>
          </a:p>
          <a:p>
            <a:pPr marL="457200" indent="-457200">
              <a:buFont typeface="Arial" panose="020B0604020202020204" pitchFamily="34" charset="0"/>
              <a:buChar char="•"/>
              <a:defRPr/>
            </a:pPr>
            <a:r>
              <a:rPr lang="en-US" sz="2200" b="0" dirty="0"/>
              <a:t>Tolerance </a:t>
            </a:r>
          </a:p>
          <a:p>
            <a:pPr marL="457200" indent="-457200">
              <a:buFont typeface="Arial" panose="020B0604020202020204" pitchFamily="34" charset="0"/>
              <a:buChar char="•"/>
              <a:defRPr/>
            </a:pPr>
            <a:r>
              <a:rPr lang="en-US" sz="2200" b="0" dirty="0"/>
              <a:t>Physical and psychological dependence </a:t>
            </a:r>
          </a:p>
          <a:p>
            <a:pPr marL="457200" indent="-457200">
              <a:buFont typeface="Arial" panose="020B0604020202020204" pitchFamily="34" charset="0"/>
              <a:buChar char="•"/>
              <a:defRPr/>
            </a:pPr>
            <a:r>
              <a:rPr lang="en-US" sz="2200" b="0" dirty="0"/>
              <a:t>Inability to maintain interpersonal relationship </a:t>
            </a:r>
          </a:p>
          <a:p>
            <a:pPr marL="457200" indent="-457200">
              <a:buFont typeface="Arial" panose="020B0604020202020204" pitchFamily="34" charset="0"/>
              <a:buChar char="•"/>
              <a:defRPr/>
            </a:pPr>
            <a:r>
              <a:rPr lang="en-US" sz="2200" b="0" dirty="0"/>
              <a:t>Inability to maintain normal performance at work </a:t>
            </a:r>
          </a:p>
          <a:p>
            <a:pPr marL="457200" indent="-457200">
              <a:buFont typeface="Arial" panose="020B0604020202020204" pitchFamily="34" charset="0"/>
              <a:buChar char="•"/>
              <a:defRPr/>
            </a:pPr>
            <a:endParaRPr lang="en-US" sz="2400" dirty="0"/>
          </a:p>
        </p:txBody>
      </p:sp>
      <p:sp>
        <p:nvSpPr>
          <p:cNvPr id="24581" name="Slide Number Placeholder 3">
            <a:extLst>
              <a:ext uri="{FF2B5EF4-FFF2-40B4-BE49-F238E27FC236}">
                <a16:creationId xmlns:a16="http://schemas.microsoft.com/office/drawing/2014/main" id="{3746DA6A-4F6C-8DA2-CA0D-1994FD6A8F8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B02CC2E2-3E42-45BD-BDBD-831501590F3E}" type="slidenum">
              <a:rPr lang="en-US" altLang="en-US" sz="2400">
                <a:solidFill>
                  <a:schemeClr val="tx2"/>
                </a:solidFill>
              </a:rPr>
              <a:pPr>
                <a:spcBef>
                  <a:spcPct val="0"/>
                </a:spcBef>
                <a:spcAft>
                  <a:spcPct val="0"/>
                </a:spcAft>
                <a:buFontTx/>
                <a:buNone/>
              </a:pPr>
              <a:t>12</a:t>
            </a:fld>
            <a:endParaRPr lang="en-US" altLang="en-US" sz="2400">
              <a:solidFill>
                <a:schemeClr val="tx2"/>
              </a:solidFill>
            </a:endParaRPr>
          </a:p>
        </p:txBody>
      </p:sp>
      <p:sp>
        <p:nvSpPr>
          <p:cNvPr id="24582" name="Rectangle 7">
            <a:extLst>
              <a:ext uri="{FF2B5EF4-FFF2-40B4-BE49-F238E27FC236}">
                <a16:creationId xmlns:a16="http://schemas.microsoft.com/office/drawing/2014/main" id="{E228CA74-18D4-8E9E-1B97-954705CDD620}"/>
              </a:ext>
            </a:extLst>
          </p:cNvPr>
          <p:cNvSpPr>
            <a:spLocks noChangeArrowheads="1"/>
          </p:cNvSpPr>
          <p:nvPr/>
        </p:nvSpPr>
        <p:spPr bwMode="auto">
          <a:xfrm>
            <a:off x="0" y="6553200"/>
            <a:ext cx="69310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r>
              <a:rPr lang="en-US" altLang="en-US" sz="700" b="0" dirty="0"/>
              <a:t>1. </a:t>
            </a:r>
            <a:r>
              <a:rPr lang="en-US" altLang="en-US" sz="700" b="0" dirty="0" err="1"/>
              <a:t>Kosten</a:t>
            </a:r>
            <a:r>
              <a:rPr lang="en-US" altLang="en-US" sz="700" b="0" dirty="0"/>
              <a:t>, T. R., &amp; George, T. P. (2002). The Neurobiology of Opioid Dependence: Implications for Treatment. </a:t>
            </a:r>
            <a:r>
              <a:rPr lang="en-US" altLang="en-US" sz="700" b="0" i="1" dirty="0"/>
              <a:t>Science &amp; Practice Perspectives</a:t>
            </a:r>
            <a:r>
              <a:rPr lang="en-US" altLang="en-US" sz="700" b="0" dirty="0"/>
              <a:t>, </a:t>
            </a:r>
            <a:r>
              <a:rPr lang="en-US" altLang="en-US" sz="700" b="0" i="1" dirty="0"/>
              <a:t>1</a:t>
            </a:r>
            <a:r>
              <a:rPr lang="en-US" altLang="en-US" sz="700" b="0" dirty="0"/>
              <a:t>(1), 13–20.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2C9FAA-B515-C5BB-E833-963056E9FB69}"/>
              </a:ext>
            </a:extLst>
          </p:cNvPr>
          <p:cNvSpPr>
            <a:spLocks noGrp="1"/>
          </p:cNvSpPr>
          <p:nvPr>
            <p:ph type="title"/>
          </p:nvPr>
        </p:nvSpPr>
        <p:spPr>
          <a:xfrm>
            <a:off x="457200" y="152400"/>
            <a:ext cx="8229600" cy="1371600"/>
          </a:xfrm>
        </p:spPr>
        <p:txBody>
          <a:bodyPr/>
          <a:lstStyle/>
          <a:p>
            <a:pPr>
              <a:defRPr/>
            </a:pPr>
            <a:r>
              <a:rPr lang="en-US" sz="3200" dirty="0"/>
              <a:t>Recognize opioid dependence</a:t>
            </a:r>
          </a:p>
        </p:txBody>
      </p:sp>
      <p:sp>
        <p:nvSpPr>
          <p:cNvPr id="25603" name="Content Placeholder 2">
            <a:extLst>
              <a:ext uri="{FF2B5EF4-FFF2-40B4-BE49-F238E27FC236}">
                <a16:creationId xmlns:a16="http://schemas.microsoft.com/office/drawing/2014/main" id="{72590B1B-94DF-56BD-E2CF-0290BEF4D3BE}"/>
              </a:ext>
            </a:extLst>
          </p:cNvPr>
          <p:cNvSpPr>
            <a:spLocks noGrp="1"/>
          </p:cNvSpPr>
          <p:nvPr>
            <p:ph idx="1"/>
          </p:nvPr>
        </p:nvSpPr>
        <p:spPr>
          <a:xfrm>
            <a:off x="457200" y="1752600"/>
            <a:ext cx="7924800" cy="4373563"/>
          </a:xfrm>
        </p:spPr>
        <p:txBody>
          <a:bodyPr/>
          <a:lstStyle/>
          <a:p>
            <a:pPr marL="342900" indent="-342900">
              <a:lnSpc>
                <a:spcPct val="150000"/>
              </a:lnSpc>
              <a:buFont typeface="Arial" panose="020B0604020202020204" pitchFamily="34" charset="0"/>
              <a:buChar char="•"/>
            </a:pPr>
            <a:r>
              <a:rPr lang="en-US" altLang="en-US" dirty="0"/>
              <a:t>Declined performance at work, home, or school</a:t>
            </a:r>
          </a:p>
          <a:p>
            <a:pPr marL="342900" indent="-342900">
              <a:lnSpc>
                <a:spcPct val="150000"/>
              </a:lnSpc>
              <a:buFont typeface="Arial" panose="020B0604020202020204" pitchFamily="34" charset="0"/>
              <a:buChar char="•"/>
            </a:pPr>
            <a:r>
              <a:rPr lang="en-US" altLang="en-US" dirty="0"/>
              <a:t>Loss of interest in favorite activities </a:t>
            </a:r>
          </a:p>
          <a:p>
            <a:pPr marL="342900" indent="-342900">
              <a:lnSpc>
                <a:spcPct val="150000"/>
              </a:lnSpc>
              <a:buFont typeface="Arial" panose="020B0604020202020204" pitchFamily="34" charset="0"/>
              <a:buChar char="•"/>
            </a:pPr>
            <a:r>
              <a:rPr lang="en-US" altLang="en-US" dirty="0"/>
              <a:t>Changes in eating or sleeping habits</a:t>
            </a:r>
          </a:p>
          <a:p>
            <a:pPr marL="342900" indent="-342900">
              <a:lnSpc>
                <a:spcPct val="150000"/>
              </a:lnSpc>
              <a:buFont typeface="Arial" panose="020B0604020202020204" pitchFamily="34" charset="0"/>
              <a:buChar char="•"/>
            </a:pPr>
            <a:r>
              <a:rPr lang="en-US" altLang="en-US" dirty="0"/>
              <a:t>Increased aggression or irritability</a:t>
            </a:r>
          </a:p>
          <a:p>
            <a:pPr marL="342900" indent="-342900">
              <a:lnSpc>
                <a:spcPct val="150000"/>
              </a:lnSpc>
              <a:buFont typeface="Arial" panose="020B0604020202020204" pitchFamily="34" charset="0"/>
              <a:buChar char="•"/>
            </a:pPr>
            <a:r>
              <a:rPr lang="en-US" altLang="en-US" dirty="0"/>
              <a:t>Sudden change in social network </a:t>
            </a:r>
          </a:p>
          <a:p>
            <a:pPr marL="342900" indent="-342900">
              <a:lnSpc>
                <a:spcPct val="150000"/>
              </a:lnSpc>
              <a:buFont typeface="Arial" panose="020B0604020202020204" pitchFamily="34" charset="0"/>
              <a:buChar char="•"/>
            </a:pPr>
            <a:r>
              <a:rPr lang="en-US" altLang="en-US" dirty="0"/>
              <a:t>Constantly feeling tired and sleepy</a:t>
            </a:r>
          </a:p>
          <a:p>
            <a:pPr marL="342900" indent="-342900">
              <a:lnSpc>
                <a:spcPct val="150000"/>
              </a:lnSpc>
              <a:buFont typeface="Arial" panose="020B0604020202020204" pitchFamily="34" charset="0"/>
              <a:buChar char="•"/>
            </a:pPr>
            <a:r>
              <a:rPr lang="en-US" altLang="en-US" dirty="0"/>
              <a:t>Deteriorating relationships with family members and friends</a:t>
            </a:r>
          </a:p>
          <a:p>
            <a:pPr marL="342900" indent="-342900">
              <a:lnSpc>
                <a:spcPct val="150000"/>
              </a:lnSpc>
              <a:buFont typeface="Arial" panose="020B0604020202020204" pitchFamily="34" charset="0"/>
              <a:buChar char="•"/>
            </a:pPr>
            <a:endParaRPr lang="en-US" altLang="en-US" dirty="0"/>
          </a:p>
        </p:txBody>
      </p:sp>
      <p:sp>
        <p:nvSpPr>
          <p:cNvPr id="25604" name="Slide Number Placeholder 2">
            <a:extLst>
              <a:ext uri="{FF2B5EF4-FFF2-40B4-BE49-F238E27FC236}">
                <a16:creationId xmlns:a16="http://schemas.microsoft.com/office/drawing/2014/main" id="{0414B32E-E112-0F9A-E50C-694C59A7F3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66174A70-17F1-450B-9324-B205B06615EF}" type="slidenum">
              <a:rPr lang="en-US" altLang="en-US" sz="2400">
                <a:solidFill>
                  <a:schemeClr val="tx2"/>
                </a:solidFill>
              </a:rPr>
              <a:pPr>
                <a:spcBef>
                  <a:spcPct val="0"/>
                </a:spcBef>
                <a:spcAft>
                  <a:spcPct val="0"/>
                </a:spcAft>
                <a:buFontTx/>
                <a:buNone/>
              </a:pPr>
              <a:t>13</a:t>
            </a:fld>
            <a:endParaRPr lang="en-US" altLang="en-US" sz="2400">
              <a:solidFill>
                <a:schemeClr val="tx2"/>
              </a:solidFill>
            </a:endParaRPr>
          </a:p>
        </p:txBody>
      </p:sp>
      <p:sp>
        <p:nvSpPr>
          <p:cNvPr id="25605" name="Rectangle 4">
            <a:extLst>
              <a:ext uri="{FF2B5EF4-FFF2-40B4-BE49-F238E27FC236}">
                <a16:creationId xmlns:a16="http://schemas.microsoft.com/office/drawing/2014/main" id="{133B1C71-2C3F-0ABA-6943-9692B1A9F5F6}"/>
              </a:ext>
            </a:extLst>
          </p:cNvPr>
          <p:cNvSpPr>
            <a:spLocks noChangeArrowheads="1"/>
          </p:cNvSpPr>
          <p:nvPr/>
        </p:nvSpPr>
        <p:spPr bwMode="auto">
          <a:xfrm>
            <a:off x="15875" y="6355081"/>
            <a:ext cx="86868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pPr>
            <a:r>
              <a:rPr lang="en-US" altLang="en-US" sz="700" b="0" dirty="0"/>
              <a:t>1. "Opiate Abuse." </a:t>
            </a:r>
            <a:r>
              <a:rPr lang="en-US" altLang="en-US" sz="700" b="0" i="1" dirty="0"/>
              <a:t>DrugAbuse.com</a:t>
            </a:r>
            <a:r>
              <a:rPr lang="en-US" altLang="en-US" sz="700" b="0" dirty="0"/>
              <a:t>. </a:t>
            </a:r>
            <a:r>
              <a:rPr lang="en-US" altLang="en-US" sz="700" b="0" dirty="0" err="1"/>
              <a:t>N.p.</a:t>
            </a:r>
            <a:r>
              <a:rPr lang="en-US" altLang="en-US" sz="700" b="0" dirty="0"/>
              <a:t>, 13 Aug. 2016. Web. 26 Jan. 2017. Available at: </a:t>
            </a:r>
            <a:r>
              <a:rPr lang="en-US" altLang="en-US" sz="700" b="0" dirty="0">
                <a:hlinkClick r:id="rId3">
                  <a:extLst>
                    <a:ext uri="{A12FA001-AC4F-418D-AE19-62706E023703}">
                      <ahyp:hlinkClr xmlns:ahyp="http://schemas.microsoft.com/office/drawing/2018/hyperlinkcolor" val="tx"/>
                    </a:ext>
                  </a:extLst>
                </a:hlinkClick>
              </a:rPr>
              <a:t>http://drugabuse.com/library/opiate-abuse/#signs-and-symptoms</a:t>
            </a:r>
            <a:endParaRPr lang="en-US" altLang="en-US" sz="700" b="0" dirty="0"/>
          </a:p>
          <a:p>
            <a:pPr>
              <a:spcBef>
                <a:spcPct val="0"/>
              </a:spcBef>
              <a:spcAft>
                <a:spcPct val="0"/>
              </a:spcAft>
            </a:pPr>
            <a:r>
              <a:rPr lang="en-US" altLang="en-US" sz="700" b="0" dirty="0"/>
              <a:t>2. NIDA. "What to Do If Your Adult Friend or Loved One Has a Problem with Drugs." </a:t>
            </a:r>
            <a:r>
              <a:rPr lang="en-US" altLang="en-US" sz="700" b="0" i="1" dirty="0"/>
              <a:t>National Institute on Drug Abuse (NIDA)</a:t>
            </a:r>
            <a:r>
              <a:rPr lang="en-US" altLang="en-US" sz="700" b="0" dirty="0"/>
              <a:t>. </a:t>
            </a:r>
            <a:r>
              <a:rPr lang="en-US" altLang="en-US" sz="700" b="0" dirty="0" err="1"/>
              <a:t>N.p.</a:t>
            </a:r>
            <a:r>
              <a:rPr lang="en-US" altLang="en-US" sz="700" b="0" dirty="0"/>
              <a:t>, 19 Jan. 2016. Web. 26 Jan. 2017.Available at: https://www.drugabuse.gov/related-topics/treatment/what-to-do-if-your-adult-friend-or-loved-one-has-problem-drugs</a:t>
            </a:r>
            <a:endParaRPr lang="en-US" altLang="en-US" sz="7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75359-AA56-1D45-6608-E11264B6D5D5}"/>
              </a:ext>
            </a:extLst>
          </p:cNvPr>
          <p:cNvSpPr>
            <a:spLocks noGrp="1"/>
          </p:cNvSpPr>
          <p:nvPr>
            <p:ph type="title"/>
          </p:nvPr>
        </p:nvSpPr>
        <p:spPr/>
        <p:txBody>
          <a:bodyPr/>
          <a:lstStyle/>
          <a:p>
            <a:pPr eaLnBrk="1" fontAlgn="auto" hangingPunct="1">
              <a:spcAft>
                <a:spcPts val="0"/>
              </a:spcAft>
              <a:defRPr/>
            </a:pPr>
            <a:r>
              <a:rPr lang="en-US" sz="3200" dirty="0"/>
              <a:t>Economic burden of opioid abuse</a:t>
            </a:r>
          </a:p>
        </p:txBody>
      </p:sp>
      <p:sp>
        <p:nvSpPr>
          <p:cNvPr id="29699" name="Content Placeholder 2">
            <a:extLst>
              <a:ext uri="{FF2B5EF4-FFF2-40B4-BE49-F238E27FC236}">
                <a16:creationId xmlns:a16="http://schemas.microsoft.com/office/drawing/2014/main" id="{5D18FA97-058F-B3F9-F786-8AF21C6FA0F2}"/>
              </a:ext>
            </a:extLst>
          </p:cNvPr>
          <p:cNvSpPr>
            <a:spLocks noGrp="1"/>
          </p:cNvSpPr>
          <p:nvPr>
            <p:ph idx="1"/>
          </p:nvPr>
        </p:nvSpPr>
        <p:spPr/>
        <p:txBody>
          <a:bodyPr/>
          <a:lstStyle/>
          <a:p>
            <a:pPr marL="342900" indent="-342900" eaLnBrk="1" hangingPunct="1">
              <a:buFont typeface="Arial" panose="020B0604020202020204" pitchFamily="34" charset="0"/>
              <a:buChar char="•"/>
            </a:pPr>
            <a:r>
              <a:rPr lang="en-US" altLang="en-US" dirty="0"/>
              <a:t>Nonmedical use of opioid pain relievers cost insurance companies up to $75.5 billion annually in health-care cost</a:t>
            </a:r>
          </a:p>
          <a:p>
            <a:pPr marL="342900" indent="-342900" eaLnBrk="1" hangingPunct="1">
              <a:buFont typeface="Arial" panose="020B0604020202020204" pitchFamily="34" charset="0"/>
              <a:buChar char="•"/>
            </a:pPr>
            <a:endParaRPr lang="en-US" altLang="en-US" dirty="0"/>
          </a:p>
          <a:p>
            <a:pPr marL="342900" indent="-342900" eaLnBrk="1" hangingPunct="1">
              <a:buFont typeface="Arial" panose="020B0604020202020204" pitchFamily="34" charset="0"/>
              <a:buChar char="•"/>
            </a:pPr>
            <a:r>
              <a:rPr lang="en-US" altLang="en-US" dirty="0"/>
              <a:t>Social &amp; economical consequences </a:t>
            </a:r>
          </a:p>
          <a:p>
            <a:pPr marL="800100" lvl="1" indent="-342900" eaLnBrk="1" hangingPunct="1"/>
            <a:r>
              <a:rPr lang="en-US" altLang="en-US" dirty="0"/>
              <a:t>Cost of prevention and treatment </a:t>
            </a:r>
          </a:p>
          <a:p>
            <a:pPr marL="800100" lvl="1" indent="-342900" eaLnBrk="1" hangingPunct="1"/>
            <a:r>
              <a:rPr lang="en-US" altLang="en-US" dirty="0"/>
              <a:t>Increased incidences of opioid overdose deaths</a:t>
            </a:r>
          </a:p>
          <a:p>
            <a:pPr marL="800100" lvl="1" indent="-342900" eaLnBrk="1" hangingPunct="1"/>
            <a:r>
              <a:rPr lang="en-US" altLang="en-US" dirty="0"/>
              <a:t>Safety risk to the public due to drug affected driving </a:t>
            </a:r>
          </a:p>
          <a:p>
            <a:pPr marL="800100" lvl="1" indent="-342900" eaLnBrk="1" hangingPunct="1"/>
            <a:r>
              <a:rPr lang="en-US" altLang="en-US" dirty="0"/>
              <a:t>Environmental contamination due to inappropriate disposal and illicit cultivation </a:t>
            </a:r>
          </a:p>
          <a:p>
            <a:pPr marL="800100" lvl="1" indent="-342900" eaLnBrk="1" hangingPunct="1"/>
            <a:r>
              <a:rPr lang="en-US" altLang="en-US" dirty="0"/>
              <a:t>Loss of productivity at work</a:t>
            </a:r>
          </a:p>
          <a:p>
            <a:pPr marL="800100" lvl="1" indent="-342900" eaLnBrk="1" hangingPunct="1"/>
            <a:r>
              <a:rPr lang="en-US" altLang="en-US" dirty="0"/>
              <a:t>Neonatal abstinence syndrome   </a:t>
            </a:r>
          </a:p>
          <a:p>
            <a:pPr marL="800100" lvl="1" indent="-342900" eaLnBrk="1" hangingPunct="1"/>
            <a:endParaRPr lang="en-US" altLang="en-US" dirty="0"/>
          </a:p>
          <a:p>
            <a:pPr marL="800100" lvl="1" indent="-342900" eaLnBrk="1" hangingPunct="1"/>
            <a:endParaRPr lang="en-US" altLang="en-US" dirty="0"/>
          </a:p>
          <a:p>
            <a:pPr marL="800100" lvl="1" indent="-342900" eaLnBrk="1" hangingPunct="1"/>
            <a:endParaRPr lang="en-US" altLang="en-US" dirty="0"/>
          </a:p>
        </p:txBody>
      </p:sp>
      <p:sp>
        <p:nvSpPr>
          <p:cNvPr id="29700" name="Slide Number Placeholder 2">
            <a:extLst>
              <a:ext uri="{FF2B5EF4-FFF2-40B4-BE49-F238E27FC236}">
                <a16:creationId xmlns:a16="http://schemas.microsoft.com/office/drawing/2014/main" id="{5F9B2449-48EE-726E-55C5-B4E80CB6697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C4F7961B-1C81-4F82-9EC2-7E0574FCD139}" type="slidenum">
              <a:rPr lang="en-US" altLang="en-US" sz="2400">
                <a:solidFill>
                  <a:schemeClr val="tx2"/>
                </a:solidFill>
              </a:rPr>
              <a:pPr>
                <a:spcBef>
                  <a:spcPct val="0"/>
                </a:spcBef>
                <a:spcAft>
                  <a:spcPct val="0"/>
                </a:spcAft>
                <a:buFontTx/>
                <a:buNone/>
              </a:pPr>
              <a:t>14</a:t>
            </a:fld>
            <a:endParaRPr lang="en-US" altLang="en-US" sz="2400">
              <a:solidFill>
                <a:schemeClr val="tx2"/>
              </a:solidFill>
            </a:endParaRPr>
          </a:p>
        </p:txBody>
      </p:sp>
      <p:sp>
        <p:nvSpPr>
          <p:cNvPr id="29701" name="Rectangle 4">
            <a:extLst>
              <a:ext uri="{FF2B5EF4-FFF2-40B4-BE49-F238E27FC236}">
                <a16:creationId xmlns:a16="http://schemas.microsoft.com/office/drawing/2014/main" id="{3B56D667-9B93-4D94-26DF-54C6E9ED7AB3}"/>
              </a:ext>
            </a:extLst>
          </p:cNvPr>
          <p:cNvSpPr>
            <a:spLocks noChangeArrowheads="1"/>
          </p:cNvSpPr>
          <p:nvPr/>
        </p:nvSpPr>
        <p:spPr bwMode="auto">
          <a:xfrm>
            <a:off x="0" y="6172200"/>
            <a:ext cx="8759825" cy="82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marL="228600" indent="-228600">
              <a:buAutoNum type="arabicPeriod"/>
            </a:pPr>
            <a:r>
              <a:rPr lang="en-US" altLang="en-US" sz="700" b="0" dirty="0"/>
              <a:t>State and Substate Estimates of Nonmedical Use of Prescription Pain Relievers. </a:t>
            </a:r>
            <a:r>
              <a:rPr lang="en-US" altLang="en-US" sz="700" b="0" i="1" dirty="0"/>
              <a:t>Substance Abuse and Mental Health Services Administration (SAMHSA).</a:t>
            </a:r>
            <a:r>
              <a:rPr lang="en-US" altLang="en-US" sz="700" b="0" dirty="0"/>
              <a:t> July 2017. Accessed May 2024. Available at: </a:t>
            </a:r>
            <a:r>
              <a:rPr lang="en-US" altLang="en-US" sz="700" b="0" u="sng" dirty="0"/>
              <a:t>https://www.samhsa.gov/data/sites/default/files/report_3187/ShortReport3187.html#:~:text=Prescription%20pain%20reliever%20overdoses%20have%20resulted%20in%20nearly%2015%2C000%20deaths%20since%202008.&amp;text=Nonmedical%20use%20of%20prescription%20pain%20relievers%20costs%20health%20insurers%20up,in%20direct%20health%20care%20costs.  </a:t>
            </a:r>
          </a:p>
          <a:p>
            <a:r>
              <a:rPr lang="en-US" altLang="en-US" sz="700" b="0" u="sng" dirty="0"/>
              <a:t>  </a:t>
            </a:r>
            <a:endParaRPr lang="en-US" altLang="en-US" sz="700" u="sng" dirty="0"/>
          </a:p>
          <a:p>
            <a:endParaRPr lang="en-US" altLang="en-US" sz="700" b="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705A9-2703-655F-EC95-E696F3AC4904}"/>
              </a:ext>
            </a:extLst>
          </p:cNvPr>
          <p:cNvSpPr>
            <a:spLocks noGrp="1"/>
          </p:cNvSpPr>
          <p:nvPr>
            <p:ph type="title"/>
          </p:nvPr>
        </p:nvSpPr>
        <p:spPr>
          <a:xfrm>
            <a:off x="457200" y="152400"/>
            <a:ext cx="6553200" cy="1371600"/>
          </a:xfrm>
        </p:spPr>
        <p:txBody>
          <a:bodyPr/>
          <a:lstStyle/>
          <a:p>
            <a:pPr eaLnBrk="1" hangingPunct="1">
              <a:defRPr/>
            </a:pPr>
            <a:r>
              <a:rPr lang="en-US" sz="3200" dirty="0"/>
              <a:t>Physical dependence vs. addiction </a:t>
            </a:r>
          </a:p>
        </p:txBody>
      </p:sp>
      <p:sp>
        <p:nvSpPr>
          <p:cNvPr id="31747" name="Content Placeholder 2">
            <a:extLst>
              <a:ext uri="{FF2B5EF4-FFF2-40B4-BE49-F238E27FC236}">
                <a16:creationId xmlns:a16="http://schemas.microsoft.com/office/drawing/2014/main" id="{75DA4BAB-F44B-55BC-CFAB-F7BA813F68C1}"/>
              </a:ext>
            </a:extLst>
          </p:cNvPr>
          <p:cNvSpPr>
            <a:spLocks noGrp="1"/>
          </p:cNvSpPr>
          <p:nvPr>
            <p:ph idx="1"/>
          </p:nvPr>
        </p:nvSpPr>
        <p:spPr>
          <a:xfrm>
            <a:off x="457200" y="2133600"/>
            <a:ext cx="7620000" cy="3992563"/>
          </a:xfrm>
        </p:spPr>
        <p:txBody>
          <a:bodyPr/>
          <a:lstStyle/>
          <a:p>
            <a:pPr marL="342900" indent="-342900" eaLnBrk="1" hangingPunct="1">
              <a:buFont typeface="Arial" panose="020B0604020202020204" pitchFamily="34" charset="0"/>
              <a:buChar char="•"/>
            </a:pPr>
            <a:endParaRPr lang="en-US" altLang="en-US"/>
          </a:p>
          <a:p>
            <a:pPr marL="342900" indent="-342900" eaLnBrk="1" hangingPunct="1">
              <a:buFont typeface="Arial" panose="020B0604020202020204" pitchFamily="34" charset="0"/>
              <a:buChar char="•"/>
            </a:pPr>
            <a:endParaRPr lang="en-US" altLang="en-US"/>
          </a:p>
        </p:txBody>
      </p:sp>
      <p:sp>
        <p:nvSpPr>
          <p:cNvPr id="31748" name="Slide Number Placeholder 2">
            <a:extLst>
              <a:ext uri="{FF2B5EF4-FFF2-40B4-BE49-F238E27FC236}">
                <a16:creationId xmlns:a16="http://schemas.microsoft.com/office/drawing/2014/main" id="{02E44CCC-C302-05C1-CB3A-3D99D8B308A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007B8572-DC00-4E4C-BFCA-2D3F3AC7E49E}" type="slidenum">
              <a:rPr lang="en-US" altLang="en-US" sz="2400">
                <a:solidFill>
                  <a:schemeClr val="tx2"/>
                </a:solidFill>
              </a:rPr>
              <a:pPr>
                <a:spcBef>
                  <a:spcPct val="0"/>
                </a:spcBef>
                <a:spcAft>
                  <a:spcPct val="0"/>
                </a:spcAft>
                <a:buFontTx/>
                <a:buNone/>
              </a:pPr>
              <a:t>15</a:t>
            </a:fld>
            <a:endParaRPr lang="en-US" altLang="en-US" sz="2400">
              <a:solidFill>
                <a:schemeClr val="tx2"/>
              </a:solidFill>
            </a:endParaRPr>
          </a:p>
        </p:txBody>
      </p:sp>
      <p:sp>
        <p:nvSpPr>
          <p:cNvPr id="31749" name="Rectangle 4">
            <a:extLst>
              <a:ext uri="{FF2B5EF4-FFF2-40B4-BE49-F238E27FC236}">
                <a16:creationId xmlns:a16="http://schemas.microsoft.com/office/drawing/2014/main" id="{0A05985A-7A6E-6D76-59E5-2865A7CF63F9}"/>
              </a:ext>
            </a:extLst>
          </p:cNvPr>
          <p:cNvSpPr>
            <a:spLocks noChangeArrowheads="1"/>
          </p:cNvSpPr>
          <p:nvPr/>
        </p:nvSpPr>
        <p:spPr bwMode="auto">
          <a:xfrm>
            <a:off x="0" y="6553200"/>
            <a:ext cx="69310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r>
              <a:rPr lang="en-US" altLang="en-US" sz="700" b="0" dirty="0"/>
              <a:t>1. </a:t>
            </a:r>
            <a:r>
              <a:rPr lang="en-US" altLang="en-US" sz="700" b="0" dirty="0" err="1"/>
              <a:t>Kosten</a:t>
            </a:r>
            <a:r>
              <a:rPr lang="en-US" altLang="en-US" sz="700" b="0" dirty="0"/>
              <a:t>, T. R., &amp; George, T. P. (2002). The Neurobiology of Opioid Dependence: Implications for Treatment. </a:t>
            </a:r>
            <a:r>
              <a:rPr lang="en-US" altLang="en-US" sz="700" b="0" i="1" dirty="0"/>
              <a:t>Science &amp; Practice Perspectives</a:t>
            </a:r>
            <a:r>
              <a:rPr lang="en-US" altLang="en-US" sz="700" b="0" dirty="0"/>
              <a:t>, </a:t>
            </a:r>
            <a:r>
              <a:rPr lang="en-US" altLang="en-US" sz="700" b="0" i="1" dirty="0"/>
              <a:t>1</a:t>
            </a:r>
            <a:r>
              <a:rPr lang="en-US" altLang="en-US" sz="700" b="0" dirty="0"/>
              <a:t>(1), 13–20.</a:t>
            </a:r>
          </a:p>
        </p:txBody>
      </p:sp>
      <p:graphicFrame>
        <p:nvGraphicFramePr>
          <p:cNvPr id="4" name="Diagram 3">
            <a:extLst>
              <a:ext uri="{FF2B5EF4-FFF2-40B4-BE49-F238E27FC236}">
                <a16:creationId xmlns:a16="http://schemas.microsoft.com/office/drawing/2014/main" id="{40B08C50-8824-E31A-00B1-6C4DB8325702}"/>
              </a:ext>
            </a:extLst>
          </p:cNvPr>
          <p:cNvGraphicFramePr/>
          <p:nvPr>
            <p:extLst>
              <p:ext uri="{D42A27DB-BD31-4B8C-83A1-F6EECF244321}">
                <p14:modId xmlns:p14="http://schemas.microsoft.com/office/powerpoint/2010/main" val="2157461717"/>
              </p:ext>
            </p:extLst>
          </p:nvPr>
        </p:nvGraphicFramePr>
        <p:xfrm>
          <a:off x="685800" y="1676400"/>
          <a:ext cx="8077200" cy="320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1751" name="Rectangle 5">
            <a:extLst>
              <a:ext uri="{FF2B5EF4-FFF2-40B4-BE49-F238E27FC236}">
                <a16:creationId xmlns:a16="http://schemas.microsoft.com/office/drawing/2014/main" id="{DE2CE99E-D5C6-7ED3-258E-667078161D4E}"/>
              </a:ext>
            </a:extLst>
          </p:cNvPr>
          <p:cNvSpPr>
            <a:spLocks noChangeArrowheads="1"/>
          </p:cNvSpPr>
          <p:nvPr/>
        </p:nvSpPr>
        <p:spPr bwMode="auto">
          <a:xfrm>
            <a:off x="685800" y="5105400"/>
            <a:ext cx="807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eaLnBrk="1" hangingPunct="1">
              <a:spcBef>
                <a:spcPct val="0"/>
              </a:spcBef>
              <a:spcAft>
                <a:spcPct val="0"/>
              </a:spcAft>
              <a:buFont typeface="Arial" panose="020B0604020202020204" pitchFamily="34" charset="0"/>
              <a:buChar char="•"/>
            </a:pPr>
            <a:r>
              <a:rPr lang="en-US" altLang="en-US"/>
              <a:t>Addiction is a chronic, progressive brain </a:t>
            </a:r>
            <a:r>
              <a:rPr lang="en-US" altLang="en-US" u="sng"/>
              <a:t>disease</a:t>
            </a:r>
            <a:r>
              <a:rPr lang="en-US" altLang="en-US"/>
              <a:t> due to altered brain structure and function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973E3-E549-8434-1305-D77BFD6A3279}"/>
              </a:ext>
            </a:extLst>
          </p:cNvPr>
          <p:cNvSpPr>
            <a:spLocks noGrp="1"/>
          </p:cNvSpPr>
          <p:nvPr>
            <p:ph type="title"/>
          </p:nvPr>
        </p:nvSpPr>
        <p:spPr/>
        <p:txBody>
          <a:bodyPr/>
          <a:lstStyle/>
          <a:p>
            <a:pPr eaLnBrk="1" fontAlgn="auto" hangingPunct="1">
              <a:spcAft>
                <a:spcPts val="0"/>
              </a:spcAft>
              <a:defRPr/>
            </a:pPr>
            <a:r>
              <a:rPr lang="en-US" sz="3200" dirty="0"/>
              <a:t>Treatment options</a:t>
            </a:r>
          </a:p>
        </p:txBody>
      </p:sp>
      <p:sp>
        <p:nvSpPr>
          <p:cNvPr id="19459" name="Content Placeholder 2">
            <a:extLst>
              <a:ext uri="{FF2B5EF4-FFF2-40B4-BE49-F238E27FC236}">
                <a16:creationId xmlns:a16="http://schemas.microsoft.com/office/drawing/2014/main" id="{9B29F26E-52A1-FFE1-50D4-951FF7617ED5}"/>
              </a:ext>
            </a:extLst>
          </p:cNvPr>
          <p:cNvSpPr>
            <a:spLocks noGrp="1"/>
          </p:cNvSpPr>
          <p:nvPr>
            <p:ph idx="1"/>
          </p:nvPr>
        </p:nvSpPr>
        <p:spPr>
          <a:xfrm>
            <a:off x="457200" y="2286000"/>
            <a:ext cx="3962400" cy="4191000"/>
          </a:xfrm>
        </p:spPr>
        <p:txBody>
          <a:bodyPr/>
          <a:lstStyle/>
          <a:p>
            <a:pPr marL="342900" indent="-342900" eaLnBrk="1" hangingPunct="1">
              <a:buFont typeface="Arial" panose="020B0604020202020204" pitchFamily="34" charset="0"/>
              <a:buChar char="•"/>
              <a:defRPr/>
            </a:pPr>
            <a:r>
              <a:rPr lang="en-US" altLang="en-US" dirty="0"/>
              <a:t>Counseling &amp; Behavioral Therapies</a:t>
            </a:r>
          </a:p>
          <a:p>
            <a:pPr marL="800100" lvl="1" indent="-342900" eaLnBrk="1" hangingPunct="1">
              <a:defRPr/>
            </a:pPr>
            <a:r>
              <a:rPr lang="en-US" altLang="en-US" sz="1800" dirty="0"/>
              <a:t>Individual and group counseling </a:t>
            </a:r>
          </a:p>
          <a:p>
            <a:pPr marL="800100" lvl="1" indent="-342900" eaLnBrk="1" hangingPunct="1">
              <a:defRPr/>
            </a:pPr>
            <a:r>
              <a:rPr lang="en-US" altLang="en-US" sz="1800" dirty="0"/>
              <a:t>Inpatient and residential treatment </a:t>
            </a:r>
          </a:p>
          <a:p>
            <a:pPr marL="800100" lvl="1" indent="-342900" eaLnBrk="1" hangingPunct="1">
              <a:defRPr/>
            </a:pPr>
            <a:r>
              <a:rPr lang="en-US" altLang="en-US" sz="1800" dirty="0"/>
              <a:t>Intensive outpatient treatment </a:t>
            </a:r>
          </a:p>
          <a:p>
            <a:pPr marL="800100" lvl="1" indent="-342900" eaLnBrk="1" hangingPunct="1">
              <a:defRPr/>
            </a:pPr>
            <a:r>
              <a:rPr lang="en-US" altLang="en-US" sz="1800" dirty="0"/>
              <a:t>Case or care management </a:t>
            </a:r>
          </a:p>
          <a:p>
            <a:pPr marL="800100" lvl="1" indent="-342900" eaLnBrk="1" hangingPunct="1">
              <a:defRPr/>
            </a:pPr>
            <a:r>
              <a:rPr lang="en-US" altLang="en-US" sz="1800" dirty="0"/>
              <a:t>Recovery support services</a:t>
            </a:r>
          </a:p>
          <a:p>
            <a:pPr marL="800100" lvl="1" indent="-342900" eaLnBrk="1" hangingPunct="1">
              <a:defRPr/>
            </a:pPr>
            <a:r>
              <a:rPr lang="en-US" altLang="en-US" sz="1800" dirty="0"/>
              <a:t>12-step fellowship </a:t>
            </a:r>
          </a:p>
          <a:p>
            <a:pPr marL="800100" lvl="1" indent="-342900" eaLnBrk="1" hangingPunct="1">
              <a:defRPr/>
            </a:pPr>
            <a:r>
              <a:rPr lang="en-US" altLang="en-US" sz="1800" dirty="0"/>
              <a:t>Peer supports </a:t>
            </a:r>
          </a:p>
          <a:p>
            <a:pPr marL="800100" lvl="1" indent="-342900" eaLnBrk="1" hangingPunct="1">
              <a:defRPr/>
            </a:pPr>
            <a:endParaRPr lang="en-US" altLang="en-US" dirty="0"/>
          </a:p>
          <a:p>
            <a:pPr lvl="1" indent="0" eaLnBrk="1" hangingPunct="1">
              <a:buFont typeface="Arial" panose="020B0604020202020204" pitchFamily="34" charset="0"/>
              <a:buNone/>
              <a:defRPr/>
            </a:pPr>
            <a:endParaRPr lang="en-US" altLang="en-US" dirty="0"/>
          </a:p>
        </p:txBody>
      </p:sp>
      <p:sp>
        <p:nvSpPr>
          <p:cNvPr id="33796" name="Slide Number Placeholder 2">
            <a:extLst>
              <a:ext uri="{FF2B5EF4-FFF2-40B4-BE49-F238E27FC236}">
                <a16:creationId xmlns:a16="http://schemas.microsoft.com/office/drawing/2014/main" id="{9FD43128-D3A3-8155-834E-1B596D29C6D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4D806056-CA78-4345-814E-42495BEFD1E8}" type="slidenum">
              <a:rPr lang="en-US" altLang="en-US" sz="2400">
                <a:solidFill>
                  <a:schemeClr val="tx2"/>
                </a:solidFill>
              </a:rPr>
              <a:pPr>
                <a:spcBef>
                  <a:spcPct val="0"/>
                </a:spcBef>
                <a:spcAft>
                  <a:spcPct val="0"/>
                </a:spcAft>
                <a:buFontTx/>
                <a:buNone/>
              </a:pPr>
              <a:t>16</a:t>
            </a:fld>
            <a:endParaRPr lang="en-US" altLang="en-US" sz="2400">
              <a:solidFill>
                <a:schemeClr val="tx2"/>
              </a:solidFill>
            </a:endParaRPr>
          </a:p>
        </p:txBody>
      </p:sp>
      <p:sp>
        <p:nvSpPr>
          <p:cNvPr id="4" name="TextBox 3">
            <a:extLst>
              <a:ext uri="{FF2B5EF4-FFF2-40B4-BE49-F238E27FC236}">
                <a16:creationId xmlns:a16="http://schemas.microsoft.com/office/drawing/2014/main" id="{A9588A43-E0BB-DAAA-869A-8F409423ED67}"/>
              </a:ext>
            </a:extLst>
          </p:cNvPr>
          <p:cNvSpPr txBox="1"/>
          <p:nvPr/>
        </p:nvSpPr>
        <p:spPr>
          <a:xfrm>
            <a:off x="457200" y="1693863"/>
            <a:ext cx="7086600" cy="400050"/>
          </a:xfrm>
          <a:prstGeom prst="rect">
            <a:avLst/>
          </a:prstGeom>
          <a:noFill/>
        </p:spPr>
        <p:txBody>
          <a:bodyPr>
            <a:spAutoFit/>
          </a:bodyPr>
          <a:lstStyle/>
          <a:p>
            <a:pPr marL="285750" indent="-285750" eaLnBrk="1" hangingPunct="1">
              <a:buFont typeface="Arial" panose="020B0604020202020204" pitchFamily="34" charset="0"/>
              <a:buChar char="•"/>
              <a:defRPr/>
            </a:pPr>
            <a:r>
              <a:rPr lang="en-US" sz="2000" b="1" dirty="0">
                <a:latin typeface="+mn-lt"/>
              </a:rPr>
              <a:t> Best treatment option is </a:t>
            </a:r>
            <a:r>
              <a:rPr lang="en-US" sz="2000" b="1" u="sng" dirty="0">
                <a:latin typeface="+mn-lt"/>
              </a:rPr>
              <a:t>PREVENTION!</a:t>
            </a:r>
            <a:r>
              <a:rPr lang="en-US" sz="2000" b="1" dirty="0">
                <a:latin typeface="+mn-lt"/>
              </a:rPr>
              <a:t> </a:t>
            </a:r>
          </a:p>
        </p:txBody>
      </p:sp>
      <p:sp>
        <p:nvSpPr>
          <p:cNvPr id="5" name="TextBox 4">
            <a:extLst>
              <a:ext uri="{FF2B5EF4-FFF2-40B4-BE49-F238E27FC236}">
                <a16:creationId xmlns:a16="http://schemas.microsoft.com/office/drawing/2014/main" id="{593363DD-FB75-311A-CE1A-E3747AB58ABD}"/>
              </a:ext>
            </a:extLst>
          </p:cNvPr>
          <p:cNvSpPr txBox="1"/>
          <p:nvPr/>
        </p:nvSpPr>
        <p:spPr>
          <a:xfrm>
            <a:off x="4724400" y="2286000"/>
            <a:ext cx="3657600" cy="2232025"/>
          </a:xfrm>
          <a:prstGeom prst="rect">
            <a:avLst/>
          </a:prstGeom>
          <a:noFill/>
        </p:spPr>
        <p:txBody>
          <a:bodyPr>
            <a:spAutoFit/>
          </a:bodyPr>
          <a:lstStyle/>
          <a:p>
            <a:pPr marL="342900" indent="-342900" eaLnBrk="1" hangingPunct="1">
              <a:buFont typeface="Arial" pitchFamily="34" charset="0"/>
              <a:buChar char="•"/>
              <a:defRPr/>
            </a:pPr>
            <a:r>
              <a:rPr lang="en-US" altLang="en-US" sz="2000" b="1" dirty="0"/>
              <a:t>Medication Assisted Treatment </a:t>
            </a:r>
          </a:p>
          <a:p>
            <a:pPr marL="800100" lvl="1" indent="-342900" eaLnBrk="1" hangingPunct="1">
              <a:lnSpc>
                <a:spcPct val="150000"/>
              </a:lnSpc>
              <a:buClr>
                <a:schemeClr val="tx2"/>
              </a:buClr>
              <a:buFont typeface="Arial" panose="020B0604020202020204" pitchFamily="34" charset="0"/>
              <a:buChar char="•"/>
              <a:defRPr/>
            </a:pPr>
            <a:r>
              <a:rPr lang="en-US" altLang="en-US" dirty="0"/>
              <a:t>Buprenorphine</a:t>
            </a:r>
          </a:p>
          <a:p>
            <a:pPr marL="800100" lvl="1" indent="-342900" eaLnBrk="1" hangingPunct="1">
              <a:lnSpc>
                <a:spcPct val="150000"/>
              </a:lnSpc>
              <a:buClr>
                <a:schemeClr val="tx2"/>
              </a:buClr>
              <a:buFont typeface="Arial" panose="020B0604020202020204" pitchFamily="34" charset="0"/>
              <a:buChar char="•"/>
              <a:defRPr/>
            </a:pPr>
            <a:r>
              <a:rPr lang="en-US" altLang="en-US" dirty="0"/>
              <a:t>Methadone</a:t>
            </a:r>
          </a:p>
          <a:p>
            <a:pPr marL="800100" lvl="1" indent="-342900" eaLnBrk="1" hangingPunct="1">
              <a:lnSpc>
                <a:spcPct val="150000"/>
              </a:lnSpc>
              <a:buClr>
                <a:schemeClr val="tx2"/>
              </a:buClr>
              <a:buFont typeface="Arial" panose="020B0604020202020204" pitchFamily="34" charset="0"/>
              <a:buChar char="•"/>
              <a:defRPr/>
            </a:pPr>
            <a:r>
              <a:rPr lang="en-US" altLang="en-US" dirty="0"/>
              <a:t>Naltrexone </a:t>
            </a:r>
          </a:p>
          <a:p>
            <a:pPr eaLnBrk="1" hangingPunct="1">
              <a:defRPr/>
            </a:pPr>
            <a:endParaRPr lang="en-US" dirty="0"/>
          </a:p>
        </p:txBody>
      </p:sp>
      <p:sp>
        <p:nvSpPr>
          <p:cNvPr id="6" name="Cross 5">
            <a:extLst>
              <a:ext uri="{FF2B5EF4-FFF2-40B4-BE49-F238E27FC236}">
                <a16:creationId xmlns:a16="http://schemas.microsoft.com/office/drawing/2014/main" id="{8EF1E0E9-2287-AD93-F7E3-B01B417BC866}"/>
              </a:ext>
            </a:extLst>
          </p:cNvPr>
          <p:cNvSpPr/>
          <p:nvPr/>
        </p:nvSpPr>
        <p:spPr>
          <a:xfrm>
            <a:off x="4178300" y="3886200"/>
            <a:ext cx="533400" cy="484188"/>
          </a:xfrm>
          <a:prstGeom prst="plus">
            <a:avLst>
              <a:gd name="adj" fmla="val 37582"/>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hangingPunct="1">
              <a:defRPr/>
            </a:pPr>
            <a:endParaRPr lang="en-US" dirty="0"/>
          </a:p>
        </p:txBody>
      </p:sp>
      <p:sp>
        <p:nvSpPr>
          <p:cNvPr id="33800" name="Rectangle 8">
            <a:extLst>
              <a:ext uri="{FF2B5EF4-FFF2-40B4-BE49-F238E27FC236}">
                <a16:creationId xmlns:a16="http://schemas.microsoft.com/office/drawing/2014/main" id="{DEBA2F45-9671-FF05-ABC8-E8FC993174FD}"/>
              </a:ext>
            </a:extLst>
          </p:cNvPr>
          <p:cNvSpPr>
            <a:spLocks noChangeArrowheads="1"/>
          </p:cNvSpPr>
          <p:nvPr/>
        </p:nvSpPr>
        <p:spPr bwMode="auto">
          <a:xfrm>
            <a:off x="0" y="6553200"/>
            <a:ext cx="93726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r>
              <a:rPr lang="en-US" altLang="en-US" sz="700" b="0" dirty="0"/>
              <a:t>1. "Treatment for Substance Abuse Disorders." </a:t>
            </a:r>
            <a:r>
              <a:rPr lang="en-US" altLang="en-US" sz="700" b="0" i="1" dirty="0"/>
              <a:t>SAMHSA</a:t>
            </a:r>
            <a:r>
              <a:rPr lang="en-US" altLang="en-US" sz="700" b="0" dirty="0"/>
              <a:t>. </a:t>
            </a:r>
            <a:r>
              <a:rPr lang="en-US" altLang="en-US" sz="700" b="0" dirty="0" err="1"/>
              <a:t>N.p.</a:t>
            </a:r>
            <a:r>
              <a:rPr lang="en-US" altLang="en-US" sz="700" b="0" dirty="0"/>
              <a:t>, 8 Sept. 2016. Web. 26 Jan. 2017. Available at: https://www.samhsa.gov/treatment/substance-use-disorders</a:t>
            </a:r>
            <a:endParaRPr lang="en-US" altLang="en-US" sz="7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12BCE-8FFF-C7BF-3CEA-FAB209EEF5B0}"/>
              </a:ext>
            </a:extLst>
          </p:cNvPr>
          <p:cNvSpPr>
            <a:spLocks noGrp="1"/>
          </p:cNvSpPr>
          <p:nvPr>
            <p:ph type="title"/>
          </p:nvPr>
        </p:nvSpPr>
        <p:spPr/>
        <p:txBody>
          <a:bodyPr/>
          <a:lstStyle/>
          <a:p>
            <a:pPr>
              <a:defRPr/>
            </a:pPr>
            <a:r>
              <a:rPr lang="en-US" sz="3200" dirty="0"/>
              <a:t>Take Home Points</a:t>
            </a:r>
          </a:p>
        </p:txBody>
      </p:sp>
      <p:sp>
        <p:nvSpPr>
          <p:cNvPr id="35843" name="Content Placeholder 2">
            <a:extLst>
              <a:ext uri="{FF2B5EF4-FFF2-40B4-BE49-F238E27FC236}">
                <a16:creationId xmlns:a16="http://schemas.microsoft.com/office/drawing/2014/main" id="{3E2BEBFA-D0D9-34A9-EA5E-BBE42468C169}"/>
              </a:ext>
            </a:extLst>
          </p:cNvPr>
          <p:cNvSpPr>
            <a:spLocks noGrp="1"/>
          </p:cNvSpPr>
          <p:nvPr>
            <p:ph idx="1"/>
          </p:nvPr>
        </p:nvSpPr>
        <p:spPr/>
        <p:txBody>
          <a:bodyPr/>
          <a:lstStyle/>
          <a:p>
            <a:pPr marL="342900" indent="-342900">
              <a:buFont typeface="Arial" panose="020B0604020202020204" pitchFamily="34" charset="0"/>
              <a:buChar char="•"/>
            </a:pPr>
            <a:r>
              <a:rPr lang="en-US" altLang="en-US"/>
              <a:t>Prescription opioids is just as dangerous as illicit drugs when not taken as directed </a:t>
            </a:r>
          </a:p>
          <a:p>
            <a:pPr marL="342900" indent="-342900">
              <a:buFont typeface="Arial" panose="020B0604020202020204" pitchFamily="34" charset="0"/>
              <a:buChar char="•"/>
            </a:pPr>
            <a:endParaRPr lang="en-US" altLang="en-US"/>
          </a:p>
          <a:p>
            <a:pPr marL="342900" indent="-342900">
              <a:buFont typeface="Arial" panose="020B0604020202020204" pitchFamily="34" charset="0"/>
              <a:buChar char="•"/>
            </a:pPr>
            <a:r>
              <a:rPr lang="en-US" altLang="en-US"/>
              <a:t>Prescription opioid abuse is strongly linked to heroin abuse </a:t>
            </a:r>
          </a:p>
          <a:p>
            <a:pPr marL="342900" indent="-342900">
              <a:buFont typeface="Arial" panose="020B0604020202020204" pitchFamily="34" charset="0"/>
              <a:buChar char="•"/>
            </a:pPr>
            <a:endParaRPr lang="en-US" altLang="en-US"/>
          </a:p>
          <a:p>
            <a:pPr marL="342900" indent="-342900">
              <a:buFont typeface="Arial" panose="020B0604020202020204" pitchFamily="34" charset="0"/>
              <a:buChar char="•"/>
            </a:pPr>
            <a:r>
              <a:rPr lang="en-US" altLang="en-US"/>
              <a:t>Opioid addiction is a disease which requires treatment </a:t>
            </a:r>
          </a:p>
          <a:p>
            <a:pPr marL="342900" indent="-342900">
              <a:buFont typeface="Arial" panose="020B0604020202020204" pitchFamily="34" charset="0"/>
              <a:buChar char="•"/>
            </a:pPr>
            <a:endParaRPr lang="en-US" altLang="en-US"/>
          </a:p>
          <a:p>
            <a:pPr marL="342900" indent="-342900">
              <a:buFont typeface="Arial" panose="020B0604020202020204" pitchFamily="34" charset="0"/>
              <a:buChar char="•"/>
            </a:pPr>
            <a:r>
              <a:rPr lang="en-US" altLang="en-US"/>
              <a:t>The best treatment for opioid addiction is prevention</a:t>
            </a:r>
          </a:p>
          <a:p>
            <a:pPr marL="342900" indent="-342900">
              <a:buFont typeface="Arial" panose="020B0604020202020204" pitchFamily="34" charset="0"/>
              <a:buChar char="•"/>
            </a:pPr>
            <a:endParaRPr lang="en-US" altLang="en-US"/>
          </a:p>
          <a:p>
            <a:pPr marL="342900" indent="-342900">
              <a:buFont typeface="Arial" panose="020B0604020202020204" pitchFamily="34" charset="0"/>
              <a:buChar char="•"/>
            </a:pPr>
            <a:endParaRPr lang="en-US" altLang="en-US"/>
          </a:p>
          <a:p>
            <a:pPr marL="342900" indent="-342900">
              <a:buFont typeface="Arial" panose="020B0604020202020204" pitchFamily="34" charset="0"/>
              <a:buChar char="•"/>
            </a:pPr>
            <a:endParaRPr lang="en-US" altLang="en-US"/>
          </a:p>
          <a:p>
            <a:pPr marL="342900" indent="-342900">
              <a:buFont typeface="Arial" panose="020B0604020202020204" pitchFamily="34" charset="0"/>
              <a:buChar char="•"/>
            </a:pPr>
            <a:endParaRPr lang="en-US" altLang="en-US"/>
          </a:p>
        </p:txBody>
      </p:sp>
      <p:sp>
        <p:nvSpPr>
          <p:cNvPr id="35844" name="Slide Number Placeholder 2">
            <a:extLst>
              <a:ext uri="{FF2B5EF4-FFF2-40B4-BE49-F238E27FC236}">
                <a16:creationId xmlns:a16="http://schemas.microsoft.com/office/drawing/2014/main" id="{E1D13A77-19AF-012B-923B-DA16D7E319E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82899A75-BBC5-430B-B4A0-AC4C57FDD7C4}" type="slidenum">
              <a:rPr lang="en-US" altLang="en-US" sz="2400">
                <a:solidFill>
                  <a:schemeClr val="tx2"/>
                </a:solidFill>
              </a:rPr>
              <a:pPr>
                <a:spcBef>
                  <a:spcPct val="0"/>
                </a:spcBef>
                <a:spcAft>
                  <a:spcPct val="0"/>
                </a:spcAft>
                <a:buFontTx/>
                <a:buNone/>
              </a:pPr>
              <a:t>17</a:t>
            </a:fld>
            <a:endParaRPr lang="en-US" altLang="en-US" sz="2400">
              <a:solidFill>
                <a:schemeClr val="tx2"/>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B2B6C-8561-0B1F-0D1C-631A943BA27B}"/>
              </a:ext>
            </a:extLst>
          </p:cNvPr>
          <p:cNvSpPr>
            <a:spLocks noGrp="1"/>
          </p:cNvSpPr>
          <p:nvPr>
            <p:ph type="title"/>
          </p:nvPr>
        </p:nvSpPr>
        <p:spPr>
          <a:xfrm>
            <a:off x="457200" y="152400"/>
            <a:ext cx="6400800" cy="1371600"/>
          </a:xfrm>
        </p:spPr>
        <p:txBody>
          <a:bodyPr/>
          <a:lstStyle/>
          <a:p>
            <a:pPr eaLnBrk="1" fontAlgn="auto" hangingPunct="1">
              <a:spcAft>
                <a:spcPts val="0"/>
              </a:spcAft>
              <a:defRPr/>
            </a:pPr>
            <a:r>
              <a:rPr lang="en-US" sz="3200" dirty="0"/>
              <a:t>Available resources </a:t>
            </a:r>
          </a:p>
        </p:txBody>
      </p:sp>
      <p:sp>
        <p:nvSpPr>
          <p:cNvPr id="36867" name="Content Placeholder 2">
            <a:extLst>
              <a:ext uri="{FF2B5EF4-FFF2-40B4-BE49-F238E27FC236}">
                <a16:creationId xmlns:a16="http://schemas.microsoft.com/office/drawing/2014/main" id="{1383EA72-36E4-470B-196A-FF170DCD0760}"/>
              </a:ext>
            </a:extLst>
          </p:cNvPr>
          <p:cNvSpPr>
            <a:spLocks noGrp="1"/>
          </p:cNvSpPr>
          <p:nvPr>
            <p:ph idx="1"/>
          </p:nvPr>
        </p:nvSpPr>
        <p:spPr>
          <a:xfrm>
            <a:off x="457200" y="2133600"/>
            <a:ext cx="5257800" cy="4373563"/>
          </a:xfrm>
        </p:spPr>
        <p:txBody>
          <a:bodyPr/>
          <a:lstStyle/>
          <a:p>
            <a:pPr marL="342900" indent="-342900" eaLnBrk="1" hangingPunct="1">
              <a:buFont typeface="Arial" panose="020B0604020202020204" pitchFamily="34" charset="0"/>
              <a:buChar char="•"/>
            </a:pPr>
            <a:r>
              <a:rPr lang="en-US" altLang="en-US" dirty="0"/>
              <a:t>National 24/7 Helpline: 1-800-662-HELP (4357) </a:t>
            </a:r>
          </a:p>
          <a:p>
            <a:pPr marL="342900" indent="-342900" eaLnBrk="1" hangingPunct="1">
              <a:buFont typeface="Arial" panose="020B0604020202020204" pitchFamily="34" charset="0"/>
              <a:buChar char="•"/>
            </a:pPr>
            <a:endParaRPr lang="en-US" altLang="en-US" dirty="0"/>
          </a:p>
          <a:p>
            <a:pPr marL="342900" indent="-342900" eaLnBrk="1" hangingPunct="1">
              <a:buFont typeface="Arial" panose="020B0604020202020204" pitchFamily="34" charset="0"/>
              <a:buChar char="•"/>
            </a:pPr>
            <a:r>
              <a:rPr lang="en-US" altLang="en-US" dirty="0"/>
              <a:t>New Jersey Addiction Services 24/7 Hotline: 1-844-276-2777</a:t>
            </a:r>
          </a:p>
          <a:p>
            <a:pPr marL="342900" indent="-342900" eaLnBrk="1" hangingPunct="1">
              <a:buFont typeface="Arial" panose="020B0604020202020204" pitchFamily="34" charset="0"/>
              <a:buChar char="•"/>
            </a:pPr>
            <a:endParaRPr lang="en-US" altLang="en-US" dirty="0"/>
          </a:p>
          <a:p>
            <a:pPr marL="342900" indent="-342900" eaLnBrk="1" hangingPunct="1">
              <a:buFont typeface="Arial" panose="020B0604020202020204" pitchFamily="34" charset="0"/>
              <a:buChar char="•"/>
            </a:pPr>
            <a:r>
              <a:rPr lang="en-US" altLang="en-US" dirty="0"/>
              <a:t>Substance Abuse and Mental Health Services Administration: 1-800-662-4357      </a:t>
            </a:r>
          </a:p>
          <a:p>
            <a:pPr eaLnBrk="1" hangingPunct="1"/>
            <a:r>
              <a:rPr lang="en-US" altLang="en-US" dirty="0"/>
              <a:t>     </a:t>
            </a:r>
            <a:r>
              <a:rPr lang="en-US" altLang="en-US" u="sng" dirty="0">
                <a:hlinkClick r:id="rId2"/>
              </a:rPr>
              <a:t>https://www.samhsa.gov</a:t>
            </a:r>
            <a:r>
              <a:rPr lang="en-US" altLang="en-US" dirty="0"/>
              <a:t> </a:t>
            </a:r>
          </a:p>
          <a:p>
            <a:pPr eaLnBrk="1" hangingPunct="1"/>
            <a:endParaRPr lang="en-US" altLang="en-US" dirty="0"/>
          </a:p>
          <a:p>
            <a:pPr marL="342900" indent="-342900" eaLnBrk="1" hangingPunct="1">
              <a:buFont typeface="Arial" panose="020B0604020202020204" pitchFamily="34" charset="0"/>
              <a:buChar char="•"/>
            </a:pPr>
            <a:endParaRPr lang="en-US" altLang="en-US" dirty="0"/>
          </a:p>
        </p:txBody>
      </p:sp>
      <p:sp>
        <p:nvSpPr>
          <p:cNvPr id="36868" name="Slide Number Placeholder 2">
            <a:extLst>
              <a:ext uri="{FF2B5EF4-FFF2-40B4-BE49-F238E27FC236}">
                <a16:creationId xmlns:a16="http://schemas.microsoft.com/office/drawing/2014/main" id="{46FDF65D-3DAD-BC35-5912-8329F3741CE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DD6C0A9D-F104-4D01-A635-34A23A0DD7B1}" type="slidenum">
              <a:rPr lang="en-US" altLang="en-US" sz="2400">
                <a:solidFill>
                  <a:schemeClr val="tx2"/>
                </a:solidFill>
              </a:rPr>
              <a:pPr>
                <a:spcBef>
                  <a:spcPct val="0"/>
                </a:spcBef>
                <a:spcAft>
                  <a:spcPct val="0"/>
                </a:spcAft>
                <a:buFontTx/>
                <a:buNone/>
              </a:pPr>
              <a:t>18</a:t>
            </a:fld>
            <a:endParaRPr lang="en-US" altLang="en-US" sz="2400">
              <a:solidFill>
                <a:schemeClr val="tx2"/>
              </a:solidFill>
            </a:endParaRPr>
          </a:p>
        </p:txBody>
      </p:sp>
      <p:sp>
        <p:nvSpPr>
          <p:cNvPr id="3" name="AutoShape 2" descr="Call For Help - Emergency SOS - Apps on ..."/>
          <p:cNvSpPr>
            <a:spLocks noChangeAspect="1" noChangeArrowheads="1"/>
          </p:cNvSpPr>
          <p:nvPr/>
        </p:nvSpPr>
        <p:spPr bwMode="auto">
          <a:xfrm>
            <a:off x="155575" y="-1028700"/>
            <a:ext cx="2143125" cy="21431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0" name="Picture 4" descr="Call For Help - Emergency SOS - Apps on Google Play"/>
          <p:cNvPicPr>
            <a:picLocks noChangeAspect="1" noChangeArrowheads="1"/>
          </p:cNvPicPr>
          <p:nvPr/>
        </p:nvPicPr>
        <p:blipFill rotWithShape="1">
          <a:blip r:embed="rId3">
            <a:extLst>
              <a:ext uri="{28A0092B-C50C-407E-A947-70E740481C1C}">
                <a14:useLocalDpi xmlns:a14="http://schemas.microsoft.com/office/drawing/2010/main" val="0"/>
              </a:ext>
            </a:extLst>
          </a:blip>
          <a:srcRect l="10526" t="15789" r="15790" b="13158"/>
          <a:stretch/>
        </p:blipFill>
        <p:spPr bwMode="auto">
          <a:xfrm>
            <a:off x="6248400" y="2819400"/>
            <a:ext cx="2133600" cy="205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636C99-54AA-78A8-A17A-28E9DF0780F5}"/>
              </a:ext>
            </a:extLst>
          </p:cNvPr>
          <p:cNvSpPr>
            <a:spLocks noGrp="1"/>
          </p:cNvSpPr>
          <p:nvPr>
            <p:ph type="ctrTitle"/>
          </p:nvPr>
        </p:nvSpPr>
        <p:spPr>
          <a:xfrm>
            <a:off x="457200" y="228600"/>
            <a:ext cx="7772400" cy="4572000"/>
          </a:xfrm>
        </p:spPr>
        <p:txBody>
          <a:bodyPr/>
          <a:lstStyle/>
          <a:p>
            <a:pPr eaLnBrk="1" hangingPunct="1">
              <a:defRPr/>
            </a:pPr>
            <a:r>
              <a:rPr lang="en-US" sz="4400" dirty="0"/>
              <a:t>[INSERT YOUR ORGANIZATION NAME HERE]</a:t>
            </a:r>
          </a:p>
        </p:txBody>
      </p:sp>
      <p:sp>
        <p:nvSpPr>
          <p:cNvPr id="7" name="Subtitle 6">
            <a:extLst>
              <a:ext uri="{FF2B5EF4-FFF2-40B4-BE49-F238E27FC236}">
                <a16:creationId xmlns:a16="http://schemas.microsoft.com/office/drawing/2014/main" id="{7D4C474E-6C3E-F761-D69F-F74FFB8ED512}"/>
              </a:ext>
            </a:extLst>
          </p:cNvPr>
          <p:cNvSpPr>
            <a:spLocks noGrp="1"/>
          </p:cNvSpPr>
          <p:nvPr>
            <p:ph type="subTitle" idx="1"/>
          </p:nvPr>
        </p:nvSpPr>
        <p:spPr/>
        <p:txBody>
          <a:bodyPr/>
          <a:lstStyle/>
          <a:p>
            <a:pPr eaLnBrk="1" hangingPunct="1">
              <a:buFont typeface="Arial" charset="0"/>
              <a:buNone/>
              <a:defRPr/>
            </a:pPr>
            <a:r>
              <a:rPr lang="en-US" dirty="0"/>
              <a:t>Use this section to briefly introduce your organization, your goals/mission statements, and upcoming events</a:t>
            </a:r>
          </a:p>
        </p:txBody>
      </p:sp>
      <p:sp>
        <p:nvSpPr>
          <p:cNvPr id="37892" name="Slide Number Placeholder 1">
            <a:extLst>
              <a:ext uri="{FF2B5EF4-FFF2-40B4-BE49-F238E27FC236}">
                <a16:creationId xmlns:a16="http://schemas.microsoft.com/office/drawing/2014/main" id="{15615F9C-06B3-7716-6236-5B761EF1670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8B9060EE-8205-42F6-81D9-0D0DFB7F75FB}" type="slidenum">
              <a:rPr lang="en-US" altLang="en-US" sz="2400"/>
              <a:pPr>
                <a:spcBef>
                  <a:spcPct val="0"/>
                </a:spcBef>
                <a:spcAft>
                  <a:spcPct val="0"/>
                </a:spcAft>
                <a:buFontTx/>
                <a:buNone/>
              </a:pPr>
              <a:t>19</a:t>
            </a:fld>
            <a:endParaRPr lang="en-US" alt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28D5A-17B0-D329-AD13-E2B62BFC637D}"/>
              </a:ext>
            </a:extLst>
          </p:cNvPr>
          <p:cNvSpPr>
            <a:spLocks noGrp="1"/>
          </p:cNvSpPr>
          <p:nvPr>
            <p:ph type="title"/>
          </p:nvPr>
        </p:nvSpPr>
        <p:spPr/>
        <p:txBody>
          <a:bodyPr/>
          <a:lstStyle/>
          <a:p>
            <a:pPr eaLnBrk="1" fontAlgn="auto" hangingPunct="1">
              <a:spcAft>
                <a:spcPts val="0"/>
              </a:spcAft>
              <a:defRPr/>
            </a:pPr>
            <a:r>
              <a:rPr lang="en-US" sz="3200" dirty="0"/>
              <a:t>Objectives</a:t>
            </a:r>
          </a:p>
        </p:txBody>
      </p:sp>
      <p:sp>
        <p:nvSpPr>
          <p:cNvPr id="5123" name="Content Placeholder 2">
            <a:extLst>
              <a:ext uri="{FF2B5EF4-FFF2-40B4-BE49-F238E27FC236}">
                <a16:creationId xmlns:a16="http://schemas.microsoft.com/office/drawing/2014/main" id="{F8FE92B9-1161-24D4-7D03-813D02B3D27C}"/>
              </a:ext>
            </a:extLst>
          </p:cNvPr>
          <p:cNvSpPr>
            <a:spLocks noGrp="1"/>
          </p:cNvSpPr>
          <p:nvPr>
            <p:ph idx="1"/>
          </p:nvPr>
        </p:nvSpPr>
        <p:spPr/>
        <p:txBody>
          <a:bodyPr/>
          <a:lstStyle/>
          <a:p>
            <a:pPr marL="342900" indent="-342900" eaLnBrk="1" hangingPunct="1">
              <a:buFont typeface="Arial" charset="0"/>
              <a:buChar char="•"/>
              <a:defRPr/>
            </a:pPr>
            <a:r>
              <a:rPr lang="en-US" altLang="en-US" dirty="0"/>
              <a:t>Discuss the current opioid epidemic</a:t>
            </a:r>
          </a:p>
          <a:p>
            <a:pPr eaLnBrk="1" hangingPunct="1">
              <a:buFont typeface="Arial" charset="0"/>
              <a:buNone/>
              <a:defRPr/>
            </a:pPr>
            <a:endParaRPr lang="en-US" altLang="en-US" dirty="0"/>
          </a:p>
          <a:p>
            <a:pPr marL="342900" indent="-342900" eaLnBrk="1" hangingPunct="1">
              <a:buFont typeface="Arial" charset="0"/>
              <a:buChar char="•"/>
              <a:defRPr/>
            </a:pPr>
            <a:r>
              <a:rPr lang="en-US" altLang="en-US" dirty="0"/>
              <a:t>Provide overview of the organization and its goals </a:t>
            </a:r>
          </a:p>
          <a:p>
            <a:pPr marL="342900" indent="-342900" eaLnBrk="1" hangingPunct="1">
              <a:buFont typeface="Arial" charset="0"/>
              <a:buChar char="•"/>
              <a:defRPr/>
            </a:pPr>
            <a:endParaRPr lang="en-US" altLang="en-US" dirty="0"/>
          </a:p>
          <a:p>
            <a:pPr marL="342900" indent="-342900" eaLnBrk="1" hangingPunct="1">
              <a:buFont typeface="Arial" charset="0"/>
              <a:buChar char="•"/>
              <a:defRPr/>
            </a:pPr>
            <a:r>
              <a:rPr lang="en-US" altLang="en-US" dirty="0"/>
              <a:t>Describe the general role and responsibilities of a volunteer </a:t>
            </a:r>
          </a:p>
        </p:txBody>
      </p:sp>
      <p:sp>
        <p:nvSpPr>
          <p:cNvPr id="6148" name="Slide Number Placeholder 2">
            <a:extLst>
              <a:ext uri="{FF2B5EF4-FFF2-40B4-BE49-F238E27FC236}">
                <a16:creationId xmlns:a16="http://schemas.microsoft.com/office/drawing/2014/main" id="{C7C0440C-CF2F-AEBB-4D9D-3795207DD44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00BEECBC-603E-49A8-B402-1EE5A1474C2C}" type="slidenum">
              <a:rPr lang="en-US" altLang="en-US" sz="2400">
                <a:solidFill>
                  <a:schemeClr val="tx2"/>
                </a:solidFill>
              </a:rPr>
              <a:pPr>
                <a:spcBef>
                  <a:spcPct val="0"/>
                </a:spcBef>
                <a:spcAft>
                  <a:spcPct val="0"/>
                </a:spcAft>
                <a:buFontTx/>
                <a:buNone/>
              </a:pPr>
              <a:t>2</a:t>
            </a:fld>
            <a:endParaRPr lang="en-US" altLang="en-US" sz="240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F0DF32-D322-AA73-A8E0-3644BDA80D24}"/>
              </a:ext>
            </a:extLst>
          </p:cNvPr>
          <p:cNvSpPr>
            <a:spLocks noGrp="1"/>
          </p:cNvSpPr>
          <p:nvPr>
            <p:ph type="ctrTitle"/>
          </p:nvPr>
        </p:nvSpPr>
        <p:spPr>
          <a:xfrm>
            <a:off x="457200" y="228600"/>
            <a:ext cx="7772400" cy="4572000"/>
          </a:xfrm>
        </p:spPr>
        <p:txBody>
          <a:bodyPr/>
          <a:lstStyle/>
          <a:p>
            <a:pPr>
              <a:defRPr/>
            </a:pPr>
            <a:r>
              <a:rPr lang="en-US" sz="4400" dirty="0"/>
              <a:t>Volunteers</a:t>
            </a:r>
          </a:p>
        </p:txBody>
      </p:sp>
      <p:sp>
        <p:nvSpPr>
          <p:cNvPr id="5" name="Subtitle 4">
            <a:extLst>
              <a:ext uri="{FF2B5EF4-FFF2-40B4-BE49-F238E27FC236}">
                <a16:creationId xmlns:a16="http://schemas.microsoft.com/office/drawing/2014/main" id="{B7D56238-FB26-87F4-2F83-CB12E96EB65B}"/>
              </a:ext>
            </a:extLst>
          </p:cNvPr>
          <p:cNvSpPr>
            <a:spLocks noGrp="1"/>
          </p:cNvSpPr>
          <p:nvPr>
            <p:ph type="subTitle" idx="1"/>
          </p:nvPr>
        </p:nvSpPr>
        <p:spPr/>
        <p:txBody>
          <a:bodyPr/>
          <a:lstStyle/>
          <a:p>
            <a:pPr>
              <a:buFont typeface="Arial" charset="0"/>
              <a:buNone/>
              <a:defRPr/>
            </a:pPr>
            <a:r>
              <a:rPr lang="en-US" dirty="0"/>
              <a:t>Use this section to introduce your expectations of your volunteers, and describe their roles &amp; responsibilities </a:t>
            </a:r>
          </a:p>
        </p:txBody>
      </p:sp>
      <p:sp>
        <p:nvSpPr>
          <p:cNvPr id="38916" name="Slide Number Placeholder 1">
            <a:extLst>
              <a:ext uri="{FF2B5EF4-FFF2-40B4-BE49-F238E27FC236}">
                <a16:creationId xmlns:a16="http://schemas.microsoft.com/office/drawing/2014/main" id="{2F59A13E-904C-512A-A778-F38A7B4FC8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F1B41C5A-FD8D-4E2A-A733-71EB0AA6D2F4}" type="slidenum">
              <a:rPr lang="en-US" altLang="en-US" sz="2400"/>
              <a:pPr>
                <a:spcBef>
                  <a:spcPct val="0"/>
                </a:spcBef>
                <a:spcAft>
                  <a:spcPct val="0"/>
                </a:spcAft>
                <a:buFontTx/>
                <a:buNone/>
              </a:pPr>
              <a:t>20</a:t>
            </a:fld>
            <a:endParaRPr lang="en-US" alt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B1889B1-C4A7-0032-9AB1-5C3E5BFDEEE2}"/>
              </a:ext>
            </a:extLst>
          </p:cNvPr>
          <p:cNvSpPr>
            <a:spLocks noGrp="1"/>
          </p:cNvSpPr>
          <p:nvPr>
            <p:ph type="title"/>
          </p:nvPr>
        </p:nvSpPr>
        <p:spPr/>
        <p:txBody>
          <a:bodyPr/>
          <a:lstStyle/>
          <a:p>
            <a:pPr eaLnBrk="1" fontAlgn="auto" hangingPunct="1">
              <a:spcAft>
                <a:spcPts val="0"/>
              </a:spcAft>
              <a:defRPr/>
            </a:pPr>
            <a:r>
              <a:rPr lang="en-US" altLang="en-US" sz="3200" dirty="0"/>
              <a:t>What is An Opioid </a:t>
            </a:r>
          </a:p>
        </p:txBody>
      </p:sp>
      <p:sp>
        <p:nvSpPr>
          <p:cNvPr id="6147" name="Content Placeholder 2">
            <a:extLst>
              <a:ext uri="{FF2B5EF4-FFF2-40B4-BE49-F238E27FC236}">
                <a16:creationId xmlns:a16="http://schemas.microsoft.com/office/drawing/2014/main" id="{26475F5B-0C89-3FB9-2E85-8A7846C1B00F}"/>
              </a:ext>
            </a:extLst>
          </p:cNvPr>
          <p:cNvSpPr>
            <a:spLocks noGrp="1"/>
          </p:cNvSpPr>
          <p:nvPr>
            <p:ph idx="1"/>
          </p:nvPr>
        </p:nvSpPr>
        <p:spPr>
          <a:xfrm>
            <a:off x="457200" y="1600200"/>
            <a:ext cx="8229600" cy="4419600"/>
          </a:xfrm>
        </p:spPr>
        <p:txBody>
          <a:bodyPr rtlCol="0">
            <a:normAutofit fontScale="70000" lnSpcReduction="20000"/>
          </a:bodyPr>
          <a:lstStyle/>
          <a:p>
            <a:pPr marL="457200" indent="-457200" eaLnBrk="1" fontAlgn="auto" hangingPunct="1">
              <a:buFont typeface="Arial" panose="020B0604020202020204" pitchFamily="34" charset="0"/>
              <a:buChar char="•"/>
              <a:defRPr/>
            </a:pPr>
            <a:r>
              <a:rPr lang="en-US" altLang="en-US" sz="2800" dirty="0"/>
              <a:t>Class of drug including both prescription pain medications and illicit drugs </a:t>
            </a:r>
          </a:p>
          <a:p>
            <a:pPr marL="457200" indent="-457200" eaLnBrk="1" fontAlgn="auto" hangingPunct="1">
              <a:buFont typeface="Arial" panose="020B0604020202020204" pitchFamily="34" charset="0"/>
              <a:buChar char="•"/>
              <a:defRPr/>
            </a:pPr>
            <a:endParaRPr lang="en-US" altLang="en-US" sz="2800" dirty="0"/>
          </a:p>
          <a:p>
            <a:pPr marL="457200" indent="-457200" eaLnBrk="1" fontAlgn="auto" hangingPunct="1">
              <a:buFont typeface="Arial" panose="020B0604020202020204" pitchFamily="34" charset="0"/>
              <a:buChar char="•"/>
              <a:defRPr/>
            </a:pPr>
            <a:r>
              <a:rPr lang="en-US" altLang="en-US" sz="2800" dirty="0"/>
              <a:t>Can cause both physical and psychological dependence </a:t>
            </a:r>
          </a:p>
          <a:p>
            <a:pPr marL="457200" indent="-457200" eaLnBrk="1" fontAlgn="auto" hangingPunct="1">
              <a:buFont typeface="Arial" panose="020B0604020202020204" pitchFamily="34" charset="0"/>
              <a:buChar char="•"/>
              <a:defRPr/>
            </a:pPr>
            <a:endParaRPr lang="en-US" altLang="en-US" sz="2800" dirty="0"/>
          </a:p>
          <a:p>
            <a:pPr marL="457200" indent="-457200" eaLnBrk="1" fontAlgn="auto" hangingPunct="1">
              <a:buFont typeface="Arial" panose="020B0604020202020204" pitchFamily="34" charset="0"/>
              <a:buChar char="•"/>
              <a:defRPr/>
            </a:pPr>
            <a:r>
              <a:rPr lang="en-US" altLang="en-US" sz="2800" dirty="0"/>
              <a:t>Examples: </a:t>
            </a:r>
          </a:p>
          <a:p>
            <a:pPr marL="914400" lvl="1" indent="-457200" eaLnBrk="1" fontAlgn="auto" hangingPunct="1">
              <a:spcAft>
                <a:spcPts val="0"/>
              </a:spcAft>
              <a:defRPr/>
            </a:pPr>
            <a:r>
              <a:rPr lang="en-US" altLang="en-US" sz="2800" b="1" dirty="0"/>
              <a:t>Prescription pain medications </a:t>
            </a:r>
          </a:p>
          <a:p>
            <a:pPr marL="1600200" lvl="2" indent="-457200" eaLnBrk="1" fontAlgn="auto" hangingPunct="1">
              <a:spcAft>
                <a:spcPts val="0"/>
              </a:spcAft>
              <a:defRPr/>
            </a:pPr>
            <a:r>
              <a:rPr lang="en-US" altLang="en-US" sz="2600" dirty="0"/>
              <a:t>Natural opioids: Morphine, codeine </a:t>
            </a:r>
          </a:p>
          <a:p>
            <a:pPr marL="1600200" lvl="2" indent="-457200" eaLnBrk="1" fontAlgn="auto" hangingPunct="1">
              <a:spcAft>
                <a:spcPts val="0"/>
              </a:spcAft>
              <a:defRPr/>
            </a:pPr>
            <a:r>
              <a:rPr lang="en-US" altLang="en-US" sz="2600" dirty="0"/>
              <a:t>Semi-synthetic opioids: Oxycodone, oxymorphone, hydrocodone, hydromorphone </a:t>
            </a:r>
          </a:p>
          <a:p>
            <a:pPr marL="1600200" lvl="2" indent="-457200" eaLnBrk="1" fontAlgn="auto" hangingPunct="1">
              <a:spcAft>
                <a:spcPts val="0"/>
              </a:spcAft>
              <a:defRPr/>
            </a:pPr>
            <a:r>
              <a:rPr lang="en-US" altLang="en-US" sz="2600" dirty="0"/>
              <a:t>Synthetic opioids: methadone, fentanyl, tramadol </a:t>
            </a:r>
          </a:p>
          <a:p>
            <a:pPr marL="1600200" lvl="2" indent="-457200" eaLnBrk="1" fontAlgn="auto" hangingPunct="1">
              <a:spcAft>
                <a:spcPts val="0"/>
              </a:spcAft>
              <a:defRPr/>
            </a:pPr>
            <a:endParaRPr lang="en-US" altLang="en-US" sz="2600" b="1" dirty="0"/>
          </a:p>
          <a:p>
            <a:pPr marL="914400" lvl="1" indent="-457200" eaLnBrk="1" fontAlgn="auto" hangingPunct="1">
              <a:spcAft>
                <a:spcPts val="0"/>
              </a:spcAft>
              <a:defRPr/>
            </a:pPr>
            <a:r>
              <a:rPr lang="en-US" altLang="en-US" sz="2800" b="1" dirty="0"/>
              <a:t>Illicit drugs </a:t>
            </a:r>
          </a:p>
          <a:p>
            <a:pPr marL="1600200" lvl="2" indent="-457200" eaLnBrk="1" fontAlgn="auto" hangingPunct="1">
              <a:spcAft>
                <a:spcPts val="0"/>
              </a:spcAft>
              <a:defRPr/>
            </a:pPr>
            <a:r>
              <a:rPr lang="en-US" altLang="en-US" sz="2600" dirty="0"/>
              <a:t>Heroin </a:t>
            </a:r>
          </a:p>
        </p:txBody>
      </p:sp>
      <p:sp>
        <p:nvSpPr>
          <p:cNvPr id="7172" name="Slide Number Placeholder 1">
            <a:extLst>
              <a:ext uri="{FF2B5EF4-FFF2-40B4-BE49-F238E27FC236}">
                <a16:creationId xmlns:a16="http://schemas.microsoft.com/office/drawing/2014/main" id="{E5C9A16D-5589-BEBC-1A02-2893A285494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41084001-01D7-486C-B9F3-D58F267D6C58}" type="slidenum">
              <a:rPr lang="en-US" altLang="en-US" sz="2400">
                <a:solidFill>
                  <a:schemeClr val="tx2"/>
                </a:solidFill>
              </a:rPr>
              <a:pPr>
                <a:spcBef>
                  <a:spcPct val="0"/>
                </a:spcBef>
                <a:spcAft>
                  <a:spcPct val="0"/>
                </a:spcAft>
                <a:buFontTx/>
                <a:buNone/>
              </a:pPr>
              <a:t>3</a:t>
            </a:fld>
            <a:endParaRPr lang="en-US" altLang="en-US" sz="2400">
              <a:solidFill>
                <a:schemeClr val="tx2"/>
              </a:solidFill>
            </a:endParaRPr>
          </a:p>
        </p:txBody>
      </p:sp>
      <p:sp>
        <p:nvSpPr>
          <p:cNvPr id="7173" name="Rectangle 2">
            <a:extLst>
              <a:ext uri="{FF2B5EF4-FFF2-40B4-BE49-F238E27FC236}">
                <a16:creationId xmlns:a16="http://schemas.microsoft.com/office/drawing/2014/main" id="{0FC27C69-939D-84AD-355E-F748BEC747BB}"/>
              </a:ext>
            </a:extLst>
          </p:cNvPr>
          <p:cNvSpPr>
            <a:spLocks noChangeArrowheads="1"/>
          </p:cNvSpPr>
          <p:nvPr/>
        </p:nvSpPr>
        <p:spPr bwMode="auto">
          <a:xfrm>
            <a:off x="81279" y="6553200"/>
            <a:ext cx="75438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eaLnBrk="1" hangingPunct="1">
              <a:spcBef>
                <a:spcPct val="0"/>
              </a:spcBef>
              <a:spcAft>
                <a:spcPct val="0"/>
              </a:spcAft>
              <a:buFontTx/>
              <a:buNone/>
            </a:pPr>
            <a:r>
              <a:rPr lang="en-US" altLang="en-US" sz="700" b="0" dirty="0"/>
              <a:t>1. "Opiate Abuse." </a:t>
            </a:r>
            <a:r>
              <a:rPr lang="en-US" altLang="en-US" sz="700" b="0" i="1" dirty="0"/>
              <a:t>DrugAbuse.com</a:t>
            </a:r>
            <a:r>
              <a:rPr lang="en-US" altLang="en-US" sz="700" b="0" dirty="0"/>
              <a:t>. </a:t>
            </a:r>
            <a:r>
              <a:rPr lang="en-US" altLang="en-US" sz="700" b="0" dirty="0" err="1"/>
              <a:t>N.p.</a:t>
            </a:r>
            <a:r>
              <a:rPr lang="en-US" altLang="en-US" sz="700" b="0" dirty="0"/>
              <a:t>, 13 Aug. 2016. Web. 26 Jan. 2017. Available at: </a:t>
            </a:r>
            <a:r>
              <a:rPr lang="en-US" altLang="en-US" sz="700" b="0" dirty="0">
                <a:hlinkClick r:id="rId3">
                  <a:extLst>
                    <a:ext uri="{A12FA001-AC4F-418D-AE19-62706E023703}">
                      <ahyp:hlinkClr xmlns:ahyp="http://schemas.microsoft.com/office/drawing/2018/hyperlinkcolor" val="tx"/>
                    </a:ext>
                  </a:extLst>
                </a:hlinkClick>
              </a:rPr>
              <a:t>http://drugabuse.com/library/opiate-abuse/#signs-and-symptoms</a:t>
            </a:r>
            <a:endParaRPr lang="en-US" altLang="en-US" sz="700" b="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4A91B-CC49-6BF7-8E20-F69E992A0A55}"/>
              </a:ext>
            </a:extLst>
          </p:cNvPr>
          <p:cNvSpPr>
            <a:spLocks noGrp="1"/>
          </p:cNvSpPr>
          <p:nvPr>
            <p:ph type="title"/>
          </p:nvPr>
        </p:nvSpPr>
        <p:spPr/>
        <p:txBody>
          <a:bodyPr/>
          <a:lstStyle/>
          <a:p>
            <a:pPr eaLnBrk="1" fontAlgn="auto" hangingPunct="1">
              <a:spcAft>
                <a:spcPts val="0"/>
              </a:spcAft>
              <a:defRPr/>
            </a:pPr>
            <a:r>
              <a:rPr lang="en-US" sz="3200" dirty="0"/>
              <a:t>The Facts </a:t>
            </a:r>
          </a:p>
        </p:txBody>
      </p:sp>
      <p:sp>
        <p:nvSpPr>
          <p:cNvPr id="3" name="Content Placeholder 2">
            <a:extLst>
              <a:ext uri="{FF2B5EF4-FFF2-40B4-BE49-F238E27FC236}">
                <a16:creationId xmlns:a16="http://schemas.microsoft.com/office/drawing/2014/main" id="{21C553C3-3F01-7178-E466-C8A639103089}"/>
              </a:ext>
            </a:extLst>
          </p:cNvPr>
          <p:cNvSpPr>
            <a:spLocks noGrp="1"/>
          </p:cNvSpPr>
          <p:nvPr>
            <p:ph idx="1"/>
          </p:nvPr>
        </p:nvSpPr>
        <p:spPr>
          <a:xfrm>
            <a:off x="467360" y="1614805"/>
            <a:ext cx="7620000" cy="4373563"/>
          </a:xfrm>
        </p:spPr>
        <p:txBody>
          <a:bodyPr rtlCol="0">
            <a:normAutofit fontScale="85000" lnSpcReduction="10000"/>
          </a:bodyPr>
          <a:lstStyle/>
          <a:p>
            <a:pPr eaLnBrk="1" fontAlgn="auto" hangingPunct="1">
              <a:defRPr/>
            </a:pPr>
            <a:endParaRPr lang="en-US" altLang="en-US" dirty="0">
              <a:latin typeface="Arial (body)"/>
            </a:endParaRPr>
          </a:p>
          <a:p>
            <a:pPr>
              <a:spcBef>
                <a:spcPts val="0"/>
              </a:spcBef>
              <a:defRPr/>
            </a:pPr>
            <a:r>
              <a:rPr lang="en-US" dirty="0">
                <a:solidFill>
                  <a:srgbClr val="000000"/>
                </a:solidFill>
                <a:latin typeface="Arial (body)"/>
                <a:ea typeface="Times New Roman" panose="02020603050405020304" pitchFamily="18" charset="0"/>
              </a:rPr>
              <a:t>Drug overdose deaths continue to increase in the United States.</a:t>
            </a:r>
            <a:r>
              <a:rPr lang="en-US" sz="1800" baseline="30000" dirty="0">
                <a:solidFill>
                  <a:srgbClr val="000000"/>
                </a:solidFill>
                <a:latin typeface="Arial (body)"/>
                <a:ea typeface="Times New Roman" panose="02020603050405020304" pitchFamily="18" charset="0"/>
              </a:rPr>
              <a:t> 1</a:t>
            </a:r>
            <a:endParaRPr lang="en-US" sz="1800" dirty="0">
              <a:latin typeface="Arial (body)"/>
              <a:ea typeface="Times New Roman" panose="02020603050405020304" pitchFamily="18" charset="0"/>
            </a:endParaRPr>
          </a:p>
          <a:p>
            <a:pPr marL="342900" indent="-342900">
              <a:lnSpc>
                <a:spcPct val="107000"/>
              </a:lnSpc>
              <a:spcBef>
                <a:spcPts val="0"/>
              </a:spcBef>
              <a:spcAft>
                <a:spcPts val="800"/>
              </a:spcAft>
              <a:buSzPts val="1000"/>
              <a:buFont typeface="Symbol" panose="05050102010706020507" pitchFamily="18" charset="2"/>
              <a:buChar char=""/>
              <a:tabLst>
                <a:tab pos="457200" algn="l"/>
              </a:tabLst>
              <a:defRPr/>
            </a:pPr>
            <a:r>
              <a:rPr lang="en-US" dirty="0">
                <a:solidFill>
                  <a:srgbClr val="000000"/>
                </a:solidFill>
                <a:latin typeface="Arial (body)"/>
                <a:ea typeface="Times New Roman" panose="02020603050405020304" pitchFamily="18" charset="0"/>
                <a:cs typeface="Times New Roman" panose="02020603050405020304" pitchFamily="18" charset="0"/>
              </a:rPr>
              <a:t>From 2017 to 2022, more than 500,000 people have died from a drug overdose.</a:t>
            </a:r>
            <a:endParaRPr lang="en-US" sz="1600" dirty="0">
              <a:solidFill>
                <a:srgbClr val="000000"/>
              </a:solidFill>
              <a:latin typeface="Arial (body)"/>
              <a:ea typeface="Calibri" panose="020F0502020204030204" pitchFamily="34" charset="0"/>
              <a:cs typeface="Times New Roman" panose="02020603050405020304" pitchFamily="18" charset="0"/>
            </a:endParaRPr>
          </a:p>
          <a:p>
            <a:pPr marL="342900" indent="-342900">
              <a:lnSpc>
                <a:spcPct val="107000"/>
              </a:lnSpc>
              <a:spcBef>
                <a:spcPts val="0"/>
              </a:spcBef>
              <a:spcAft>
                <a:spcPts val="800"/>
              </a:spcAft>
              <a:buSzPts val="1000"/>
              <a:buFont typeface="Symbol" panose="05050102010706020507" pitchFamily="18" charset="2"/>
              <a:buChar char=""/>
              <a:tabLst>
                <a:tab pos="457200" algn="l"/>
              </a:tabLst>
              <a:defRPr/>
            </a:pPr>
            <a:r>
              <a:rPr lang="en-US" dirty="0">
                <a:solidFill>
                  <a:srgbClr val="000000"/>
                </a:solidFill>
                <a:latin typeface="Arial (body)"/>
                <a:ea typeface="Times New Roman" panose="02020603050405020304" pitchFamily="18" charset="0"/>
                <a:cs typeface="Times New Roman" panose="02020603050405020304" pitchFamily="18" charset="0"/>
              </a:rPr>
              <a:t>Around 68% of 107,941 drug overdose deaths in 2022 involved an opioid.</a:t>
            </a:r>
            <a:endParaRPr lang="en-US" sz="1600" dirty="0">
              <a:solidFill>
                <a:srgbClr val="000000"/>
              </a:solidFill>
              <a:latin typeface="Arial (body)"/>
              <a:ea typeface="Calibri" panose="020F0502020204030204" pitchFamily="34" charset="0"/>
              <a:cs typeface="Times New Roman" panose="02020603050405020304" pitchFamily="18" charset="0"/>
            </a:endParaRPr>
          </a:p>
          <a:p>
            <a:pPr marL="342900" indent="-342900">
              <a:lnSpc>
                <a:spcPct val="107000"/>
              </a:lnSpc>
              <a:spcBef>
                <a:spcPts val="0"/>
              </a:spcBef>
              <a:spcAft>
                <a:spcPts val="800"/>
              </a:spcAft>
              <a:buSzPts val="1000"/>
              <a:buFont typeface="Symbol" panose="05050102010706020507" pitchFamily="18" charset="2"/>
              <a:buChar char=""/>
              <a:tabLst>
                <a:tab pos="457200" algn="l"/>
              </a:tabLst>
              <a:defRPr/>
            </a:pPr>
            <a:r>
              <a:rPr lang="en-US" dirty="0">
                <a:solidFill>
                  <a:srgbClr val="000000"/>
                </a:solidFill>
                <a:latin typeface="Arial (body)"/>
                <a:ea typeface="Times New Roman" panose="02020603050405020304" pitchFamily="18" charset="0"/>
                <a:cs typeface="Times New Roman" panose="02020603050405020304" pitchFamily="18" charset="0"/>
              </a:rPr>
              <a:t>In 2022, the number of overdose deaths involving opioids (including prescription opioids and illegal opioids like heroin and illicitly manufactured fentanyl) was almost 3 times higher than in 2017.</a:t>
            </a:r>
          </a:p>
          <a:p>
            <a:pPr marL="342900" indent="-342900">
              <a:lnSpc>
                <a:spcPct val="107000"/>
              </a:lnSpc>
              <a:spcBef>
                <a:spcPts val="0"/>
              </a:spcBef>
              <a:spcAft>
                <a:spcPts val="800"/>
              </a:spcAft>
              <a:buSzPts val="1000"/>
              <a:buFont typeface="Symbol" panose="05050102010706020507" pitchFamily="18" charset="2"/>
              <a:buChar char=""/>
              <a:tabLst>
                <a:tab pos="457200" algn="l"/>
              </a:tabLst>
              <a:defRPr/>
            </a:pPr>
            <a:r>
              <a:rPr lang="en-US" altLang="en-US" sz="2100" dirty="0">
                <a:latin typeface="Arial (body)"/>
                <a:cs typeface="Segoe UI" panose="020B0502040204020203" pitchFamily="34" charset="0"/>
              </a:rPr>
              <a:t>Drug overdose death has become the leading cause of injury death in the US (incidence higher than deaths caused by motor vehicle accidents)</a:t>
            </a:r>
          </a:p>
          <a:p>
            <a:pPr>
              <a:defRPr/>
            </a:pPr>
            <a:r>
              <a:rPr lang="en-US" dirty="0">
                <a:solidFill>
                  <a:srgbClr val="000000"/>
                </a:solidFill>
                <a:latin typeface="Arial (body)"/>
                <a:ea typeface="Times New Roman" panose="02020603050405020304" pitchFamily="18" charset="0"/>
              </a:rPr>
              <a:t>On average, 130 Americans die every day from an opioid overdose.</a:t>
            </a:r>
            <a:endParaRPr lang="en-US" altLang="en-US" dirty="0">
              <a:latin typeface="Arial (body)"/>
            </a:endParaRPr>
          </a:p>
          <a:p>
            <a:pPr marL="342900" indent="-342900" eaLnBrk="1" fontAlgn="auto" hangingPunct="1">
              <a:buFont typeface="Arial" panose="020B0604020202020204" pitchFamily="34" charset="0"/>
              <a:buChar char="•"/>
              <a:defRPr/>
            </a:pPr>
            <a:endParaRPr lang="en-US" altLang="en-US" dirty="0">
              <a:latin typeface="Arial (body)"/>
            </a:endParaRPr>
          </a:p>
          <a:p>
            <a:pPr marL="342900" indent="-342900" eaLnBrk="1" fontAlgn="auto" hangingPunct="1">
              <a:buFont typeface="Arial" panose="020B0604020202020204" pitchFamily="34" charset="0"/>
              <a:buChar char="•"/>
              <a:defRPr/>
            </a:pPr>
            <a:endParaRPr lang="en-US" dirty="0">
              <a:latin typeface="Arial (body)"/>
            </a:endParaRPr>
          </a:p>
        </p:txBody>
      </p:sp>
      <p:sp>
        <p:nvSpPr>
          <p:cNvPr id="9220" name="Slide Number Placeholder 3">
            <a:extLst>
              <a:ext uri="{FF2B5EF4-FFF2-40B4-BE49-F238E27FC236}">
                <a16:creationId xmlns:a16="http://schemas.microsoft.com/office/drawing/2014/main" id="{BBC374EA-5348-CE1A-0588-3D7D166D2EE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A3682EDC-9711-4BBB-BD82-D390984F1857}" type="slidenum">
              <a:rPr lang="en-US" altLang="en-US" sz="2400">
                <a:solidFill>
                  <a:schemeClr val="tx2"/>
                </a:solidFill>
              </a:rPr>
              <a:pPr>
                <a:spcBef>
                  <a:spcPct val="0"/>
                </a:spcBef>
                <a:spcAft>
                  <a:spcPct val="0"/>
                </a:spcAft>
                <a:buFontTx/>
                <a:buNone/>
              </a:pPr>
              <a:t>4</a:t>
            </a:fld>
            <a:endParaRPr lang="en-US" altLang="en-US" sz="2400">
              <a:solidFill>
                <a:schemeClr val="tx2"/>
              </a:solidFill>
            </a:endParaRPr>
          </a:p>
        </p:txBody>
      </p:sp>
      <p:sp>
        <p:nvSpPr>
          <p:cNvPr id="9221" name="Rectangle 4">
            <a:extLst>
              <a:ext uri="{FF2B5EF4-FFF2-40B4-BE49-F238E27FC236}">
                <a16:creationId xmlns:a16="http://schemas.microsoft.com/office/drawing/2014/main" id="{D9FE3CFC-DB90-5CBF-ED18-0A2E5A1FFA22}"/>
              </a:ext>
            </a:extLst>
          </p:cNvPr>
          <p:cNvSpPr>
            <a:spLocks noChangeArrowheads="1"/>
          </p:cNvSpPr>
          <p:nvPr/>
        </p:nvSpPr>
        <p:spPr bwMode="auto">
          <a:xfrm>
            <a:off x="95250" y="6312963"/>
            <a:ext cx="8607425"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28600" indent="-228600">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eaLnBrk="1" hangingPunct="1">
              <a:spcBef>
                <a:spcPct val="0"/>
              </a:spcBef>
              <a:spcAft>
                <a:spcPct val="0"/>
              </a:spcAft>
              <a:buFont typeface="Arial Black" panose="020B0A04020102020204" pitchFamily="34" charset="0"/>
              <a:buAutoNum type="arabicPeriod"/>
            </a:pPr>
            <a:r>
              <a:rPr lang="en-US" altLang="en-US" sz="700" b="0" dirty="0"/>
              <a:t>Wide-ranging online data for epidemiologic research (WONDER). Atlanta, GA: CDC, National Center for Health Statistics; 2017. Available at </a:t>
            </a:r>
            <a:r>
              <a:rPr lang="en-US" altLang="en-US" sz="700" b="0" dirty="0">
                <a:hlinkClick r:id="rId3"/>
              </a:rPr>
              <a:t>http://wonder.cdc.gov</a:t>
            </a:r>
            <a:r>
              <a:rPr lang="en-US" altLang="en-US" sz="700" b="0" dirty="0"/>
              <a:t>.</a:t>
            </a:r>
          </a:p>
          <a:p>
            <a:pPr eaLnBrk="1" hangingPunct="1">
              <a:spcBef>
                <a:spcPct val="0"/>
              </a:spcBef>
              <a:spcAft>
                <a:spcPct val="0"/>
              </a:spcAft>
              <a:buFont typeface="Arial Black" panose="020B0A04020102020204" pitchFamily="34" charset="0"/>
              <a:buAutoNum type="arabicPeriod"/>
            </a:pPr>
            <a:r>
              <a:rPr lang="en-US" altLang="en-US" sz="700" b="0" dirty="0"/>
              <a:t>Drug Overdose Death Rates. National Institute on Drug Abuse. National Institutes of Health. Available at: </a:t>
            </a:r>
            <a:r>
              <a:rPr lang="en-US" altLang="en-US" sz="700" b="0" dirty="0">
                <a:hlinkClick r:id="rId4"/>
              </a:rPr>
              <a:t>https://nida.nih.gov/research-topics/trends-statistics/overdose-death-rates#:~:text=Opioid%2Dinvolved%20overdose%20deaths%20rose,(Source%3A%20CDC%20WONDER)</a:t>
            </a:r>
            <a:r>
              <a:rPr lang="en-US" altLang="en-US" sz="700" b="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35CE8-3047-3BB2-866E-DAAF5460F404}"/>
              </a:ext>
            </a:extLst>
          </p:cNvPr>
          <p:cNvSpPr>
            <a:spLocks noGrp="1"/>
          </p:cNvSpPr>
          <p:nvPr>
            <p:ph type="title"/>
          </p:nvPr>
        </p:nvSpPr>
        <p:spPr>
          <a:xfrm>
            <a:off x="457200" y="152400"/>
            <a:ext cx="6400800" cy="1371600"/>
          </a:xfrm>
        </p:spPr>
        <p:txBody>
          <a:bodyPr/>
          <a:lstStyle/>
          <a:p>
            <a:pPr>
              <a:defRPr/>
            </a:pPr>
            <a:r>
              <a:rPr lang="en-US" sz="3200" dirty="0"/>
              <a:t>New Jersey State Specific Statistics </a:t>
            </a:r>
          </a:p>
        </p:txBody>
      </p:sp>
      <p:sp>
        <p:nvSpPr>
          <p:cNvPr id="11267" name="Content Placeholder 2">
            <a:extLst>
              <a:ext uri="{FF2B5EF4-FFF2-40B4-BE49-F238E27FC236}">
                <a16:creationId xmlns:a16="http://schemas.microsoft.com/office/drawing/2014/main" id="{4DC00E86-8D3A-38AA-D7AB-926A82DEC93C}"/>
              </a:ext>
            </a:extLst>
          </p:cNvPr>
          <p:cNvSpPr>
            <a:spLocks noGrp="1"/>
          </p:cNvSpPr>
          <p:nvPr>
            <p:ph idx="1"/>
          </p:nvPr>
        </p:nvSpPr>
        <p:spPr>
          <a:xfrm>
            <a:off x="193675" y="1828800"/>
            <a:ext cx="4648200" cy="3810000"/>
          </a:xfrm>
        </p:spPr>
        <p:txBody>
          <a:bodyPr/>
          <a:lstStyle/>
          <a:p>
            <a:pPr marL="342900" indent="-342900">
              <a:buFont typeface="Arial" panose="020B0604020202020204" pitchFamily="34" charset="0"/>
              <a:buChar char="•"/>
              <a:defRPr/>
            </a:pPr>
            <a:r>
              <a:rPr lang="en-US" sz="1800" dirty="0"/>
              <a:t>In 2022, there were 107,941 drug overdose deaths reported. Among these, 73,838 involved opioids.</a:t>
            </a:r>
            <a:r>
              <a:rPr lang="en-US" sz="1800" baseline="30000" dirty="0"/>
              <a:t>1</a:t>
            </a:r>
          </a:p>
          <a:p>
            <a:pPr>
              <a:defRPr/>
            </a:pPr>
            <a:endParaRPr lang="en-US" sz="1800" dirty="0"/>
          </a:p>
          <a:p>
            <a:pPr marL="342900" indent="-342900">
              <a:buFont typeface="Arial" panose="020B0604020202020204" pitchFamily="34" charset="0"/>
              <a:buChar char="•"/>
              <a:defRPr/>
            </a:pPr>
            <a:r>
              <a:rPr lang="en-US" sz="1800" dirty="0"/>
              <a:t>Opioid-involved overdose deaths rose from 49,860 in 2019 to 81,806 in 2022.</a:t>
            </a:r>
            <a:r>
              <a:rPr lang="en-US" sz="1800" baseline="30000" dirty="0"/>
              <a:t>1</a:t>
            </a:r>
            <a:endParaRPr lang="en-US" sz="1800" dirty="0"/>
          </a:p>
          <a:p>
            <a:pPr marL="800100" lvl="1" indent="-342900">
              <a:defRPr/>
            </a:pPr>
            <a:endParaRPr lang="en-US" altLang="en-US" sz="600" dirty="0"/>
          </a:p>
          <a:p>
            <a:pPr marL="800100" lvl="1" indent="-342900">
              <a:defRPr/>
            </a:pPr>
            <a:endParaRPr lang="en-US" altLang="en-US" sz="600" dirty="0"/>
          </a:p>
          <a:p>
            <a:pPr marL="800100" lvl="1" indent="-342900">
              <a:defRPr/>
            </a:pPr>
            <a:endParaRPr lang="en-US" altLang="en-US" sz="600" dirty="0"/>
          </a:p>
          <a:p>
            <a:pPr marL="342900" indent="-342900">
              <a:buFont typeface="Arial" panose="020B0604020202020204" pitchFamily="34" charset="0"/>
              <a:buChar char="•"/>
              <a:defRPr/>
            </a:pPr>
            <a:r>
              <a:rPr lang="en-US" altLang="en-US" sz="1800" dirty="0"/>
              <a:t>Essex, Atlantic, and Camden are the three counties with the highest number of reported cases.</a:t>
            </a:r>
            <a:r>
              <a:rPr lang="en-US" altLang="en-US" sz="1800" baseline="30000" dirty="0"/>
              <a:t>2</a:t>
            </a:r>
            <a:r>
              <a:rPr lang="en-US" altLang="en-US" sz="1800" dirty="0"/>
              <a:t> </a:t>
            </a:r>
          </a:p>
          <a:p>
            <a:pPr marL="342900" indent="-342900">
              <a:buFont typeface="Arial" panose="020B0604020202020204" pitchFamily="34" charset="0"/>
              <a:buChar char="•"/>
              <a:defRPr/>
            </a:pPr>
            <a:endParaRPr lang="en-US" altLang="en-US" sz="1800" dirty="0"/>
          </a:p>
          <a:p>
            <a:pPr marL="342900" indent="-342900">
              <a:buFont typeface="Arial" panose="020B0604020202020204" pitchFamily="34" charset="0"/>
              <a:buChar char="•"/>
              <a:defRPr/>
            </a:pPr>
            <a:endParaRPr lang="en-US" altLang="en-US" sz="1800" dirty="0"/>
          </a:p>
          <a:p>
            <a:pPr marL="342900" indent="-342900">
              <a:buFont typeface="Arial" panose="020B0604020202020204" pitchFamily="34" charset="0"/>
              <a:buChar char="•"/>
              <a:defRPr/>
            </a:pPr>
            <a:endParaRPr lang="en-US" altLang="en-US" sz="800" dirty="0"/>
          </a:p>
          <a:p>
            <a:pPr marL="342900" indent="-342900">
              <a:buFont typeface="Arial" panose="020B0604020202020204" pitchFamily="34" charset="0"/>
              <a:buChar char="•"/>
              <a:defRPr/>
            </a:pPr>
            <a:endParaRPr lang="en-US" altLang="en-US" sz="800" dirty="0"/>
          </a:p>
        </p:txBody>
      </p:sp>
      <p:sp>
        <p:nvSpPr>
          <p:cNvPr id="11268" name="Slide Number Placeholder 3">
            <a:extLst>
              <a:ext uri="{FF2B5EF4-FFF2-40B4-BE49-F238E27FC236}">
                <a16:creationId xmlns:a16="http://schemas.microsoft.com/office/drawing/2014/main" id="{B5B5E301-4DBB-56ED-8A8F-04445B673D4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1B7951CC-7B1F-4556-BA58-3A81E5D98DAB}" type="slidenum">
              <a:rPr lang="en-US" altLang="en-US" sz="2400">
                <a:solidFill>
                  <a:schemeClr val="tx2"/>
                </a:solidFill>
              </a:rPr>
              <a:pPr>
                <a:spcBef>
                  <a:spcPct val="0"/>
                </a:spcBef>
                <a:spcAft>
                  <a:spcPct val="0"/>
                </a:spcAft>
                <a:buFontTx/>
                <a:buNone/>
              </a:pPr>
              <a:t>5</a:t>
            </a:fld>
            <a:endParaRPr lang="en-US" altLang="en-US" sz="2400">
              <a:solidFill>
                <a:schemeClr val="tx2"/>
              </a:solidFill>
            </a:endParaRPr>
          </a:p>
        </p:txBody>
      </p:sp>
      <p:sp>
        <p:nvSpPr>
          <p:cNvPr id="11270" name="TextBox 3">
            <a:extLst>
              <a:ext uri="{FF2B5EF4-FFF2-40B4-BE49-F238E27FC236}">
                <a16:creationId xmlns:a16="http://schemas.microsoft.com/office/drawing/2014/main" id="{62ECF6F6-BBDF-C614-2E67-8CFFA7012519}"/>
              </a:ext>
            </a:extLst>
          </p:cNvPr>
          <p:cNvSpPr txBox="1">
            <a:spLocks noChangeArrowheads="1"/>
          </p:cNvSpPr>
          <p:nvPr/>
        </p:nvSpPr>
        <p:spPr bwMode="auto">
          <a:xfrm>
            <a:off x="4959351" y="4210050"/>
            <a:ext cx="41084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r>
              <a:rPr lang="en-US" altLang="en-US" sz="700" dirty="0"/>
              <a:t>Figure 1. National Drug Overdose Deaths, Number Among All Ages, by Sex 1999-2022</a:t>
            </a:r>
            <a:r>
              <a:rPr lang="en-US" altLang="en-US" sz="700" b="0" dirty="0"/>
              <a:t>. Source: National Institute on Drug Abuse</a:t>
            </a:r>
            <a:endParaRPr lang="en-US" altLang="en-US" sz="1400" b="0" dirty="0"/>
          </a:p>
        </p:txBody>
      </p:sp>
      <p:pic>
        <p:nvPicPr>
          <p:cNvPr id="11274" name="Picture 10" descr="This is a bar chart showing the number of U.S. overdose deaths involving select illicit or prescription drugs from 1999 through 2022. The bars are overlaid by lines representing sex or concurrent opioid involvement. There were 107,941 drug-involved  overdose deaths reported in the U.S. in 2022">
            <a:extLst>
              <a:ext uri="{FF2B5EF4-FFF2-40B4-BE49-F238E27FC236}">
                <a16:creationId xmlns:a16="http://schemas.microsoft.com/office/drawing/2014/main" id="{99596EDA-7100-8FBF-5644-BBE8013F698F}"/>
              </a:ext>
            </a:extLst>
          </p:cNvPr>
          <p:cNvPicPr>
            <a:picLocks noChangeAspect="1" noChangeArrowheads="1"/>
          </p:cNvPicPr>
          <p:nvPr/>
        </p:nvPicPr>
        <p:blipFill rotWithShape="1">
          <a:blip r:embed="rId3" cstate="hqprint">
            <a:extLst>
              <a:ext uri="{28A0092B-C50C-407E-A947-70E740481C1C}">
                <a14:useLocalDpi xmlns:a14="http://schemas.microsoft.com/office/drawing/2010/main" val="0"/>
              </a:ext>
            </a:extLst>
          </a:blip>
          <a:srcRect t="15250" b="13034"/>
          <a:stretch/>
        </p:blipFill>
        <p:spPr bwMode="auto">
          <a:xfrm>
            <a:off x="4771777" y="1943099"/>
            <a:ext cx="4113461" cy="22098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4F79BAB-E61D-1186-7268-D1880B3643F3}"/>
              </a:ext>
            </a:extLst>
          </p:cNvPr>
          <p:cNvSpPr txBox="1"/>
          <p:nvPr/>
        </p:nvSpPr>
        <p:spPr>
          <a:xfrm>
            <a:off x="76200" y="6327338"/>
            <a:ext cx="8534400" cy="1292662"/>
          </a:xfrm>
          <a:prstGeom prst="rect">
            <a:avLst/>
          </a:prstGeom>
          <a:noFill/>
        </p:spPr>
        <p:txBody>
          <a:bodyPr wrap="square" rtlCol="0">
            <a:spAutoFit/>
          </a:bodyPr>
          <a:lstStyle/>
          <a:p>
            <a:pPr marL="342900" indent="-342900">
              <a:buFont typeface="Arial" panose="020B0604020202020204" pitchFamily="34" charset="0"/>
              <a:buChar char="•"/>
              <a:defRPr/>
            </a:pPr>
            <a:endParaRPr lang="en-US" altLang="en-US" sz="800" dirty="0"/>
          </a:p>
          <a:p>
            <a:pPr marL="228600" indent="-228600">
              <a:buFont typeface="+mj-lt"/>
              <a:buAutoNum type="arabicPeriod"/>
              <a:defRPr/>
            </a:pPr>
            <a:r>
              <a:rPr lang="en-US" altLang="en-US" sz="800" dirty="0"/>
              <a:t>National Institute on Drug Abuse (NIDA): Advancing Addiction Science. National Institutes of Health 2022. May 2024.</a:t>
            </a:r>
          </a:p>
          <a:p>
            <a:pPr marL="228600" indent="-228600">
              <a:buFont typeface="+mj-lt"/>
              <a:buAutoNum type="arabicPeriod"/>
              <a:defRPr/>
            </a:pPr>
            <a:r>
              <a:rPr lang="en-US" altLang="en-US" sz="800" dirty="0">
                <a:cs typeface="Arial" panose="020B0604020202020204" pitchFamily="34" charset="0"/>
              </a:rPr>
              <a:t>Department of Human Services. New Jersey Drug and Alcohol Abuse Treatment Substance Abuse Overview 2022. Trenton, New Jersey. May 2024. </a:t>
            </a:r>
          </a:p>
          <a:p>
            <a:pPr>
              <a:defRPr/>
            </a:pPr>
            <a:endParaRPr lang="en-US" altLang="en-US" sz="1800" dirty="0"/>
          </a:p>
          <a:p>
            <a:pPr marL="342900" indent="-342900">
              <a:buFont typeface="Arial" panose="020B0604020202020204" pitchFamily="34" charset="0"/>
              <a:buChar char="•"/>
              <a:defRPr/>
            </a:pPr>
            <a:endParaRPr lang="en-US" altLang="en-US" sz="1800"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C5646-79E5-3DD2-E56E-F43C1D1056EE}"/>
              </a:ext>
            </a:extLst>
          </p:cNvPr>
          <p:cNvSpPr>
            <a:spLocks noGrp="1"/>
          </p:cNvSpPr>
          <p:nvPr>
            <p:ph type="title"/>
          </p:nvPr>
        </p:nvSpPr>
        <p:spPr/>
        <p:txBody>
          <a:bodyPr/>
          <a:lstStyle/>
          <a:p>
            <a:pPr>
              <a:defRPr/>
            </a:pPr>
            <a:r>
              <a:rPr lang="en-US" dirty="0"/>
              <a:t>Drugs of abuse </a:t>
            </a:r>
          </a:p>
        </p:txBody>
      </p:sp>
      <p:sp>
        <p:nvSpPr>
          <p:cNvPr id="13315" name="Content Placeholder 2">
            <a:extLst>
              <a:ext uri="{FF2B5EF4-FFF2-40B4-BE49-F238E27FC236}">
                <a16:creationId xmlns:a16="http://schemas.microsoft.com/office/drawing/2014/main" id="{B7A10349-A6B5-E8C3-579E-48356EE2A9E6}"/>
              </a:ext>
            </a:extLst>
          </p:cNvPr>
          <p:cNvSpPr>
            <a:spLocks noGrp="1"/>
          </p:cNvSpPr>
          <p:nvPr>
            <p:ph idx="1"/>
          </p:nvPr>
        </p:nvSpPr>
        <p:spPr>
          <a:xfrm>
            <a:off x="914400" y="1836578"/>
            <a:ext cx="7620000" cy="4373563"/>
          </a:xfrm>
        </p:spPr>
        <p:txBody>
          <a:bodyPr/>
          <a:lstStyle/>
          <a:p>
            <a:pPr marL="342900" indent="-342900">
              <a:buFont typeface="Arial" panose="020B0604020202020204" pitchFamily="34" charset="0"/>
              <a:buChar char="•"/>
            </a:pPr>
            <a:r>
              <a:rPr lang="en-US" altLang="en-US" dirty="0"/>
              <a:t>Marijuana </a:t>
            </a:r>
          </a:p>
          <a:p>
            <a:pPr marL="342900" indent="-342900">
              <a:buFont typeface="Arial" panose="020B0604020202020204" pitchFamily="34" charset="0"/>
              <a:buChar char="•"/>
            </a:pPr>
            <a:r>
              <a:rPr lang="en-US" altLang="en-US" dirty="0"/>
              <a:t>Alcohol </a:t>
            </a:r>
          </a:p>
          <a:p>
            <a:pPr marL="342900" indent="-342900">
              <a:buFont typeface="Arial" panose="020B0604020202020204" pitchFamily="34" charset="0"/>
              <a:buChar char="•"/>
            </a:pPr>
            <a:r>
              <a:rPr lang="en-US" altLang="en-US" dirty="0"/>
              <a:t>Opioids </a:t>
            </a:r>
          </a:p>
          <a:p>
            <a:pPr marL="342900" indent="-342900">
              <a:buFont typeface="Arial" panose="020B0604020202020204" pitchFamily="34" charset="0"/>
              <a:buChar char="•"/>
            </a:pPr>
            <a:r>
              <a:rPr lang="en-US" altLang="en-US" dirty="0"/>
              <a:t>Methamphetamine </a:t>
            </a:r>
          </a:p>
          <a:p>
            <a:pPr marL="342900" indent="-342900">
              <a:buFont typeface="Arial" panose="020B0604020202020204" pitchFamily="34" charset="0"/>
              <a:buChar char="•"/>
            </a:pPr>
            <a:r>
              <a:rPr lang="en-US" altLang="en-US" dirty="0"/>
              <a:t>MDMA (Ecstasy/Molly)</a:t>
            </a:r>
          </a:p>
          <a:p>
            <a:pPr marL="342900" indent="-342900">
              <a:buFont typeface="Arial" panose="020B0604020202020204" pitchFamily="34" charset="0"/>
              <a:buChar char="•"/>
            </a:pPr>
            <a:r>
              <a:rPr lang="en-US" altLang="en-US" dirty="0"/>
              <a:t>Cocaine </a:t>
            </a:r>
          </a:p>
          <a:p>
            <a:pPr marL="342900" indent="-342900">
              <a:buFont typeface="Arial" panose="020B0604020202020204" pitchFamily="34" charset="0"/>
              <a:buChar char="•"/>
            </a:pPr>
            <a:r>
              <a:rPr lang="en-US" altLang="en-US" dirty="0"/>
              <a:t>Inhalants </a:t>
            </a:r>
          </a:p>
          <a:p>
            <a:pPr marL="342900" indent="-342900">
              <a:buFont typeface="Arial" panose="020B0604020202020204" pitchFamily="34" charset="0"/>
              <a:buChar char="•"/>
            </a:pPr>
            <a:r>
              <a:rPr lang="en-US" altLang="en-US" dirty="0"/>
              <a:t>Steroids </a:t>
            </a:r>
          </a:p>
          <a:p>
            <a:pPr marL="342900" indent="-342900">
              <a:buFont typeface="Arial" panose="020B0604020202020204" pitchFamily="34" charset="0"/>
              <a:buChar char="•"/>
            </a:pPr>
            <a:r>
              <a:rPr lang="en-US" altLang="en-US" dirty="0"/>
              <a:t>Tobacco/Nicotine </a:t>
            </a:r>
          </a:p>
        </p:txBody>
      </p:sp>
      <p:sp>
        <p:nvSpPr>
          <p:cNvPr id="13316" name="Slide Number Placeholder 3">
            <a:extLst>
              <a:ext uri="{FF2B5EF4-FFF2-40B4-BE49-F238E27FC236}">
                <a16:creationId xmlns:a16="http://schemas.microsoft.com/office/drawing/2014/main" id="{2C301FFB-F157-7D8C-BBA3-E0CDF66EB40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E1EED02E-0216-494F-8DD4-CB855EDD2A0A}" type="slidenum">
              <a:rPr lang="en-US" altLang="en-US" sz="2400">
                <a:solidFill>
                  <a:schemeClr val="tx2"/>
                </a:solidFill>
              </a:rPr>
              <a:pPr>
                <a:spcBef>
                  <a:spcPct val="0"/>
                </a:spcBef>
                <a:spcAft>
                  <a:spcPct val="0"/>
                </a:spcAft>
                <a:buFontTx/>
                <a:buNone/>
              </a:pPr>
              <a:t>6</a:t>
            </a:fld>
            <a:endParaRPr lang="en-US" altLang="en-US" sz="2400">
              <a:solidFill>
                <a:schemeClr val="tx2"/>
              </a:solidFill>
            </a:endParaRPr>
          </a:p>
        </p:txBody>
      </p:sp>
      <p:sp>
        <p:nvSpPr>
          <p:cNvPr id="13317" name="Rectangle 6">
            <a:extLst>
              <a:ext uri="{FF2B5EF4-FFF2-40B4-BE49-F238E27FC236}">
                <a16:creationId xmlns:a16="http://schemas.microsoft.com/office/drawing/2014/main" id="{6AA05DFA-A310-AED5-CC74-52544780823C}"/>
              </a:ext>
            </a:extLst>
          </p:cNvPr>
          <p:cNvSpPr>
            <a:spLocks noChangeArrowheads="1"/>
          </p:cNvSpPr>
          <p:nvPr/>
        </p:nvSpPr>
        <p:spPr bwMode="auto">
          <a:xfrm>
            <a:off x="71119" y="6553200"/>
            <a:ext cx="96012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r>
              <a:rPr lang="en-US" altLang="en-US" sz="700" b="0" dirty="0"/>
              <a:t>1. Commonly Abused Drugs Charts." </a:t>
            </a:r>
            <a:r>
              <a:rPr lang="en-US" altLang="en-US" sz="700" b="0" i="1" dirty="0"/>
              <a:t>National Institute on Drug Abuse (NIDA)</a:t>
            </a:r>
            <a:r>
              <a:rPr lang="en-US" altLang="en-US" sz="700" b="0" dirty="0"/>
              <a:t>. </a:t>
            </a:r>
            <a:r>
              <a:rPr lang="en-US" altLang="en-US" sz="700" b="0" dirty="0" err="1"/>
              <a:t>N.p.</a:t>
            </a:r>
            <a:r>
              <a:rPr lang="en-US" altLang="en-US" sz="700" b="0" dirty="0"/>
              <a:t>, 01 Jan. 2016. Web. 26 Jan. 2017. Available at: https://www.drugabuse.gov/drugs-abuse/commonly-abused-drugs-charts</a:t>
            </a:r>
            <a:endParaRPr lang="en-US" altLang="en-US" sz="700" dirty="0"/>
          </a:p>
        </p:txBody>
      </p:sp>
      <p:pic>
        <p:nvPicPr>
          <p:cNvPr id="3074" name="Picture 2" descr="What is Drug Ab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388128"/>
            <a:ext cx="3356202" cy="22341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a:extLst>
              <a:ext uri="{FF2B5EF4-FFF2-40B4-BE49-F238E27FC236}">
                <a16:creationId xmlns:a16="http://schemas.microsoft.com/office/drawing/2014/main" id="{CA34DB8A-71BF-CB5F-4D37-B27EE5FA7787}"/>
              </a:ext>
            </a:extLst>
          </p:cNvPr>
          <p:cNvSpPr>
            <a:spLocks noChangeArrowheads="1"/>
          </p:cNvSpPr>
          <p:nvPr/>
        </p:nvSpPr>
        <p:spPr bwMode="auto">
          <a:xfrm>
            <a:off x="76200" y="6400800"/>
            <a:ext cx="86106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eaLnBrk="1" hangingPunct="1">
              <a:spcBef>
                <a:spcPct val="0"/>
              </a:spcBef>
              <a:spcAft>
                <a:spcPct val="0"/>
              </a:spcAft>
              <a:buFontTx/>
              <a:buNone/>
            </a:pPr>
            <a:r>
              <a:rPr lang="en-US" altLang="en-US" sz="700" b="0" dirty="0"/>
              <a:t>1. NIDA (2021). Nationwide Trends. Retrieved May 27, 2022. from </a:t>
            </a:r>
            <a:r>
              <a:rPr lang="en-US" altLang="en-US" sz="700" b="0" dirty="0">
                <a:hlinkClick r:id="rId3"/>
              </a:rPr>
              <a:t>https://nida.nih.gov/about-nida/legislative-activities/budget-information/fiscal-year-2024-budget-information-congressional-justification-national-institute-drug-abuse/ic-fact-sheet-2024</a:t>
            </a:r>
            <a:r>
              <a:rPr lang="en-US" altLang="en-US" sz="700" b="0" dirty="0"/>
              <a:t> </a:t>
            </a:r>
          </a:p>
        </p:txBody>
      </p:sp>
      <p:sp>
        <p:nvSpPr>
          <p:cNvPr id="14340" name="Slide Number Placeholder 1">
            <a:extLst>
              <a:ext uri="{FF2B5EF4-FFF2-40B4-BE49-F238E27FC236}">
                <a16:creationId xmlns:a16="http://schemas.microsoft.com/office/drawing/2014/main" id="{6F328131-2141-CE5B-2200-431F29EA057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CE2A2999-7A6C-4123-A048-4C8496E92DAC}" type="slidenum">
              <a:rPr lang="en-US" altLang="en-US" sz="2400">
                <a:solidFill>
                  <a:schemeClr val="tx2"/>
                </a:solidFill>
              </a:rPr>
              <a:pPr>
                <a:spcBef>
                  <a:spcPct val="0"/>
                </a:spcBef>
                <a:spcAft>
                  <a:spcPct val="0"/>
                </a:spcAft>
                <a:buFontTx/>
                <a:buNone/>
              </a:pPr>
              <a:t>7</a:t>
            </a:fld>
            <a:endParaRPr lang="en-US" altLang="en-US" sz="2400">
              <a:solidFill>
                <a:schemeClr val="tx2"/>
              </a:solidFill>
            </a:endParaRPr>
          </a:p>
        </p:txBody>
      </p:sp>
      <p:pic>
        <p:nvPicPr>
          <p:cNvPr id="1026" name="Picture 2" descr="U.S. Drug Overdose Deaths, 1999-2021*">
            <a:extLst>
              <a:ext uri="{FF2B5EF4-FFF2-40B4-BE49-F238E27FC236}">
                <a16:creationId xmlns:a16="http://schemas.microsoft.com/office/drawing/2014/main" id="{440452F3-1C1D-2CAF-BDDA-8BA8537F010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81000"/>
            <a:ext cx="6248400" cy="55003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59AF-EABB-C7C5-C94D-35AE4F4F2B95}"/>
              </a:ext>
            </a:extLst>
          </p:cNvPr>
          <p:cNvSpPr>
            <a:spLocks noGrp="1"/>
          </p:cNvSpPr>
          <p:nvPr>
            <p:ph type="title"/>
          </p:nvPr>
        </p:nvSpPr>
        <p:spPr>
          <a:xfrm>
            <a:off x="457200" y="152400"/>
            <a:ext cx="7848600" cy="1371600"/>
          </a:xfrm>
        </p:spPr>
        <p:txBody>
          <a:bodyPr/>
          <a:lstStyle/>
          <a:p>
            <a:pPr eaLnBrk="1" hangingPunct="1">
              <a:defRPr/>
            </a:pPr>
            <a:r>
              <a:rPr lang="en-US" sz="3200" dirty="0"/>
              <a:t>Prescription drug abuse</a:t>
            </a:r>
          </a:p>
        </p:txBody>
      </p:sp>
      <p:sp>
        <p:nvSpPr>
          <p:cNvPr id="16387" name="Content Placeholder 2">
            <a:extLst>
              <a:ext uri="{FF2B5EF4-FFF2-40B4-BE49-F238E27FC236}">
                <a16:creationId xmlns:a16="http://schemas.microsoft.com/office/drawing/2014/main" id="{3393FFFA-8D65-E359-E199-D21DACACDDDC}"/>
              </a:ext>
            </a:extLst>
          </p:cNvPr>
          <p:cNvSpPr>
            <a:spLocks noGrp="1"/>
          </p:cNvSpPr>
          <p:nvPr>
            <p:ph idx="1"/>
          </p:nvPr>
        </p:nvSpPr>
        <p:spPr/>
        <p:txBody>
          <a:bodyPr/>
          <a:lstStyle/>
          <a:p>
            <a:pPr marL="342900" indent="-342900" eaLnBrk="1" hangingPunct="1">
              <a:spcBef>
                <a:spcPts val="1800"/>
              </a:spcBef>
              <a:buFont typeface="Arial" panose="020B0604020202020204" pitchFamily="34" charset="0"/>
              <a:buChar char="•"/>
            </a:pPr>
            <a:r>
              <a:rPr lang="en-US" altLang="en-US" sz="1800" dirty="0"/>
              <a:t>Current trend</a:t>
            </a:r>
          </a:p>
          <a:p>
            <a:pPr marL="800100" lvl="1" indent="-342900" eaLnBrk="1" hangingPunct="1">
              <a:spcBef>
                <a:spcPts val="1800"/>
              </a:spcBef>
            </a:pPr>
            <a:r>
              <a:rPr lang="en-US" altLang="en-US" sz="1800" dirty="0"/>
              <a:t>Increased number of pain medications being prescribed </a:t>
            </a:r>
          </a:p>
          <a:p>
            <a:pPr marL="800100" lvl="1" indent="-342900" eaLnBrk="1" hangingPunct="1">
              <a:spcBef>
                <a:spcPts val="1800"/>
              </a:spcBef>
            </a:pPr>
            <a:r>
              <a:rPr lang="en-US" altLang="en-US" sz="1800" dirty="0"/>
              <a:t>Greater social acceptance of using medications for different purposes </a:t>
            </a:r>
          </a:p>
          <a:p>
            <a:pPr marL="342900" indent="-342900" eaLnBrk="1" hangingPunct="1">
              <a:spcBef>
                <a:spcPts val="1800"/>
              </a:spcBef>
              <a:buFont typeface="Arial" panose="020B0604020202020204" pitchFamily="34" charset="0"/>
              <a:buChar char="•"/>
            </a:pPr>
            <a:r>
              <a:rPr lang="en-US" altLang="en-US" sz="1800" dirty="0"/>
              <a:t>Risks include misuse, abuse, addiction, and overdose </a:t>
            </a:r>
          </a:p>
          <a:p>
            <a:pPr marL="342900" indent="-342900" eaLnBrk="1" hangingPunct="1">
              <a:spcBef>
                <a:spcPts val="1800"/>
              </a:spcBef>
              <a:buFont typeface="Arial" panose="020B0604020202020204" pitchFamily="34" charset="0"/>
              <a:buChar char="•"/>
            </a:pPr>
            <a:r>
              <a:rPr lang="en-US" altLang="en-US" sz="1800" dirty="0"/>
              <a:t>One in every four chronic users of prescription opioids for non-cancer pain in primary care settings are affected by addiction </a:t>
            </a:r>
          </a:p>
          <a:p>
            <a:pPr marL="342900" indent="-342900" eaLnBrk="1" hangingPunct="1">
              <a:spcBef>
                <a:spcPts val="1800"/>
              </a:spcBef>
              <a:buFont typeface="Arial" panose="020B0604020202020204" pitchFamily="34" charset="0"/>
              <a:buChar char="•"/>
            </a:pPr>
            <a:r>
              <a:rPr lang="en-US" altLang="en-US" sz="1800" dirty="0"/>
              <a:t>Over 1,000 people are treated in the emergency department everyday for misusing prescription opioids </a:t>
            </a:r>
          </a:p>
        </p:txBody>
      </p:sp>
      <p:sp>
        <p:nvSpPr>
          <p:cNvPr id="16388" name="Slide Number Placeholder 2">
            <a:extLst>
              <a:ext uri="{FF2B5EF4-FFF2-40B4-BE49-F238E27FC236}">
                <a16:creationId xmlns:a16="http://schemas.microsoft.com/office/drawing/2014/main" id="{0484F43D-2484-1DC4-E71F-6B11328B45D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4A22848D-63CF-46D8-A301-2315B527A303}" type="slidenum">
              <a:rPr lang="en-US" altLang="en-US" sz="2400">
                <a:solidFill>
                  <a:schemeClr val="tx2"/>
                </a:solidFill>
              </a:rPr>
              <a:pPr>
                <a:spcBef>
                  <a:spcPct val="0"/>
                </a:spcBef>
                <a:spcAft>
                  <a:spcPct val="0"/>
                </a:spcAft>
                <a:buFontTx/>
                <a:buNone/>
              </a:pPr>
              <a:t>8</a:t>
            </a:fld>
            <a:endParaRPr lang="en-US" altLang="en-US" sz="2400">
              <a:solidFill>
                <a:schemeClr val="tx2"/>
              </a:solidFill>
            </a:endParaRPr>
          </a:p>
        </p:txBody>
      </p:sp>
      <p:sp>
        <p:nvSpPr>
          <p:cNvPr id="16389" name="Rectangle 5">
            <a:extLst>
              <a:ext uri="{FF2B5EF4-FFF2-40B4-BE49-F238E27FC236}">
                <a16:creationId xmlns:a16="http://schemas.microsoft.com/office/drawing/2014/main" id="{C1604589-7C2E-D80E-C4BA-30D000028EAB}"/>
              </a:ext>
            </a:extLst>
          </p:cNvPr>
          <p:cNvSpPr>
            <a:spLocks noChangeArrowheads="1"/>
          </p:cNvSpPr>
          <p:nvPr/>
        </p:nvSpPr>
        <p:spPr bwMode="auto">
          <a:xfrm>
            <a:off x="76199" y="6553200"/>
            <a:ext cx="69310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r>
              <a:rPr lang="en-US" altLang="en-US" sz="700" b="0" dirty="0"/>
              <a:t>1. "Prescription Opioid Overdose Data." </a:t>
            </a:r>
            <a:r>
              <a:rPr lang="en-US" altLang="en-US" sz="700" b="0" i="1" dirty="0"/>
              <a:t>Centers for Disease Control and Prevention</a:t>
            </a:r>
            <a:r>
              <a:rPr lang="en-US" altLang="en-US" sz="700" b="0" dirty="0"/>
              <a:t>. Centers for Disease Control and Prevention, 16 Dec. 2016. Web. 26 Jan. 2017.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99E22-36DE-3827-4BF3-4DD5DE11E188}"/>
              </a:ext>
            </a:extLst>
          </p:cNvPr>
          <p:cNvSpPr>
            <a:spLocks noGrp="1"/>
          </p:cNvSpPr>
          <p:nvPr>
            <p:ph type="title"/>
          </p:nvPr>
        </p:nvSpPr>
        <p:spPr/>
        <p:txBody>
          <a:bodyPr/>
          <a:lstStyle/>
          <a:p>
            <a:pPr eaLnBrk="1" hangingPunct="1">
              <a:defRPr/>
            </a:pPr>
            <a:r>
              <a:rPr lang="en-US" sz="3200" dirty="0"/>
              <a:t>FENTANYL abuse</a:t>
            </a:r>
          </a:p>
        </p:txBody>
      </p:sp>
      <p:sp>
        <p:nvSpPr>
          <p:cNvPr id="18437" name="Slide Number Placeholder 2">
            <a:extLst>
              <a:ext uri="{FF2B5EF4-FFF2-40B4-BE49-F238E27FC236}">
                <a16:creationId xmlns:a16="http://schemas.microsoft.com/office/drawing/2014/main" id="{DEBCE5DA-4C39-8057-4A67-A458FD35DB2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spcAft>
                <a:spcPts val="600"/>
              </a:spcAft>
              <a:buFont typeface="Arial" panose="020B0604020202020204" pitchFamily="34" charset="0"/>
              <a:defRPr sz="2000" b="1">
                <a:solidFill>
                  <a:schemeClr val="tx1"/>
                </a:solidFill>
                <a:latin typeface="Arial" panose="020B0604020202020204" pitchFamily="34" charset="0"/>
              </a:defRPr>
            </a:lvl1pPr>
            <a:lvl2pPr marL="742950" indent="-285750">
              <a:spcBef>
                <a:spcPct val="20000"/>
              </a:spcBef>
              <a:buClr>
                <a:schemeClr val="tx2"/>
              </a:buClr>
              <a:buFont typeface="Arial" panose="020B0604020202020204" pitchFamily="34" charset="0"/>
              <a:buChar char="•"/>
              <a:defRPr sz="2000">
                <a:solidFill>
                  <a:schemeClr val="tx1"/>
                </a:solidFill>
                <a:latin typeface="Arial" panose="020B0604020202020204" pitchFamily="34" charset="0"/>
              </a:defRPr>
            </a:lvl2pPr>
            <a:lvl3pPr marL="11430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3pPr>
            <a:lvl4pPr marL="16002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4pPr>
            <a:lvl5pPr marL="2057400" indent="-228600">
              <a:spcBef>
                <a:spcPct val="20000"/>
              </a:spcBef>
              <a:buClr>
                <a:schemeClr val="tx2"/>
              </a:buClr>
              <a:buFont typeface="Arial" panose="020B0604020202020204" pitchFamily="34" charset="0"/>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Font typeface="Arial" panose="020B0604020202020204" pitchFamily="34" charset="0"/>
              <a:buChar char="•"/>
              <a:defRPr>
                <a:solidFill>
                  <a:schemeClr val="tx1"/>
                </a:solidFill>
                <a:latin typeface="Arial" panose="020B0604020202020204" pitchFamily="34" charset="0"/>
              </a:defRPr>
            </a:lvl9pPr>
          </a:lstStyle>
          <a:p>
            <a:pPr>
              <a:spcBef>
                <a:spcPct val="0"/>
              </a:spcBef>
              <a:spcAft>
                <a:spcPct val="0"/>
              </a:spcAft>
              <a:buFontTx/>
              <a:buNone/>
            </a:pPr>
            <a:fld id="{A4A3562B-9E61-433A-8FFF-A1B45B00EBA9}" type="slidenum">
              <a:rPr lang="en-US" altLang="en-US" sz="2400">
                <a:solidFill>
                  <a:schemeClr val="tx2"/>
                </a:solidFill>
              </a:rPr>
              <a:pPr>
                <a:spcBef>
                  <a:spcPct val="0"/>
                </a:spcBef>
                <a:spcAft>
                  <a:spcPct val="0"/>
                </a:spcAft>
                <a:buFontTx/>
                <a:buNone/>
              </a:pPr>
              <a:t>9</a:t>
            </a:fld>
            <a:endParaRPr lang="en-US" altLang="en-US" sz="2400">
              <a:solidFill>
                <a:schemeClr val="tx2"/>
              </a:solidFill>
            </a:endParaRPr>
          </a:p>
        </p:txBody>
      </p:sp>
      <p:sp>
        <p:nvSpPr>
          <p:cNvPr id="3" name="Content Placeholder 2">
            <a:extLst>
              <a:ext uri="{FF2B5EF4-FFF2-40B4-BE49-F238E27FC236}">
                <a16:creationId xmlns:a16="http://schemas.microsoft.com/office/drawing/2014/main" id="{847BD2C1-D394-8F9E-7D52-6CD578870D5B}"/>
              </a:ext>
            </a:extLst>
          </p:cNvPr>
          <p:cNvSpPr>
            <a:spLocks noGrp="1"/>
          </p:cNvSpPr>
          <p:nvPr>
            <p:ph idx="1"/>
          </p:nvPr>
        </p:nvSpPr>
        <p:spPr>
          <a:xfrm>
            <a:off x="457200" y="1752600"/>
            <a:ext cx="7315200" cy="4373563"/>
          </a:xfrm>
          <a:solidFill>
            <a:schemeClr val="bg1"/>
          </a:solidFill>
        </p:spPr>
        <p:txBody>
          <a:bodyPr/>
          <a:lstStyle/>
          <a:p>
            <a:pPr marL="342900" indent="-342900">
              <a:buFont typeface="Arial" panose="020B0604020202020204" pitchFamily="34" charset="0"/>
              <a:buChar char="•"/>
            </a:pPr>
            <a:r>
              <a:rPr lang="en-US" dirty="0"/>
              <a:t>Increases in synthetic opioid-involved deaths are being driven by increases in fentanyl-involved overdose deaths</a:t>
            </a:r>
          </a:p>
          <a:p>
            <a:pPr marL="342900" indent="-342900">
              <a:buFont typeface="Arial" panose="020B0604020202020204" pitchFamily="34" charset="0"/>
              <a:buChar char="•"/>
            </a:pPr>
            <a:r>
              <a:rPr lang="en-US" dirty="0"/>
              <a:t>It is a Schedule II prescription medication that is easily made illicitly</a:t>
            </a:r>
          </a:p>
          <a:p>
            <a:pPr marL="342900" indent="-342900">
              <a:buFont typeface="Arial" panose="020B0604020202020204" pitchFamily="34" charset="0"/>
              <a:buChar char="•"/>
            </a:pPr>
            <a:r>
              <a:rPr lang="en-US" dirty="0"/>
              <a:t>Commonly used to lace other drugs (oxycodone, stimulants, etc.)</a:t>
            </a:r>
          </a:p>
          <a:p>
            <a:pPr marL="342900" indent="-342900">
              <a:buFont typeface="Arial" panose="020B0604020202020204" pitchFamily="34" charset="0"/>
              <a:buChar char="•"/>
            </a:pPr>
            <a:r>
              <a:rPr lang="en-US" dirty="0"/>
              <a:t>Anything can have fentanyl when not bought through a regulated process</a:t>
            </a:r>
          </a:p>
          <a:p>
            <a:pPr marL="342900" indent="-342900">
              <a:buFont typeface="Arial" panose="020B0604020202020204" pitchFamily="34" charset="0"/>
              <a:buChar char="•"/>
            </a:pPr>
            <a:r>
              <a:rPr lang="en-US" dirty="0"/>
              <a:t>Can be found in various forms, including pills</a:t>
            </a:r>
          </a:p>
          <a:p>
            <a:pPr marL="800100" lvl="1" indent="-342900"/>
            <a:r>
              <a:rPr lang="en-US" dirty="0"/>
              <a:t>About </a:t>
            </a:r>
            <a:r>
              <a:rPr lang="en-US" b="1" dirty="0"/>
              <a:t>49% </a:t>
            </a:r>
            <a:r>
              <a:rPr lang="en-US" dirty="0"/>
              <a:t>of fentanyl intercepted by law enforcement in 2023 came in pill form compared to </a:t>
            </a:r>
            <a:r>
              <a:rPr lang="en-US" b="1" dirty="0"/>
              <a:t>10% </a:t>
            </a:r>
            <a:r>
              <a:rPr lang="en-US" dirty="0"/>
              <a:t>in 2017</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
        <p:nvSpPr>
          <p:cNvPr id="6" name="Rectangle 5"/>
          <p:cNvSpPr/>
          <p:nvPr/>
        </p:nvSpPr>
        <p:spPr>
          <a:xfrm>
            <a:off x="76200" y="6553200"/>
            <a:ext cx="7848600" cy="200055"/>
          </a:xfrm>
          <a:prstGeom prst="rect">
            <a:avLst/>
          </a:prstGeom>
        </p:spPr>
        <p:txBody>
          <a:bodyPr wrap="square">
            <a:spAutoFit/>
          </a:bodyPr>
          <a:lstStyle/>
          <a:p>
            <a:r>
              <a:rPr lang="en-US" sz="700" dirty="0"/>
              <a:t>1. “Seizures of illicit fentanyl pills have surged.” </a:t>
            </a:r>
            <a:r>
              <a:rPr lang="en-US" sz="700" i="1" dirty="0" err="1"/>
              <a:t>Axios</a:t>
            </a:r>
            <a:r>
              <a:rPr lang="en-US" sz="700" dirty="0"/>
              <a:t>. 13 May, 2024. Accessed 10 June, 2024.</a:t>
            </a:r>
          </a:p>
        </p:txBody>
      </p:sp>
      <p:pic>
        <p:nvPicPr>
          <p:cNvPr id="1026" name="Picture 2" descr="Five Years Ago, Fentanyl Was An Obscure Hospital Drug. Here's How It  Completely Took Over The US Illicit Drug Marke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62556"/>
            <a:ext cx="2489200" cy="124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0369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915f3d7-43b1-47dd-ac98-0e0b15d9ff3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2738CA12E3A2D4BB73883965765C4DE" ma:contentTypeVersion="9" ma:contentTypeDescription="Create a new document." ma:contentTypeScope="" ma:versionID="e24a047ad8b29017724ba0227622959c">
  <xsd:schema xmlns:xsd="http://www.w3.org/2001/XMLSchema" xmlns:xs="http://www.w3.org/2001/XMLSchema" xmlns:p="http://schemas.microsoft.com/office/2006/metadata/properties" xmlns:ns3="6915f3d7-43b1-47dd-ac98-0e0b15d9ff3a" xmlns:ns4="3b775e38-80c0-4f39-9556-ae0a069ac7fb" targetNamespace="http://schemas.microsoft.com/office/2006/metadata/properties" ma:root="true" ma:fieldsID="5af8cd1718e3ceb1535c471b2206ae9d" ns3:_="" ns4:_="">
    <xsd:import namespace="6915f3d7-43b1-47dd-ac98-0e0b15d9ff3a"/>
    <xsd:import namespace="3b775e38-80c0-4f39-9556-ae0a069ac7fb"/>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5f3d7-43b1-47dd-ac98-0e0b15d9ff3a"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6"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b775e38-80c0-4f39-9556-ae0a069ac7fb"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601B87-2203-4C8C-BF92-F73897DD8BBD}">
  <ds:schemaRefs>
    <ds:schemaRef ds:uri="http://schemas.microsoft.com/sharepoint/v3/contenttype/forms"/>
  </ds:schemaRefs>
</ds:datastoreItem>
</file>

<file path=customXml/itemProps2.xml><?xml version="1.0" encoding="utf-8"?>
<ds:datastoreItem xmlns:ds="http://schemas.openxmlformats.org/officeDocument/2006/customXml" ds:itemID="{23A30E55-25CF-46A4-B5CD-AF6C84C27D91}">
  <ds:schemaRefs>
    <ds:schemaRef ds:uri="http://schemas.microsoft.com/office/2006/documentManagement/types"/>
    <ds:schemaRef ds:uri="http://schemas.openxmlformats.org/package/2006/metadata/core-properties"/>
    <ds:schemaRef ds:uri="http://schemas.microsoft.com/office/2006/metadata/properties"/>
    <ds:schemaRef ds:uri="http://schemas.microsoft.com/office/infopath/2007/PartnerControls"/>
    <ds:schemaRef ds:uri="3b775e38-80c0-4f39-9556-ae0a069ac7fb"/>
    <ds:schemaRef ds:uri="http://purl.org/dc/dcmitype/"/>
    <ds:schemaRef ds:uri="http://purl.org/dc/terms/"/>
    <ds:schemaRef ds:uri="6915f3d7-43b1-47dd-ac98-0e0b15d9ff3a"/>
    <ds:schemaRef ds:uri="http://www.w3.org/XML/1998/namespace"/>
    <ds:schemaRef ds:uri="http://purl.org/dc/elements/1.1/"/>
  </ds:schemaRefs>
</ds:datastoreItem>
</file>

<file path=customXml/itemProps3.xml><?xml version="1.0" encoding="utf-8"?>
<ds:datastoreItem xmlns:ds="http://schemas.openxmlformats.org/officeDocument/2006/customXml" ds:itemID="{267C2D3B-3652-4642-817D-F64D77972D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5f3d7-43b1-47dd-ac98-0e0b15d9ff3a"/>
    <ds:schemaRef ds:uri="3b775e38-80c0-4f39-9556-ae0a069ac7f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Apothecary</Template>
  <TotalTime>5228</TotalTime>
  <Words>1759</Words>
  <Application>Microsoft Office PowerPoint</Application>
  <PresentationFormat>On-screen Show (4:3)</PresentationFormat>
  <Paragraphs>204</Paragraphs>
  <Slides>20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Arial (body)</vt:lpstr>
      <vt:lpstr>Arial Black</vt:lpstr>
      <vt:lpstr>Calibri</vt:lpstr>
      <vt:lpstr>Symbol</vt:lpstr>
      <vt:lpstr>Essential</vt:lpstr>
      <vt:lpstr>Addressing the Opioid Epidemic </vt:lpstr>
      <vt:lpstr>Objectives</vt:lpstr>
      <vt:lpstr>What is An Opioid </vt:lpstr>
      <vt:lpstr>The Facts </vt:lpstr>
      <vt:lpstr>New Jersey State Specific Statistics </vt:lpstr>
      <vt:lpstr>Drugs of abuse </vt:lpstr>
      <vt:lpstr>PowerPoint Presentation</vt:lpstr>
      <vt:lpstr>Prescription drug abuse</vt:lpstr>
      <vt:lpstr>FENTANYL abuse</vt:lpstr>
      <vt:lpstr>FENTANYL ABUSE</vt:lpstr>
      <vt:lpstr>PowerPoint Presentation</vt:lpstr>
      <vt:lpstr>Acute vs. Chronic consequences of opioid use</vt:lpstr>
      <vt:lpstr>Recognize opioid dependence</vt:lpstr>
      <vt:lpstr>Economic burden of opioid abuse</vt:lpstr>
      <vt:lpstr>Physical dependence vs. addiction </vt:lpstr>
      <vt:lpstr>Treatment options</vt:lpstr>
      <vt:lpstr>Take Home Points</vt:lpstr>
      <vt:lpstr>Available resources </vt:lpstr>
      <vt:lpstr>[INSERT YOUR ORGANIZATION NAME HERE]</vt:lpstr>
      <vt:lpstr>Volunteers</vt:lpstr>
    </vt:vector>
  </TitlesOfParts>
  <Company>Horizon-BCBSNJ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Opioid Epidemic</dc:title>
  <dc:creator>Xinyuan Hu</dc:creator>
  <cp:lastModifiedBy>Diana Turan</cp:lastModifiedBy>
  <cp:revision>225</cp:revision>
  <dcterms:created xsi:type="dcterms:W3CDTF">2017-01-20T14:48:44Z</dcterms:created>
  <dcterms:modified xsi:type="dcterms:W3CDTF">2024-09-05T18:27:51Z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0x01010022738CA12E3A2D4BB73883965765C4DE</vt:lpwstr>
  </property>
</Properties>
</file>