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3"/>
  </p:sldMasterIdLst>
  <p:notesMasterIdLst>
    <p:notesMasterId r:id="rId30"/>
  </p:notesMasterIdLst>
  <p:sldIdLst>
    <p:sldId id="256" r:id="rId4"/>
    <p:sldId id="258" r:id="rId5"/>
    <p:sldId id="280" r:id="rId6"/>
    <p:sldId id="281" r:id="rId7"/>
    <p:sldId id="279" r:id="rId8"/>
    <p:sldId id="277" r:id="rId9"/>
    <p:sldId id="278" r:id="rId10"/>
    <p:sldId id="257" r:id="rId11"/>
    <p:sldId id="259" r:id="rId12"/>
    <p:sldId id="282" r:id="rId13"/>
    <p:sldId id="288" r:id="rId14"/>
    <p:sldId id="261" r:id="rId15"/>
    <p:sldId id="284" r:id="rId16"/>
    <p:sldId id="285" r:id="rId17"/>
    <p:sldId id="264" r:id="rId18"/>
    <p:sldId id="262" r:id="rId19"/>
    <p:sldId id="263" r:id="rId20"/>
    <p:sldId id="286" r:id="rId21"/>
    <p:sldId id="287" r:id="rId22"/>
    <p:sldId id="260" r:id="rId23"/>
    <p:sldId id="289" r:id="rId24"/>
    <p:sldId id="290" r:id="rId25"/>
    <p:sldId id="265" r:id="rId26"/>
    <p:sldId id="266" r:id="rId27"/>
    <p:sldId id="275" r:id="rId28"/>
    <p:sldId id="2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4A09D-3E17-CE42-9C84-8AE3F67D7BA4}" v="185" dt="2024-06-04T19:14:12.963"/>
    <p1510:client id="{A89B8495-AAF5-0113-8620-D1B0F8EE0316}" v="59" dt="2024-06-05T13:00:15.3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27072F-57BB-4429-B97C-35EC54142FE6}"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AFB38-B7F4-4672-8F1B-56C6FFBEE541}" type="slidenum">
              <a:rPr lang="en-US" smtClean="0"/>
              <a:t>‹#›</a:t>
            </a:fld>
            <a:endParaRPr lang="en-US"/>
          </a:p>
        </p:txBody>
      </p:sp>
    </p:spTree>
    <p:extLst>
      <p:ext uri="{BB962C8B-B14F-4D97-AF65-F5344CB8AC3E}">
        <p14:creationId xmlns:p14="http://schemas.microsoft.com/office/powerpoint/2010/main" val="1898582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ida.nih.gov/publications/drugfacts/cannabis-marijuan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mericanaddictioncenters.org/withdrawal-timelines-treatments/weed-marijuan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ayoclinic.org/healthy-lifestyle/consumer-health/in-depth/medical-marijuana/art-2013785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ida.nih.gov/publications/drugfacts/cannabis-marijuan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mericanaddictioncenters.org/marijuana-rehab"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amhsa.gov/find-help/national-helplin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americanaddictioncenters.org/marijuana-rehab"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ida.nih.gov/publications/drugfacts/cannabis-marijuan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ida.nih.gov/publications/drugfacts/cannabis-marijuan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ida.nih.gov/publications/drugfacts/cannabis-marijuan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my.clevelandclinic.org/health/articles/4392-marijuana-cannabi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ida.nih.gov/publications/drugfacts/cannabis-marijuan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y.clevelandclinic.org/health/diseases/21665-cannabis-hyperemesis-syndr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mericanaddictioncenters.org/marijuana-rehab/signs-of-abus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ubmed.ncbi.nlm.nih.gov/82847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https://nida.nih.gov/publications/drugfacts/cannabis-marijuana</a:t>
            </a:r>
            <a:r>
              <a:rPr lang="en-US"/>
              <a:t> </a:t>
            </a:r>
          </a:p>
        </p:txBody>
      </p:sp>
      <p:sp>
        <p:nvSpPr>
          <p:cNvPr id="4" name="Slide Number Placeholder 3"/>
          <p:cNvSpPr>
            <a:spLocks noGrp="1"/>
          </p:cNvSpPr>
          <p:nvPr>
            <p:ph type="sldNum" sz="quarter" idx="5"/>
          </p:nvPr>
        </p:nvSpPr>
        <p:spPr/>
        <p:txBody>
          <a:bodyPr/>
          <a:lstStyle/>
          <a:p>
            <a:fld id="{C42AFB38-B7F4-4672-8F1B-56C6FFBEE541}" type="slidenum">
              <a:rPr lang="en-US" smtClean="0"/>
              <a:t>2</a:t>
            </a:fld>
            <a:endParaRPr lang="en-US"/>
          </a:p>
        </p:txBody>
      </p:sp>
    </p:spTree>
    <p:extLst>
      <p:ext uri="{BB962C8B-B14F-4D97-AF65-F5344CB8AC3E}">
        <p14:creationId xmlns:p14="http://schemas.microsoft.com/office/powerpoint/2010/main" val="753798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https://americanaddictioncenters.org/withdrawal-timelines-treatments/weed-marijuana</a:t>
            </a:r>
            <a:r>
              <a:rPr lang="en-US"/>
              <a:t> </a:t>
            </a:r>
          </a:p>
        </p:txBody>
      </p:sp>
      <p:sp>
        <p:nvSpPr>
          <p:cNvPr id="4" name="Slide Number Placeholder 3"/>
          <p:cNvSpPr>
            <a:spLocks noGrp="1"/>
          </p:cNvSpPr>
          <p:nvPr>
            <p:ph type="sldNum" sz="quarter" idx="5"/>
          </p:nvPr>
        </p:nvSpPr>
        <p:spPr/>
        <p:txBody>
          <a:bodyPr/>
          <a:lstStyle/>
          <a:p>
            <a:fld id="{C42AFB38-B7F4-4672-8F1B-56C6FFBEE541}" type="slidenum">
              <a:rPr lang="en-US" smtClean="0"/>
              <a:t>17</a:t>
            </a:fld>
            <a:endParaRPr lang="en-US"/>
          </a:p>
        </p:txBody>
      </p:sp>
    </p:spTree>
    <p:extLst>
      <p:ext uri="{BB962C8B-B14F-4D97-AF65-F5344CB8AC3E}">
        <p14:creationId xmlns:p14="http://schemas.microsoft.com/office/powerpoint/2010/main" val="428870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https://www.mayoclinic.org/healthy-lifestyle/consumer-health/in-depth/medical-marijuana/art-20137855</a:t>
            </a:r>
            <a:r>
              <a:rPr lang="en-US"/>
              <a:t> </a:t>
            </a:r>
          </a:p>
        </p:txBody>
      </p:sp>
      <p:sp>
        <p:nvSpPr>
          <p:cNvPr id="4" name="Slide Number Placeholder 3"/>
          <p:cNvSpPr>
            <a:spLocks noGrp="1"/>
          </p:cNvSpPr>
          <p:nvPr>
            <p:ph type="sldNum" sz="quarter" idx="5"/>
          </p:nvPr>
        </p:nvSpPr>
        <p:spPr/>
        <p:txBody>
          <a:bodyPr/>
          <a:lstStyle/>
          <a:p>
            <a:fld id="{C42AFB38-B7F4-4672-8F1B-56C6FFBEE541}" type="slidenum">
              <a:rPr lang="en-US" smtClean="0"/>
              <a:t>20</a:t>
            </a:fld>
            <a:endParaRPr lang="en-US"/>
          </a:p>
        </p:txBody>
      </p:sp>
    </p:spTree>
    <p:extLst>
      <p:ext uri="{BB962C8B-B14F-4D97-AF65-F5344CB8AC3E}">
        <p14:creationId xmlns:p14="http://schemas.microsoft.com/office/powerpoint/2010/main" val="1346976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https://nida.nih.gov/publications/drugfacts/cannabis-marijuana</a:t>
            </a:r>
            <a:r>
              <a:rPr lang="en-US"/>
              <a:t> </a:t>
            </a:r>
          </a:p>
        </p:txBody>
      </p:sp>
      <p:sp>
        <p:nvSpPr>
          <p:cNvPr id="4" name="Slide Number Placeholder 3"/>
          <p:cNvSpPr>
            <a:spLocks noGrp="1"/>
          </p:cNvSpPr>
          <p:nvPr>
            <p:ph type="sldNum" sz="quarter" idx="5"/>
          </p:nvPr>
        </p:nvSpPr>
        <p:spPr/>
        <p:txBody>
          <a:bodyPr/>
          <a:lstStyle/>
          <a:p>
            <a:fld id="{C42AFB38-B7F4-4672-8F1B-56C6FFBEE541}" type="slidenum">
              <a:rPr lang="en-US" smtClean="0"/>
              <a:t>23</a:t>
            </a:fld>
            <a:endParaRPr lang="en-US"/>
          </a:p>
        </p:txBody>
      </p:sp>
    </p:spTree>
    <p:extLst>
      <p:ext uri="{BB962C8B-B14F-4D97-AF65-F5344CB8AC3E}">
        <p14:creationId xmlns:p14="http://schemas.microsoft.com/office/powerpoint/2010/main" val="1025338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https://americanaddictioncenters.org/marijuana-rehab</a:t>
            </a:r>
            <a:r>
              <a:rPr lang="en-US"/>
              <a:t> </a:t>
            </a:r>
          </a:p>
        </p:txBody>
      </p:sp>
      <p:sp>
        <p:nvSpPr>
          <p:cNvPr id="4" name="Slide Number Placeholder 3"/>
          <p:cNvSpPr>
            <a:spLocks noGrp="1"/>
          </p:cNvSpPr>
          <p:nvPr>
            <p:ph type="sldNum" sz="quarter" idx="5"/>
          </p:nvPr>
        </p:nvSpPr>
        <p:spPr/>
        <p:txBody>
          <a:bodyPr/>
          <a:lstStyle/>
          <a:p>
            <a:fld id="{C42AFB38-B7F4-4672-8F1B-56C6FFBEE541}" type="slidenum">
              <a:rPr lang="en-US" smtClean="0"/>
              <a:t>24</a:t>
            </a:fld>
            <a:endParaRPr lang="en-US"/>
          </a:p>
        </p:txBody>
      </p:sp>
    </p:spTree>
    <p:extLst>
      <p:ext uri="{BB962C8B-B14F-4D97-AF65-F5344CB8AC3E}">
        <p14:creationId xmlns:p14="http://schemas.microsoft.com/office/powerpoint/2010/main" val="44992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https://www.samhsa.gov/find-help/national-helpline</a:t>
            </a:r>
            <a:r>
              <a:rPr lang="en-US"/>
              <a:t> </a:t>
            </a:r>
          </a:p>
          <a:p>
            <a:r>
              <a:rPr lang="en-US">
                <a:hlinkClick r:id="rId4"/>
              </a:rPr>
              <a:t>https://americanaddictioncenters.org/marijuana-rehab</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C42AFB38-B7F4-4672-8F1B-56C6FFBEE541}" type="slidenum">
              <a:rPr lang="en-US" smtClean="0"/>
              <a:t>25</a:t>
            </a:fld>
            <a:endParaRPr lang="en-US"/>
          </a:p>
        </p:txBody>
      </p:sp>
    </p:spTree>
    <p:extLst>
      <p:ext uri="{BB962C8B-B14F-4D97-AF65-F5344CB8AC3E}">
        <p14:creationId xmlns:p14="http://schemas.microsoft.com/office/powerpoint/2010/main" val="417758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hlinkClick r:id="rId3"/>
              </a:rPr>
              <a:t>https://nida.nih.gov/publications/drugfacts/cannabis-marijuana</a:t>
            </a:r>
            <a:r>
              <a:rPr lang="en-US"/>
              <a:t> </a:t>
            </a:r>
            <a:endParaRPr lang="en-US">
              <a:ea typeface="Calibri"/>
              <a:cs typeface="Calibri"/>
            </a:endParaRPr>
          </a:p>
          <a:p>
            <a:r>
              <a:rPr lang="en-US">
                <a:ea typeface="Calibri"/>
                <a:cs typeface="Calibri"/>
              </a:rPr>
              <a:t> </a:t>
            </a:r>
            <a:endParaRPr lang="en-US"/>
          </a:p>
        </p:txBody>
      </p:sp>
      <p:sp>
        <p:nvSpPr>
          <p:cNvPr id="4" name="Slide Number Placeholder 3"/>
          <p:cNvSpPr>
            <a:spLocks noGrp="1"/>
          </p:cNvSpPr>
          <p:nvPr>
            <p:ph type="sldNum" sz="quarter" idx="5"/>
          </p:nvPr>
        </p:nvSpPr>
        <p:spPr/>
        <p:txBody>
          <a:bodyPr/>
          <a:lstStyle/>
          <a:p>
            <a:fld id="{C42AFB38-B7F4-4672-8F1B-56C6FFBEE541}" type="slidenum">
              <a:rPr lang="en-US" smtClean="0"/>
              <a:t>5</a:t>
            </a:fld>
            <a:endParaRPr lang="en-US"/>
          </a:p>
        </p:txBody>
      </p:sp>
    </p:spTree>
    <p:extLst>
      <p:ext uri="{BB962C8B-B14F-4D97-AF65-F5344CB8AC3E}">
        <p14:creationId xmlns:p14="http://schemas.microsoft.com/office/powerpoint/2010/main" val="1368117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https://nida.nih.gov/publications/drugfacts/cannabis-marijuana</a:t>
            </a:r>
            <a:r>
              <a:rPr lang="en-US"/>
              <a:t> </a:t>
            </a:r>
          </a:p>
        </p:txBody>
      </p:sp>
      <p:sp>
        <p:nvSpPr>
          <p:cNvPr id="4" name="Slide Number Placeholder 3"/>
          <p:cNvSpPr>
            <a:spLocks noGrp="1"/>
          </p:cNvSpPr>
          <p:nvPr>
            <p:ph type="sldNum" sz="quarter" idx="5"/>
          </p:nvPr>
        </p:nvSpPr>
        <p:spPr/>
        <p:txBody>
          <a:bodyPr/>
          <a:lstStyle/>
          <a:p>
            <a:fld id="{C42AFB38-B7F4-4672-8F1B-56C6FFBEE541}" type="slidenum">
              <a:rPr lang="en-US" smtClean="0"/>
              <a:t>6</a:t>
            </a:fld>
            <a:endParaRPr lang="en-US"/>
          </a:p>
        </p:txBody>
      </p:sp>
    </p:spTree>
    <p:extLst>
      <p:ext uri="{BB962C8B-B14F-4D97-AF65-F5344CB8AC3E}">
        <p14:creationId xmlns:p14="http://schemas.microsoft.com/office/powerpoint/2010/main" val="1818586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(1) Lady Gaga</a:t>
            </a:r>
          </a:p>
          <a:p>
            <a:r>
              <a:rPr lang="en-US" dirty="0">
                <a:ea typeface="Calibri"/>
                <a:cs typeface="Calibri"/>
              </a:rPr>
              <a:t>(2) Brad Pitt</a:t>
            </a:r>
          </a:p>
          <a:p>
            <a:r>
              <a:rPr lang="en-US" dirty="0">
                <a:ea typeface="Calibri"/>
                <a:cs typeface="Calibri"/>
              </a:rPr>
              <a:t>(3) Miley Cyrus</a:t>
            </a:r>
          </a:p>
          <a:p>
            <a:r>
              <a:rPr lang="en-US" dirty="0">
                <a:ea typeface="Calibri"/>
                <a:cs typeface="Calibri"/>
              </a:rPr>
              <a:t>(4) Woody Harrelson</a:t>
            </a:r>
          </a:p>
          <a:p>
            <a:r>
              <a:rPr lang="en-US" dirty="0">
                <a:ea typeface="Calibri"/>
                <a:cs typeface="Calibri"/>
              </a:rPr>
              <a:t>(5) Snoop Dog</a:t>
            </a:r>
          </a:p>
          <a:p>
            <a:r>
              <a:rPr lang="en-US" dirty="0">
                <a:ea typeface="Calibri"/>
                <a:cs typeface="Calibri"/>
              </a:rPr>
              <a:t>(6) Jennifer Lawrence</a:t>
            </a:r>
          </a:p>
          <a:p>
            <a:endParaRPr lang="en-US" dirty="0">
              <a:ea typeface="Calibri"/>
              <a:cs typeface="Calibri"/>
            </a:endParaRPr>
          </a:p>
          <a:p>
            <a:pPr marL="171450" indent="-171450">
              <a:buFont typeface="Calibri"/>
              <a:buChar char="-"/>
            </a:pPr>
            <a:r>
              <a:rPr lang="en-US" dirty="0">
                <a:ea typeface="Calibri"/>
                <a:cs typeface="Calibri"/>
              </a:rPr>
              <a:t>Even though so many people use marijuana, they face negative consequences</a:t>
            </a:r>
          </a:p>
          <a:p>
            <a:pPr marL="171450" indent="-171450">
              <a:buFont typeface="Calibri"/>
              <a:buChar char="-"/>
            </a:pPr>
            <a:r>
              <a:rPr lang="en-US" dirty="0">
                <a:ea typeface="Calibri"/>
                <a:cs typeface="Calibri"/>
              </a:rPr>
              <a:t>All celebrities used to smoke a lot and stopped</a:t>
            </a:r>
            <a:endParaRPr lang="en-US" dirty="0"/>
          </a:p>
          <a:p>
            <a:pPr marL="171450" indent="-171450">
              <a:buFont typeface="Calibri"/>
              <a:buChar char="-"/>
            </a:pPr>
            <a:r>
              <a:rPr lang="en-US" dirty="0">
                <a:ea typeface="Calibri"/>
                <a:cs typeface="Calibri"/>
              </a:rPr>
              <a:t>All faced effects on their mental and physical health, now advocating how it slowed down their motivation and working abilities</a:t>
            </a:r>
          </a:p>
        </p:txBody>
      </p:sp>
      <p:sp>
        <p:nvSpPr>
          <p:cNvPr id="4" name="Slide Number Placeholder 3"/>
          <p:cNvSpPr>
            <a:spLocks noGrp="1"/>
          </p:cNvSpPr>
          <p:nvPr>
            <p:ph type="sldNum" sz="quarter" idx="5"/>
          </p:nvPr>
        </p:nvSpPr>
        <p:spPr/>
        <p:txBody>
          <a:bodyPr/>
          <a:lstStyle/>
          <a:p>
            <a:fld id="{C42AFB38-B7F4-4672-8F1B-56C6FFBEE541}" type="slidenum">
              <a:rPr lang="en-US" smtClean="0"/>
              <a:t>7</a:t>
            </a:fld>
            <a:endParaRPr lang="en-US"/>
          </a:p>
        </p:txBody>
      </p:sp>
    </p:spTree>
    <p:extLst>
      <p:ext uri="{BB962C8B-B14F-4D97-AF65-F5344CB8AC3E}">
        <p14:creationId xmlns:p14="http://schemas.microsoft.com/office/powerpoint/2010/main" val="1304626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https://nida.nih.gov/publications/drugfacts/cannabis-marijuana</a:t>
            </a:r>
            <a:endParaRPr lang="en-US"/>
          </a:p>
          <a:p>
            <a:r>
              <a:rPr lang="en-US">
                <a:hlinkClick r:id="rId4"/>
              </a:rPr>
              <a:t>https://my.clevelandclinic.org/health/articles/4392-marijuana-cannabis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42AFB38-B7F4-4672-8F1B-56C6FFBEE541}" type="slidenum">
              <a:rPr lang="en-US" smtClean="0"/>
              <a:t>8</a:t>
            </a:fld>
            <a:endParaRPr lang="en-US"/>
          </a:p>
        </p:txBody>
      </p:sp>
    </p:spTree>
    <p:extLst>
      <p:ext uri="{BB962C8B-B14F-4D97-AF65-F5344CB8AC3E}">
        <p14:creationId xmlns:p14="http://schemas.microsoft.com/office/powerpoint/2010/main" val="251603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https://nida.nih.gov/publications/drugfacts/cannabis-marijuana</a:t>
            </a:r>
            <a:r>
              <a:rPr lang="en-US"/>
              <a:t> </a:t>
            </a:r>
            <a:endParaRPr lang="en-US">
              <a:ea typeface="Calibri"/>
              <a:cs typeface="Calibri"/>
            </a:endParaRPr>
          </a:p>
          <a:p>
            <a:endParaRPr lang="en-US">
              <a:ea typeface="Calibri"/>
              <a:cs typeface="Calibri"/>
            </a:endParaRPr>
          </a:p>
          <a:p>
            <a:pPr marL="171450" indent="-171450">
              <a:buFont typeface="Calibri"/>
              <a:buChar char="-"/>
            </a:pPr>
            <a:r>
              <a:rPr lang="en-US">
                <a:ea typeface="Calibri"/>
                <a:cs typeface="Calibri"/>
              </a:rPr>
              <a:t>Marijuana affects brain development: when people use marijuana at younger ages, the drug may impair their thinking, memory, and learning functions. It may also affect how the brain builds connections between the areas necessary for these functions. </a:t>
            </a:r>
          </a:p>
          <a:p>
            <a:pPr marL="171450" indent="-171450">
              <a:buFont typeface="Calibri"/>
              <a:buChar char="-"/>
            </a:pPr>
            <a:r>
              <a:rPr lang="en-US">
                <a:ea typeface="Calibri"/>
                <a:cs typeface="Calibri"/>
              </a:rPr>
              <a:t>Long term effects are still being continued to be studies as marijuana's use is becoming more prevalent</a:t>
            </a:r>
            <a:r>
              <a:rPr lang="en-US"/>
              <a:t>.</a:t>
            </a:r>
            <a:endParaRPr lang="en-US">
              <a:ea typeface="Calibri"/>
              <a:cs typeface="Calibri"/>
            </a:endParaRPr>
          </a:p>
        </p:txBody>
      </p:sp>
      <p:sp>
        <p:nvSpPr>
          <p:cNvPr id="4" name="Slide Number Placeholder 3"/>
          <p:cNvSpPr>
            <a:spLocks noGrp="1"/>
          </p:cNvSpPr>
          <p:nvPr>
            <p:ph type="sldNum" sz="quarter" idx="5"/>
          </p:nvPr>
        </p:nvSpPr>
        <p:spPr/>
        <p:txBody>
          <a:bodyPr/>
          <a:lstStyle/>
          <a:p>
            <a:fld id="{C42AFB38-B7F4-4672-8F1B-56C6FFBEE541}" type="slidenum">
              <a:rPr lang="en-US" smtClean="0"/>
              <a:t>9</a:t>
            </a:fld>
            <a:endParaRPr lang="en-US"/>
          </a:p>
        </p:txBody>
      </p:sp>
    </p:spTree>
    <p:extLst>
      <p:ext uri="{BB962C8B-B14F-4D97-AF65-F5344CB8AC3E}">
        <p14:creationId xmlns:p14="http://schemas.microsoft.com/office/powerpoint/2010/main" val="2526702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https://my.clevelandclinic.org/health/diseases/21665-cannabis-hyperemesis-syndrome</a:t>
            </a:r>
            <a:r>
              <a:rPr lang="en-US"/>
              <a:t> </a:t>
            </a:r>
          </a:p>
        </p:txBody>
      </p:sp>
      <p:sp>
        <p:nvSpPr>
          <p:cNvPr id="4" name="Slide Number Placeholder 3"/>
          <p:cNvSpPr>
            <a:spLocks noGrp="1"/>
          </p:cNvSpPr>
          <p:nvPr>
            <p:ph type="sldNum" sz="quarter" idx="5"/>
          </p:nvPr>
        </p:nvSpPr>
        <p:spPr/>
        <p:txBody>
          <a:bodyPr/>
          <a:lstStyle/>
          <a:p>
            <a:fld id="{C42AFB38-B7F4-4672-8F1B-56C6FFBEE541}" type="slidenum">
              <a:rPr lang="en-US" smtClean="0"/>
              <a:t>12</a:t>
            </a:fld>
            <a:endParaRPr lang="en-US"/>
          </a:p>
        </p:txBody>
      </p:sp>
    </p:spTree>
    <p:extLst>
      <p:ext uri="{BB962C8B-B14F-4D97-AF65-F5344CB8AC3E}">
        <p14:creationId xmlns:p14="http://schemas.microsoft.com/office/powerpoint/2010/main" val="2492445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https://americanaddictioncenters.org/marijuana-rehab/signs-of-abuse</a:t>
            </a:r>
            <a:endParaRPr lang="en-US"/>
          </a:p>
        </p:txBody>
      </p:sp>
      <p:sp>
        <p:nvSpPr>
          <p:cNvPr id="4" name="Slide Number Placeholder 3"/>
          <p:cNvSpPr>
            <a:spLocks noGrp="1"/>
          </p:cNvSpPr>
          <p:nvPr>
            <p:ph type="sldNum" sz="quarter" idx="5"/>
          </p:nvPr>
        </p:nvSpPr>
        <p:spPr/>
        <p:txBody>
          <a:bodyPr/>
          <a:lstStyle/>
          <a:p>
            <a:fld id="{C42AFB38-B7F4-4672-8F1B-56C6FFBEE541}" type="slidenum">
              <a:rPr lang="en-US" smtClean="0"/>
              <a:t>15</a:t>
            </a:fld>
            <a:endParaRPr lang="en-US"/>
          </a:p>
        </p:txBody>
      </p:sp>
    </p:spTree>
    <p:extLst>
      <p:ext uri="{BB962C8B-B14F-4D97-AF65-F5344CB8AC3E}">
        <p14:creationId xmlns:p14="http://schemas.microsoft.com/office/powerpoint/2010/main" val="1286179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https://pubmed.ncbi.nlm.nih.gov/828472/</a:t>
            </a:r>
            <a:r>
              <a:rPr lang="en-US"/>
              <a:t> </a:t>
            </a:r>
          </a:p>
        </p:txBody>
      </p:sp>
      <p:sp>
        <p:nvSpPr>
          <p:cNvPr id="4" name="Slide Number Placeholder 3"/>
          <p:cNvSpPr>
            <a:spLocks noGrp="1"/>
          </p:cNvSpPr>
          <p:nvPr>
            <p:ph type="sldNum" sz="quarter" idx="5"/>
          </p:nvPr>
        </p:nvSpPr>
        <p:spPr/>
        <p:txBody>
          <a:bodyPr/>
          <a:lstStyle/>
          <a:p>
            <a:fld id="{C42AFB38-B7F4-4672-8F1B-56C6FFBEE541}" type="slidenum">
              <a:rPr lang="en-US" smtClean="0"/>
              <a:t>16</a:t>
            </a:fld>
            <a:endParaRPr lang="en-US"/>
          </a:p>
        </p:txBody>
      </p:sp>
    </p:spTree>
    <p:extLst>
      <p:ext uri="{BB962C8B-B14F-4D97-AF65-F5344CB8AC3E}">
        <p14:creationId xmlns:p14="http://schemas.microsoft.com/office/powerpoint/2010/main" val="987013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a:extLst>
              <a:ext uri="{FF2B5EF4-FFF2-40B4-BE49-F238E27FC236}">
                <a16:creationId xmlns:a16="http://schemas.microsoft.com/office/drawing/2014/main" id="{F67C1C81-151D-883D-FA27-B12391AD9BDB}"/>
              </a:ext>
            </a:extLst>
          </p:cNvPr>
          <p:cNvSpPr>
            <a:spLocks noGrp="1"/>
          </p:cNvSpPr>
          <p:nvPr>
            <p:ph type="sldNum" sz="quarter" idx="10"/>
          </p:nvPr>
        </p:nvSpPr>
        <p:spPr>
          <a:ln/>
        </p:spPr>
        <p:txBody>
          <a:bodyPr/>
          <a:lstStyle>
            <a:lvl1pPr>
              <a:defRPr/>
            </a:lvl1pPr>
          </a:lstStyle>
          <a:p>
            <a:fld id="{5305D242-0806-462E-A637-65B5D7894E66}" type="slidenum">
              <a:rPr lang="en-US" altLang="en-US"/>
              <a:pPr/>
              <a:t>‹#›</a:t>
            </a:fld>
            <a:endParaRPr lang="en-US" altLang="en-US"/>
          </a:p>
        </p:txBody>
      </p:sp>
      <p:sp>
        <p:nvSpPr>
          <p:cNvPr id="5" name="Footer Placeholder 4">
            <a:extLst>
              <a:ext uri="{FF2B5EF4-FFF2-40B4-BE49-F238E27FC236}">
                <a16:creationId xmlns:a16="http://schemas.microsoft.com/office/drawing/2014/main" id="{8905049F-3F5B-8D3C-BA6F-2A7964095AFE}"/>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562EAC7E-FD87-075A-4B52-9C22BF1E6CCB}"/>
              </a:ext>
            </a:extLst>
          </p:cNvPr>
          <p:cNvSpPr>
            <a:spLocks noGrp="1"/>
          </p:cNvSpPr>
          <p:nvPr>
            <p:ph type="dt" sz="half" idx="12"/>
          </p:nvPr>
        </p:nvSpPr>
        <p:spPr/>
        <p:txBody>
          <a:bodyPr/>
          <a:lstStyle>
            <a:lvl1pPr>
              <a:defRPr/>
            </a:lvl1pPr>
          </a:lstStyle>
          <a:p>
            <a:pPr>
              <a:defRPr/>
            </a:pPr>
            <a:fld id="{B541A4D3-2BD2-4AC0-B83B-41330C49791C}" type="datetimeFigureOut">
              <a:rPr lang="en-US"/>
              <a:pPr>
                <a:defRPr/>
              </a:pPr>
              <a:t>9/5/2024</a:t>
            </a:fld>
            <a:endParaRPr lang="en-US"/>
          </a:p>
        </p:txBody>
      </p:sp>
    </p:spTree>
    <p:extLst>
      <p:ext uri="{BB962C8B-B14F-4D97-AF65-F5344CB8AC3E}">
        <p14:creationId xmlns:p14="http://schemas.microsoft.com/office/powerpoint/2010/main" val="4092775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93C2386-E812-C359-283B-DC3DC1AD0302}"/>
              </a:ext>
            </a:extLst>
          </p:cNvPr>
          <p:cNvSpPr>
            <a:spLocks noGrp="1"/>
          </p:cNvSpPr>
          <p:nvPr>
            <p:ph type="sldNum" sz="quarter" idx="10"/>
          </p:nvPr>
        </p:nvSpPr>
        <p:spPr>
          <a:ln/>
        </p:spPr>
        <p:txBody>
          <a:bodyPr/>
          <a:lstStyle>
            <a:lvl1pPr>
              <a:defRPr/>
            </a:lvl1pPr>
          </a:lstStyle>
          <a:p>
            <a:fld id="{A10C4A0C-B7C7-4BDA-9232-8B59B76DF3B5}" type="slidenum">
              <a:rPr lang="en-US" altLang="en-US"/>
              <a:pPr/>
              <a:t>‹#›</a:t>
            </a:fld>
            <a:endParaRPr lang="en-US" altLang="en-US"/>
          </a:p>
        </p:txBody>
      </p:sp>
      <p:sp>
        <p:nvSpPr>
          <p:cNvPr id="5" name="Footer Placeholder 4">
            <a:extLst>
              <a:ext uri="{FF2B5EF4-FFF2-40B4-BE49-F238E27FC236}">
                <a16:creationId xmlns:a16="http://schemas.microsoft.com/office/drawing/2014/main" id="{154FDE1C-8017-1E70-6BD4-0BD024A232B3}"/>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170C3F9D-1623-D2B2-C083-549D736914F6}"/>
              </a:ext>
            </a:extLst>
          </p:cNvPr>
          <p:cNvSpPr>
            <a:spLocks noGrp="1"/>
          </p:cNvSpPr>
          <p:nvPr>
            <p:ph type="dt" sz="half" idx="12"/>
          </p:nvPr>
        </p:nvSpPr>
        <p:spPr/>
        <p:txBody>
          <a:bodyPr/>
          <a:lstStyle>
            <a:lvl1pPr>
              <a:defRPr/>
            </a:lvl1pPr>
          </a:lstStyle>
          <a:p>
            <a:pPr>
              <a:defRPr/>
            </a:pPr>
            <a:fld id="{15A3AD06-B9A7-43E4-BE3B-26763D25DDC6}" type="datetimeFigureOut">
              <a:rPr lang="en-US"/>
              <a:pPr>
                <a:defRPr/>
              </a:pPr>
              <a:t>9/5/2024</a:t>
            </a:fld>
            <a:endParaRPr lang="en-US"/>
          </a:p>
        </p:txBody>
      </p:sp>
    </p:spTree>
    <p:extLst>
      <p:ext uri="{BB962C8B-B14F-4D97-AF65-F5344CB8AC3E}">
        <p14:creationId xmlns:p14="http://schemas.microsoft.com/office/powerpoint/2010/main" val="3169049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1D5DF5CB-6216-B18F-5ECE-AB0A4AF3CF29}"/>
              </a:ext>
            </a:extLst>
          </p:cNvPr>
          <p:cNvSpPr>
            <a:spLocks noGrp="1"/>
          </p:cNvSpPr>
          <p:nvPr>
            <p:ph type="sldNum" sz="quarter" idx="10"/>
          </p:nvPr>
        </p:nvSpPr>
        <p:spPr>
          <a:ln/>
        </p:spPr>
        <p:txBody>
          <a:bodyPr/>
          <a:lstStyle>
            <a:lvl1pPr>
              <a:defRPr/>
            </a:lvl1pPr>
          </a:lstStyle>
          <a:p>
            <a:fld id="{AAA67C83-254E-40BF-97E7-1D708BE5A346}" type="slidenum">
              <a:rPr lang="en-US" altLang="en-US"/>
              <a:pPr/>
              <a:t>‹#›</a:t>
            </a:fld>
            <a:endParaRPr lang="en-US" altLang="en-US"/>
          </a:p>
        </p:txBody>
      </p:sp>
      <p:sp>
        <p:nvSpPr>
          <p:cNvPr id="5" name="Footer Placeholder 4">
            <a:extLst>
              <a:ext uri="{FF2B5EF4-FFF2-40B4-BE49-F238E27FC236}">
                <a16:creationId xmlns:a16="http://schemas.microsoft.com/office/drawing/2014/main" id="{59FA6995-0FDC-1B58-7713-59E2699B1273}"/>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E1C8205A-1334-D3BA-08FF-C1FBFC7A0E69}"/>
              </a:ext>
            </a:extLst>
          </p:cNvPr>
          <p:cNvSpPr>
            <a:spLocks noGrp="1"/>
          </p:cNvSpPr>
          <p:nvPr>
            <p:ph type="dt" sz="half" idx="12"/>
          </p:nvPr>
        </p:nvSpPr>
        <p:spPr/>
        <p:txBody>
          <a:bodyPr/>
          <a:lstStyle>
            <a:lvl1pPr>
              <a:defRPr/>
            </a:lvl1pPr>
          </a:lstStyle>
          <a:p>
            <a:pPr>
              <a:defRPr/>
            </a:pPr>
            <a:fld id="{B2742C87-F221-4D6C-9729-CFED4E470C2B}" type="datetimeFigureOut">
              <a:rPr lang="en-US"/>
              <a:pPr>
                <a:defRPr/>
              </a:pPr>
              <a:t>9/5/2024</a:t>
            </a:fld>
            <a:endParaRPr lang="en-US"/>
          </a:p>
        </p:txBody>
      </p:sp>
    </p:spTree>
    <p:extLst>
      <p:ext uri="{BB962C8B-B14F-4D97-AF65-F5344CB8AC3E}">
        <p14:creationId xmlns:p14="http://schemas.microsoft.com/office/powerpoint/2010/main" val="17847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F40E782-B64B-6DB2-4B0F-FF343E70082B}"/>
              </a:ext>
            </a:extLst>
          </p:cNvPr>
          <p:cNvSpPr>
            <a:spLocks noGrp="1"/>
          </p:cNvSpPr>
          <p:nvPr>
            <p:ph type="sldNum" sz="quarter" idx="10"/>
          </p:nvPr>
        </p:nvSpPr>
        <p:spPr>
          <a:ln/>
        </p:spPr>
        <p:txBody>
          <a:bodyPr/>
          <a:lstStyle>
            <a:lvl1pPr>
              <a:defRPr/>
            </a:lvl1pPr>
          </a:lstStyle>
          <a:p>
            <a:fld id="{C64A2E62-68FE-4456-85C1-80BB2F1C9B8B}" type="slidenum">
              <a:rPr lang="en-US" altLang="en-US"/>
              <a:pPr/>
              <a:t>‹#›</a:t>
            </a:fld>
            <a:endParaRPr lang="en-US" altLang="en-US"/>
          </a:p>
        </p:txBody>
      </p:sp>
      <p:sp>
        <p:nvSpPr>
          <p:cNvPr id="5" name="Footer Placeholder 4">
            <a:extLst>
              <a:ext uri="{FF2B5EF4-FFF2-40B4-BE49-F238E27FC236}">
                <a16:creationId xmlns:a16="http://schemas.microsoft.com/office/drawing/2014/main" id="{B045AB4E-9B63-656A-AC9C-6791BE3A5A03}"/>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3504F6FC-0F95-B90A-E78F-1BA1F3F46012}"/>
              </a:ext>
            </a:extLst>
          </p:cNvPr>
          <p:cNvSpPr>
            <a:spLocks noGrp="1"/>
          </p:cNvSpPr>
          <p:nvPr>
            <p:ph type="dt" sz="half" idx="12"/>
          </p:nvPr>
        </p:nvSpPr>
        <p:spPr/>
        <p:txBody>
          <a:bodyPr/>
          <a:lstStyle>
            <a:lvl1pPr>
              <a:defRPr/>
            </a:lvl1pPr>
          </a:lstStyle>
          <a:p>
            <a:pPr>
              <a:defRPr/>
            </a:pPr>
            <a:fld id="{9BCA200C-35C2-4FA4-9A9B-CFA2224842E6}" type="datetimeFigureOut">
              <a:rPr lang="en-US"/>
              <a:pPr>
                <a:defRPr/>
              </a:pPr>
              <a:t>9/5/2024</a:t>
            </a:fld>
            <a:endParaRPr lang="en-US"/>
          </a:p>
        </p:txBody>
      </p:sp>
    </p:spTree>
    <p:extLst>
      <p:ext uri="{BB962C8B-B14F-4D97-AF65-F5344CB8AC3E}">
        <p14:creationId xmlns:p14="http://schemas.microsoft.com/office/powerpoint/2010/main" val="411535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A026E11D-4053-4B4F-DD11-F9F25B9E2E4A}"/>
              </a:ext>
            </a:extLst>
          </p:cNvPr>
          <p:cNvSpPr>
            <a:spLocks noGrp="1"/>
          </p:cNvSpPr>
          <p:nvPr>
            <p:ph type="sldNum" sz="quarter" idx="10"/>
          </p:nvPr>
        </p:nvSpPr>
        <p:spPr>
          <a:ln/>
        </p:spPr>
        <p:txBody>
          <a:bodyPr/>
          <a:lstStyle>
            <a:lvl1pPr>
              <a:defRPr/>
            </a:lvl1pPr>
          </a:lstStyle>
          <a:p>
            <a:fld id="{A35C8E6C-893E-4407-86C3-3889865C565C}" type="slidenum">
              <a:rPr lang="en-US" altLang="en-US"/>
              <a:pPr/>
              <a:t>‹#›</a:t>
            </a:fld>
            <a:endParaRPr lang="en-US" altLang="en-US"/>
          </a:p>
        </p:txBody>
      </p:sp>
      <p:sp>
        <p:nvSpPr>
          <p:cNvPr id="5" name="Footer Placeholder 4">
            <a:extLst>
              <a:ext uri="{FF2B5EF4-FFF2-40B4-BE49-F238E27FC236}">
                <a16:creationId xmlns:a16="http://schemas.microsoft.com/office/drawing/2014/main" id="{8E649C36-69E4-0148-92E7-0AF9B66D41B1}"/>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57FE7E7D-814A-73C1-F4C2-D8524A77909D}"/>
              </a:ext>
            </a:extLst>
          </p:cNvPr>
          <p:cNvSpPr>
            <a:spLocks noGrp="1"/>
          </p:cNvSpPr>
          <p:nvPr>
            <p:ph type="dt" sz="half" idx="12"/>
          </p:nvPr>
        </p:nvSpPr>
        <p:spPr/>
        <p:txBody>
          <a:bodyPr/>
          <a:lstStyle>
            <a:lvl1pPr>
              <a:defRPr/>
            </a:lvl1pPr>
          </a:lstStyle>
          <a:p>
            <a:pPr>
              <a:defRPr/>
            </a:pPr>
            <a:fld id="{95CE2895-C416-4454-B404-FAFC55B02C9D}" type="datetimeFigureOut">
              <a:rPr lang="en-US"/>
              <a:pPr>
                <a:defRPr/>
              </a:pPr>
              <a:t>9/5/2024</a:t>
            </a:fld>
            <a:endParaRPr lang="en-US"/>
          </a:p>
        </p:txBody>
      </p:sp>
    </p:spTree>
    <p:extLst>
      <p:ext uri="{BB962C8B-B14F-4D97-AF65-F5344CB8AC3E}">
        <p14:creationId xmlns:p14="http://schemas.microsoft.com/office/powerpoint/2010/main" val="265837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2DAD2C7-C38C-8D42-4C4D-4F900973D34D}"/>
              </a:ext>
            </a:extLst>
          </p:cNvPr>
          <p:cNvSpPr>
            <a:spLocks noGrp="1"/>
          </p:cNvSpPr>
          <p:nvPr>
            <p:ph type="sldNum" sz="quarter" idx="10"/>
          </p:nvPr>
        </p:nvSpPr>
        <p:spPr>
          <a:ln/>
        </p:spPr>
        <p:txBody>
          <a:bodyPr/>
          <a:lstStyle>
            <a:lvl1pPr>
              <a:defRPr/>
            </a:lvl1pPr>
          </a:lstStyle>
          <a:p>
            <a:fld id="{CCDC807C-7ADE-49BD-AC87-4EAD47DE7774}" type="slidenum">
              <a:rPr lang="en-US" altLang="en-US"/>
              <a:pPr/>
              <a:t>‹#›</a:t>
            </a:fld>
            <a:endParaRPr lang="en-US" altLang="en-US"/>
          </a:p>
        </p:txBody>
      </p:sp>
      <p:sp>
        <p:nvSpPr>
          <p:cNvPr id="6" name="Footer Placeholder 4">
            <a:extLst>
              <a:ext uri="{FF2B5EF4-FFF2-40B4-BE49-F238E27FC236}">
                <a16:creationId xmlns:a16="http://schemas.microsoft.com/office/drawing/2014/main" id="{3F37019E-20BE-2E3A-D1E3-4354A4FFC7B3}"/>
              </a:ext>
            </a:extLst>
          </p:cNvPr>
          <p:cNvSpPr>
            <a:spLocks noGrp="1"/>
          </p:cNvSpPr>
          <p:nvPr>
            <p:ph type="ftr" sz="quarter" idx="11"/>
          </p:nvPr>
        </p:nvSpPr>
        <p:spPr/>
        <p:txBody>
          <a:bodyPr/>
          <a:lstStyle>
            <a:lvl1pPr>
              <a:defRPr/>
            </a:lvl1pPr>
          </a:lstStyle>
          <a:p>
            <a:pPr>
              <a:defRPr/>
            </a:pPr>
            <a:endParaRPr lang="en-US"/>
          </a:p>
        </p:txBody>
      </p:sp>
      <p:sp>
        <p:nvSpPr>
          <p:cNvPr id="7" name="Date Placeholder 3">
            <a:extLst>
              <a:ext uri="{FF2B5EF4-FFF2-40B4-BE49-F238E27FC236}">
                <a16:creationId xmlns:a16="http://schemas.microsoft.com/office/drawing/2014/main" id="{8C6343BE-E958-6EA6-8687-4AF02F077BD3}"/>
              </a:ext>
            </a:extLst>
          </p:cNvPr>
          <p:cNvSpPr>
            <a:spLocks noGrp="1"/>
          </p:cNvSpPr>
          <p:nvPr>
            <p:ph type="dt" sz="half" idx="12"/>
          </p:nvPr>
        </p:nvSpPr>
        <p:spPr/>
        <p:txBody>
          <a:bodyPr/>
          <a:lstStyle>
            <a:lvl1pPr>
              <a:defRPr/>
            </a:lvl1pPr>
          </a:lstStyle>
          <a:p>
            <a:pPr>
              <a:defRPr/>
            </a:pPr>
            <a:fld id="{7A6F0960-D63A-473E-BBC6-540B1A13C238}" type="datetimeFigureOut">
              <a:rPr lang="en-US"/>
              <a:pPr>
                <a:defRPr/>
              </a:pPr>
              <a:t>9/5/2024</a:t>
            </a:fld>
            <a:endParaRPr lang="en-US"/>
          </a:p>
        </p:txBody>
      </p:sp>
    </p:spTree>
    <p:extLst>
      <p:ext uri="{BB962C8B-B14F-4D97-AF65-F5344CB8AC3E}">
        <p14:creationId xmlns:p14="http://schemas.microsoft.com/office/powerpoint/2010/main" val="92292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927D39DB-FFF5-D945-1336-0E162284F4D1}"/>
              </a:ext>
            </a:extLst>
          </p:cNvPr>
          <p:cNvSpPr>
            <a:spLocks noGrp="1"/>
          </p:cNvSpPr>
          <p:nvPr>
            <p:ph type="sldNum" sz="quarter" idx="10"/>
          </p:nvPr>
        </p:nvSpPr>
        <p:spPr>
          <a:ln/>
        </p:spPr>
        <p:txBody>
          <a:bodyPr/>
          <a:lstStyle>
            <a:lvl1pPr>
              <a:defRPr/>
            </a:lvl1pPr>
          </a:lstStyle>
          <a:p>
            <a:fld id="{BF36AC44-7574-482B-BDF9-69CEBA0E9568}" type="slidenum">
              <a:rPr lang="en-US" altLang="en-US"/>
              <a:pPr/>
              <a:t>‹#›</a:t>
            </a:fld>
            <a:endParaRPr lang="en-US" altLang="en-US"/>
          </a:p>
        </p:txBody>
      </p:sp>
      <p:sp>
        <p:nvSpPr>
          <p:cNvPr id="8" name="Footer Placeholder 4">
            <a:extLst>
              <a:ext uri="{FF2B5EF4-FFF2-40B4-BE49-F238E27FC236}">
                <a16:creationId xmlns:a16="http://schemas.microsoft.com/office/drawing/2014/main" id="{59DD1670-12C8-BA28-C098-1CEDFB8F7187}"/>
              </a:ext>
            </a:extLst>
          </p:cNvPr>
          <p:cNvSpPr>
            <a:spLocks noGrp="1"/>
          </p:cNvSpPr>
          <p:nvPr>
            <p:ph type="ftr" sz="quarter" idx="11"/>
          </p:nvPr>
        </p:nvSpPr>
        <p:spPr/>
        <p:txBody>
          <a:bodyPr/>
          <a:lstStyle>
            <a:lvl1pPr>
              <a:defRPr/>
            </a:lvl1pPr>
          </a:lstStyle>
          <a:p>
            <a:pPr>
              <a:defRPr/>
            </a:pPr>
            <a:endParaRPr lang="en-US"/>
          </a:p>
        </p:txBody>
      </p:sp>
      <p:sp>
        <p:nvSpPr>
          <p:cNvPr id="9" name="Date Placeholder 3">
            <a:extLst>
              <a:ext uri="{FF2B5EF4-FFF2-40B4-BE49-F238E27FC236}">
                <a16:creationId xmlns:a16="http://schemas.microsoft.com/office/drawing/2014/main" id="{D46C5899-3BE1-33A2-5D74-33F39600720B}"/>
              </a:ext>
            </a:extLst>
          </p:cNvPr>
          <p:cNvSpPr>
            <a:spLocks noGrp="1"/>
          </p:cNvSpPr>
          <p:nvPr>
            <p:ph type="dt" sz="half" idx="12"/>
          </p:nvPr>
        </p:nvSpPr>
        <p:spPr/>
        <p:txBody>
          <a:bodyPr/>
          <a:lstStyle>
            <a:lvl1pPr>
              <a:defRPr/>
            </a:lvl1pPr>
          </a:lstStyle>
          <a:p>
            <a:pPr>
              <a:defRPr/>
            </a:pPr>
            <a:fld id="{FB193866-ADE6-43F0-BB53-AF6AB695E41D}" type="datetimeFigureOut">
              <a:rPr lang="en-US"/>
              <a:pPr>
                <a:defRPr/>
              </a:pPr>
              <a:t>9/5/2024</a:t>
            </a:fld>
            <a:endParaRPr lang="en-US"/>
          </a:p>
        </p:txBody>
      </p:sp>
    </p:spTree>
    <p:extLst>
      <p:ext uri="{BB962C8B-B14F-4D97-AF65-F5344CB8AC3E}">
        <p14:creationId xmlns:p14="http://schemas.microsoft.com/office/powerpoint/2010/main" val="327174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63C961F-2918-B102-B659-7391F2017908}"/>
              </a:ext>
            </a:extLst>
          </p:cNvPr>
          <p:cNvSpPr>
            <a:spLocks noGrp="1"/>
          </p:cNvSpPr>
          <p:nvPr>
            <p:ph type="sldNum" sz="quarter" idx="10"/>
          </p:nvPr>
        </p:nvSpPr>
        <p:spPr>
          <a:ln/>
        </p:spPr>
        <p:txBody>
          <a:bodyPr/>
          <a:lstStyle>
            <a:lvl1pPr>
              <a:defRPr/>
            </a:lvl1pPr>
          </a:lstStyle>
          <a:p>
            <a:fld id="{F1B14FA1-E4FA-4D96-84B4-159CF6D667C0}" type="slidenum">
              <a:rPr lang="en-US" altLang="en-US"/>
              <a:pPr/>
              <a:t>‹#›</a:t>
            </a:fld>
            <a:endParaRPr lang="en-US" altLang="en-US"/>
          </a:p>
        </p:txBody>
      </p:sp>
      <p:sp>
        <p:nvSpPr>
          <p:cNvPr id="4" name="Footer Placeholder 4">
            <a:extLst>
              <a:ext uri="{FF2B5EF4-FFF2-40B4-BE49-F238E27FC236}">
                <a16:creationId xmlns:a16="http://schemas.microsoft.com/office/drawing/2014/main" id="{889FA70A-DB0F-B769-82B1-E5DF4CB237B3}"/>
              </a:ext>
            </a:extLst>
          </p:cNvPr>
          <p:cNvSpPr>
            <a:spLocks noGrp="1"/>
          </p:cNvSpPr>
          <p:nvPr>
            <p:ph type="ftr" sz="quarter" idx="11"/>
          </p:nvPr>
        </p:nvSpPr>
        <p:spPr/>
        <p:txBody>
          <a:bodyPr/>
          <a:lstStyle>
            <a:lvl1pPr>
              <a:defRPr/>
            </a:lvl1pPr>
          </a:lstStyle>
          <a:p>
            <a:pPr>
              <a:defRPr/>
            </a:pPr>
            <a:endParaRPr lang="en-US"/>
          </a:p>
        </p:txBody>
      </p:sp>
      <p:sp>
        <p:nvSpPr>
          <p:cNvPr id="5" name="Date Placeholder 3">
            <a:extLst>
              <a:ext uri="{FF2B5EF4-FFF2-40B4-BE49-F238E27FC236}">
                <a16:creationId xmlns:a16="http://schemas.microsoft.com/office/drawing/2014/main" id="{25D3C8CA-06DF-DBD1-0719-2F001AE2FB6A}"/>
              </a:ext>
            </a:extLst>
          </p:cNvPr>
          <p:cNvSpPr>
            <a:spLocks noGrp="1"/>
          </p:cNvSpPr>
          <p:nvPr>
            <p:ph type="dt" sz="half" idx="12"/>
          </p:nvPr>
        </p:nvSpPr>
        <p:spPr/>
        <p:txBody>
          <a:bodyPr/>
          <a:lstStyle>
            <a:lvl1pPr>
              <a:defRPr/>
            </a:lvl1pPr>
          </a:lstStyle>
          <a:p>
            <a:pPr>
              <a:defRPr/>
            </a:pPr>
            <a:fld id="{4CD1B5D3-7E9C-4FFD-8E57-09717AFD1A60}" type="datetimeFigureOut">
              <a:rPr lang="en-US"/>
              <a:pPr>
                <a:defRPr/>
              </a:pPr>
              <a:t>9/5/2024</a:t>
            </a:fld>
            <a:endParaRPr lang="en-US"/>
          </a:p>
        </p:txBody>
      </p:sp>
    </p:spTree>
    <p:extLst>
      <p:ext uri="{BB962C8B-B14F-4D97-AF65-F5344CB8AC3E}">
        <p14:creationId xmlns:p14="http://schemas.microsoft.com/office/powerpoint/2010/main" val="42069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CA159BD-4AE4-8A77-943F-C2C00B0A39B0}"/>
              </a:ext>
            </a:extLst>
          </p:cNvPr>
          <p:cNvSpPr>
            <a:spLocks noGrp="1"/>
          </p:cNvSpPr>
          <p:nvPr>
            <p:ph type="sldNum" sz="quarter" idx="10"/>
          </p:nvPr>
        </p:nvSpPr>
        <p:spPr>
          <a:ln/>
        </p:spPr>
        <p:txBody>
          <a:bodyPr/>
          <a:lstStyle>
            <a:lvl1pPr>
              <a:defRPr/>
            </a:lvl1pPr>
          </a:lstStyle>
          <a:p>
            <a:fld id="{8DC87EB5-88D6-4DE1-82CD-60078104B521}" type="slidenum">
              <a:rPr lang="en-US" altLang="en-US"/>
              <a:pPr/>
              <a:t>‹#›</a:t>
            </a:fld>
            <a:endParaRPr lang="en-US" altLang="en-US"/>
          </a:p>
        </p:txBody>
      </p:sp>
      <p:sp>
        <p:nvSpPr>
          <p:cNvPr id="3" name="Footer Placeholder 4">
            <a:extLst>
              <a:ext uri="{FF2B5EF4-FFF2-40B4-BE49-F238E27FC236}">
                <a16:creationId xmlns:a16="http://schemas.microsoft.com/office/drawing/2014/main" id="{8F38B9F4-79D2-35E2-7D8B-B5404C432342}"/>
              </a:ext>
            </a:extLst>
          </p:cNvPr>
          <p:cNvSpPr>
            <a:spLocks noGrp="1"/>
          </p:cNvSpPr>
          <p:nvPr>
            <p:ph type="ftr" sz="quarter" idx="11"/>
          </p:nvPr>
        </p:nvSpPr>
        <p:spPr/>
        <p:txBody>
          <a:bodyPr/>
          <a:lstStyle>
            <a:lvl1pPr>
              <a:defRPr/>
            </a:lvl1pPr>
          </a:lstStyle>
          <a:p>
            <a:pPr>
              <a:defRPr/>
            </a:pPr>
            <a:endParaRPr lang="en-US"/>
          </a:p>
        </p:txBody>
      </p:sp>
      <p:sp>
        <p:nvSpPr>
          <p:cNvPr id="4" name="Date Placeholder 3">
            <a:extLst>
              <a:ext uri="{FF2B5EF4-FFF2-40B4-BE49-F238E27FC236}">
                <a16:creationId xmlns:a16="http://schemas.microsoft.com/office/drawing/2014/main" id="{4F861ECC-7258-8FD3-443F-C9B0CD62BE5D}"/>
              </a:ext>
            </a:extLst>
          </p:cNvPr>
          <p:cNvSpPr>
            <a:spLocks noGrp="1"/>
          </p:cNvSpPr>
          <p:nvPr>
            <p:ph type="dt" sz="half" idx="12"/>
          </p:nvPr>
        </p:nvSpPr>
        <p:spPr/>
        <p:txBody>
          <a:bodyPr/>
          <a:lstStyle>
            <a:lvl1pPr>
              <a:defRPr/>
            </a:lvl1pPr>
          </a:lstStyle>
          <a:p>
            <a:pPr>
              <a:defRPr/>
            </a:pPr>
            <a:fld id="{7F0D20BC-DD66-46FA-A415-ECB142F62E63}" type="datetimeFigureOut">
              <a:rPr lang="en-US"/>
              <a:pPr>
                <a:defRPr/>
              </a:pPr>
              <a:t>9/5/2024</a:t>
            </a:fld>
            <a:endParaRPr lang="en-US"/>
          </a:p>
        </p:txBody>
      </p:sp>
    </p:spTree>
    <p:extLst>
      <p:ext uri="{BB962C8B-B14F-4D97-AF65-F5344CB8AC3E}">
        <p14:creationId xmlns:p14="http://schemas.microsoft.com/office/powerpoint/2010/main" val="146438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D5166499-22BE-3823-1E0D-F8DF3DF6BACA}"/>
              </a:ext>
            </a:extLst>
          </p:cNvPr>
          <p:cNvSpPr>
            <a:spLocks noGrp="1"/>
          </p:cNvSpPr>
          <p:nvPr>
            <p:ph type="sldNum" sz="quarter" idx="14"/>
          </p:nvPr>
        </p:nvSpPr>
        <p:spPr>
          <a:ln/>
        </p:spPr>
        <p:txBody>
          <a:bodyPr/>
          <a:lstStyle>
            <a:lvl1pPr>
              <a:defRPr/>
            </a:lvl1pPr>
          </a:lstStyle>
          <a:p>
            <a:fld id="{E052AEBB-39C0-47DA-AE00-4C5A44CB5660}" type="slidenum">
              <a:rPr lang="en-US" altLang="en-US"/>
              <a:pPr/>
              <a:t>‹#›</a:t>
            </a:fld>
            <a:endParaRPr lang="en-US" altLang="en-US"/>
          </a:p>
        </p:txBody>
      </p:sp>
      <p:sp>
        <p:nvSpPr>
          <p:cNvPr id="5" name="Footer Placeholder 4">
            <a:extLst>
              <a:ext uri="{FF2B5EF4-FFF2-40B4-BE49-F238E27FC236}">
                <a16:creationId xmlns:a16="http://schemas.microsoft.com/office/drawing/2014/main" id="{D862D532-C0A9-993A-CBF1-65CB829389E5}"/>
              </a:ext>
            </a:extLst>
          </p:cNvPr>
          <p:cNvSpPr>
            <a:spLocks noGrp="1"/>
          </p:cNvSpPr>
          <p:nvPr>
            <p:ph type="ftr" sz="quarter" idx="15"/>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1D5EB377-924E-B4D4-7F3E-45656482A187}"/>
              </a:ext>
            </a:extLst>
          </p:cNvPr>
          <p:cNvSpPr>
            <a:spLocks noGrp="1"/>
          </p:cNvSpPr>
          <p:nvPr>
            <p:ph type="dt" sz="half" idx="16"/>
          </p:nvPr>
        </p:nvSpPr>
        <p:spPr/>
        <p:txBody>
          <a:bodyPr/>
          <a:lstStyle>
            <a:lvl1pPr>
              <a:defRPr/>
            </a:lvl1pPr>
          </a:lstStyle>
          <a:p>
            <a:pPr>
              <a:defRPr/>
            </a:pPr>
            <a:fld id="{304EA782-CEAF-4BEE-9A20-57F396188A7E}" type="datetimeFigureOut">
              <a:rPr lang="en-US"/>
              <a:pPr>
                <a:defRPr/>
              </a:pPr>
              <a:t>9/5/2024</a:t>
            </a:fld>
            <a:endParaRPr lang="en-US"/>
          </a:p>
        </p:txBody>
      </p:sp>
    </p:spTree>
    <p:extLst>
      <p:ext uri="{BB962C8B-B14F-4D97-AF65-F5344CB8AC3E}">
        <p14:creationId xmlns:p14="http://schemas.microsoft.com/office/powerpoint/2010/main" val="3793281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5DD36AA-1BD4-7307-0BC4-D9DE640D7FC4}"/>
              </a:ext>
            </a:extLst>
          </p:cNvPr>
          <p:cNvSpPr>
            <a:spLocks noGrp="1"/>
          </p:cNvSpPr>
          <p:nvPr>
            <p:ph type="sldNum" sz="quarter" idx="10"/>
          </p:nvPr>
        </p:nvSpPr>
        <p:spPr>
          <a:ln/>
        </p:spPr>
        <p:txBody>
          <a:bodyPr/>
          <a:lstStyle>
            <a:lvl1pPr>
              <a:defRPr/>
            </a:lvl1pPr>
          </a:lstStyle>
          <a:p>
            <a:fld id="{2385FB6F-E477-474F-8544-4368E345B21D}" type="slidenum">
              <a:rPr lang="en-US" altLang="en-US"/>
              <a:pPr/>
              <a:t>‹#›</a:t>
            </a:fld>
            <a:endParaRPr lang="en-US" altLang="en-US"/>
          </a:p>
        </p:txBody>
      </p:sp>
      <p:sp>
        <p:nvSpPr>
          <p:cNvPr id="6" name="Footer Placeholder 4">
            <a:extLst>
              <a:ext uri="{FF2B5EF4-FFF2-40B4-BE49-F238E27FC236}">
                <a16:creationId xmlns:a16="http://schemas.microsoft.com/office/drawing/2014/main" id="{B2608AED-ADF7-F89C-A47D-8570DE32BAD2}"/>
              </a:ext>
            </a:extLst>
          </p:cNvPr>
          <p:cNvSpPr>
            <a:spLocks noGrp="1"/>
          </p:cNvSpPr>
          <p:nvPr>
            <p:ph type="ftr" sz="quarter" idx="11"/>
          </p:nvPr>
        </p:nvSpPr>
        <p:spPr/>
        <p:txBody>
          <a:bodyPr/>
          <a:lstStyle>
            <a:lvl1pPr>
              <a:defRPr/>
            </a:lvl1pPr>
          </a:lstStyle>
          <a:p>
            <a:pPr>
              <a:defRPr/>
            </a:pPr>
            <a:endParaRPr lang="en-US"/>
          </a:p>
        </p:txBody>
      </p:sp>
      <p:sp>
        <p:nvSpPr>
          <p:cNvPr id="7" name="Date Placeholder 3">
            <a:extLst>
              <a:ext uri="{FF2B5EF4-FFF2-40B4-BE49-F238E27FC236}">
                <a16:creationId xmlns:a16="http://schemas.microsoft.com/office/drawing/2014/main" id="{B36B4745-8BB3-5340-FCA6-44D5F7698E35}"/>
              </a:ext>
            </a:extLst>
          </p:cNvPr>
          <p:cNvSpPr>
            <a:spLocks noGrp="1"/>
          </p:cNvSpPr>
          <p:nvPr>
            <p:ph type="dt" sz="half" idx="12"/>
          </p:nvPr>
        </p:nvSpPr>
        <p:spPr/>
        <p:txBody>
          <a:bodyPr/>
          <a:lstStyle>
            <a:lvl1pPr>
              <a:defRPr/>
            </a:lvl1pPr>
          </a:lstStyle>
          <a:p>
            <a:pPr>
              <a:defRPr/>
            </a:pPr>
            <a:fld id="{7B62AEAA-FD85-4072-8BBC-3FD9DDD12DE6}" type="datetimeFigureOut">
              <a:rPr lang="en-US"/>
              <a:pPr>
                <a:defRPr/>
              </a:pPr>
              <a:t>9/5/2024</a:t>
            </a:fld>
            <a:endParaRPr lang="en-US"/>
          </a:p>
        </p:txBody>
      </p:sp>
    </p:spTree>
    <p:extLst>
      <p:ext uri="{BB962C8B-B14F-4D97-AF65-F5344CB8AC3E}">
        <p14:creationId xmlns:p14="http://schemas.microsoft.com/office/powerpoint/2010/main" val="95201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20E5E5-10D3-ECB8-B00E-432539F9D01E}"/>
              </a:ext>
            </a:extLst>
          </p:cNvPr>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1027" name="Text Placeholder 2">
            <a:extLst>
              <a:ext uri="{FF2B5EF4-FFF2-40B4-BE49-F238E27FC236}">
                <a16:creationId xmlns:a16="http://schemas.microsoft.com/office/drawing/2014/main" id="{DE45417B-B399-891F-C502-5459AC6C9ABA}"/>
              </a:ext>
            </a:extLst>
          </p:cNvPr>
          <p:cNvSpPr>
            <a:spLocks noGrp="1"/>
          </p:cNvSpPr>
          <p:nvPr>
            <p:ph type="body" idx="1"/>
          </p:nvPr>
        </p:nvSpPr>
        <p:spPr bwMode="auto">
          <a:xfrm>
            <a:off x="609600" y="1600200"/>
            <a:ext cx="1016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66D5F304-9502-B390-F516-2CF39FFED662}"/>
              </a:ext>
            </a:extLst>
          </p:cNvPr>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a:extLst>
              <a:ext uri="{FF2B5EF4-FFF2-40B4-BE49-F238E27FC236}">
                <a16:creationId xmlns:a16="http://schemas.microsoft.com/office/drawing/2014/main" id="{9CEDA31F-FA61-F0FC-9A9C-2FBB1C4E9FA5}"/>
              </a:ext>
            </a:extLst>
          </p:cNvPr>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Slide Number Placeholder 5">
            <a:extLst>
              <a:ext uri="{FF2B5EF4-FFF2-40B4-BE49-F238E27FC236}">
                <a16:creationId xmlns:a16="http://schemas.microsoft.com/office/drawing/2014/main" id="{068FA647-FA22-EE02-80B4-85DD90908E84}"/>
              </a:ext>
            </a:extLst>
          </p:cNvPr>
          <p:cNvSpPr>
            <a:spLocks noGrp="1"/>
          </p:cNvSpPr>
          <p:nvPr>
            <p:ph type="sldNum" sz="quarter" idx="4"/>
          </p:nvPr>
        </p:nvSpPr>
        <p:spPr>
          <a:xfrm>
            <a:off x="11374967" y="5648326"/>
            <a:ext cx="732367"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a:defRPr>
                <a:solidFill>
                  <a:srgbClr val="FFFFFF"/>
                </a:solidFill>
              </a:defRPr>
            </a:lvl1pPr>
          </a:lstStyle>
          <a:p>
            <a:fld id="{FBA8FD18-F017-4C50-B8AD-AA4911254BBF}" type="slidenum">
              <a:rPr lang="en-US" altLang="en-US"/>
              <a:pPr/>
              <a:t>‹#›</a:t>
            </a:fld>
            <a:endParaRPr lang="en-US" altLang="en-US"/>
          </a:p>
        </p:txBody>
      </p:sp>
      <p:sp>
        <p:nvSpPr>
          <p:cNvPr id="5" name="Footer Placeholder 4">
            <a:extLst>
              <a:ext uri="{FF2B5EF4-FFF2-40B4-BE49-F238E27FC236}">
                <a16:creationId xmlns:a16="http://schemas.microsoft.com/office/drawing/2014/main" id="{C0AE9425-1D04-AB4D-591B-EE95B3B6BE0C}"/>
              </a:ext>
            </a:extLst>
          </p:cNvPr>
          <p:cNvSpPr>
            <a:spLocks noGrp="1"/>
          </p:cNvSpPr>
          <p:nvPr>
            <p:ph type="ftr" sz="quarter" idx="3"/>
          </p:nvPr>
        </p:nvSpPr>
        <p:spPr>
          <a:xfrm rot="16200000">
            <a:off x="10511103" y="3988066"/>
            <a:ext cx="2366963" cy="486833"/>
          </a:xfrm>
          <a:prstGeom prst="rect">
            <a:avLst/>
          </a:prstGeom>
        </p:spPr>
        <p:txBody>
          <a:bodyPr vert="horz" lIns="91440" tIns="45720" rIns="91440" bIns="45720" rtlCol="0" anchor="ctr"/>
          <a:lstStyle>
            <a:lvl1pPr algn="r">
              <a:defRPr sz="1200">
                <a:solidFill>
                  <a:schemeClr val="bg2"/>
                </a:solidFill>
                <a:cs typeface="Arial" charset="0"/>
              </a:defRPr>
            </a:lvl1pPr>
          </a:lstStyle>
          <a:p>
            <a:pPr>
              <a:defRPr/>
            </a:pPr>
            <a:endParaRPr lang="en-US"/>
          </a:p>
        </p:txBody>
      </p:sp>
      <p:sp>
        <p:nvSpPr>
          <p:cNvPr id="4" name="Date Placeholder 3">
            <a:extLst>
              <a:ext uri="{FF2B5EF4-FFF2-40B4-BE49-F238E27FC236}">
                <a16:creationId xmlns:a16="http://schemas.microsoft.com/office/drawing/2014/main" id="{6368DBA0-B71B-D23E-88EE-4CA293B903F0}"/>
              </a:ext>
            </a:extLst>
          </p:cNvPr>
          <p:cNvSpPr>
            <a:spLocks noGrp="1"/>
          </p:cNvSpPr>
          <p:nvPr>
            <p:ph type="dt" sz="half" idx="2"/>
          </p:nvPr>
        </p:nvSpPr>
        <p:spPr>
          <a:xfrm rot="16200000">
            <a:off x="10475384" y="1585384"/>
            <a:ext cx="2438400" cy="486833"/>
          </a:xfrm>
          <a:prstGeom prst="rect">
            <a:avLst/>
          </a:prstGeom>
        </p:spPr>
        <p:txBody>
          <a:bodyPr vert="horz" lIns="91440" tIns="45720" rIns="91440" bIns="45720" rtlCol="0" anchor="ctr"/>
          <a:lstStyle>
            <a:lvl1pPr algn="l">
              <a:defRPr sz="1200">
                <a:solidFill>
                  <a:schemeClr val="bg2"/>
                </a:solidFill>
                <a:cs typeface="Arial" charset="0"/>
              </a:defRPr>
            </a:lvl1pPr>
          </a:lstStyle>
          <a:p>
            <a:pPr>
              <a:defRPr/>
            </a:pPr>
            <a:fld id="{65823D01-270D-4460-A618-5E91CF566F51}" type="datetimeFigureOut">
              <a:rPr lang="en-US"/>
              <a:pPr>
                <a:defRPr/>
              </a:pPr>
              <a:t>9/5/2024</a:t>
            </a:fld>
            <a:endParaRPr lang="en-US"/>
          </a:p>
        </p:txBody>
      </p:sp>
    </p:spTree>
    <p:extLst>
      <p:ext uri="{BB962C8B-B14F-4D97-AF65-F5344CB8AC3E}">
        <p14:creationId xmlns:p14="http://schemas.microsoft.com/office/powerpoint/2010/main" val="385492974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526DB0"/>
        </a:buClr>
        <a:buFont typeface="Arial" panose="020B0604020202020204"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89AAC"/>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DC5924"/>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mericanaddictioncenters.org/treatment-center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26858" y="1231181"/>
            <a:ext cx="4123905" cy="892176"/>
          </a:xfrm>
        </p:spPr>
        <p:txBody>
          <a:bodyPr/>
          <a:lstStyle/>
          <a:p>
            <a:r>
              <a:rPr lang="en-US" b="1"/>
              <a:t>Marijuana</a:t>
            </a:r>
          </a:p>
        </p:txBody>
      </p:sp>
      <p:pic>
        <p:nvPicPr>
          <p:cNvPr id="1030" name="Picture 6" descr="Medical marijuana - Harvard Health">
            <a:extLst>
              <a:ext uri="{FF2B5EF4-FFF2-40B4-BE49-F238E27FC236}">
                <a16:creationId xmlns:a16="http://schemas.microsoft.com/office/drawing/2014/main" id="{C22CA512-088F-06A6-E865-57381B9C0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1" y="3921125"/>
            <a:ext cx="3252788" cy="216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ore Americans Use Marijuana Daily Than ...">
            <a:extLst>
              <a:ext uri="{FF2B5EF4-FFF2-40B4-BE49-F238E27FC236}">
                <a16:creationId xmlns:a16="http://schemas.microsoft.com/office/drawing/2014/main" id="{507CE590-7397-7C23-2F5E-2375969D3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613" y="2397919"/>
            <a:ext cx="3098876" cy="206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369C-9ABB-678A-D2E8-02FBC0051F84}"/>
              </a:ext>
            </a:extLst>
          </p:cNvPr>
          <p:cNvSpPr>
            <a:spLocks noGrp="1"/>
          </p:cNvSpPr>
          <p:nvPr>
            <p:ph type="ctrTitle"/>
          </p:nvPr>
        </p:nvSpPr>
        <p:spPr>
          <a:xfrm>
            <a:off x="863600" y="594361"/>
            <a:ext cx="10058400" cy="2593975"/>
          </a:xfrm>
        </p:spPr>
        <p:txBody>
          <a:bodyPr anchor="b">
            <a:normAutofit/>
          </a:bodyPr>
          <a:lstStyle/>
          <a:p>
            <a:r>
              <a:rPr lang="en-US"/>
              <a:t>MYTH OR FACT??? </a:t>
            </a:r>
          </a:p>
        </p:txBody>
      </p:sp>
      <p:sp>
        <p:nvSpPr>
          <p:cNvPr id="3" name="Content Placeholder 2">
            <a:extLst>
              <a:ext uri="{FF2B5EF4-FFF2-40B4-BE49-F238E27FC236}">
                <a16:creationId xmlns:a16="http://schemas.microsoft.com/office/drawing/2014/main" id="{2CB74A3C-42AB-5B1E-1C8E-B6560F9CEB8F}"/>
              </a:ext>
            </a:extLst>
          </p:cNvPr>
          <p:cNvSpPr>
            <a:spLocks noGrp="1"/>
          </p:cNvSpPr>
          <p:nvPr>
            <p:ph type="subTitle" idx="1"/>
          </p:nvPr>
        </p:nvSpPr>
        <p:spPr>
          <a:xfrm>
            <a:off x="863600" y="3261360"/>
            <a:ext cx="8615680" cy="1066800"/>
          </a:xfrm>
        </p:spPr>
        <p:txBody>
          <a:bodyPr wrap="square" anchor="t">
            <a:normAutofit/>
          </a:bodyPr>
          <a:lstStyle/>
          <a:p>
            <a:r>
              <a:rPr lang="en-US" sz="3200">
                <a:cs typeface="Calibri"/>
              </a:rPr>
              <a:t>Long-term marijuana use can cause severe episodes of nausea and vomiting </a:t>
            </a:r>
          </a:p>
        </p:txBody>
      </p:sp>
    </p:spTree>
    <p:extLst>
      <p:ext uri="{BB962C8B-B14F-4D97-AF65-F5344CB8AC3E}">
        <p14:creationId xmlns:p14="http://schemas.microsoft.com/office/powerpoint/2010/main" val="298979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ct Icon Images – Browse 31,526 Stock Photos, Vectors, and Video | Adobe  Stock">
            <a:extLst>
              <a:ext uri="{FF2B5EF4-FFF2-40B4-BE49-F238E27FC236}">
                <a16:creationId xmlns:a16="http://schemas.microsoft.com/office/drawing/2014/main" id="{454F2931-0C5F-5D6C-CC02-3FA54225AE0B}"/>
              </a:ext>
            </a:extLst>
          </p:cNvPr>
          <p:cNvPicPr>
            <a:picLocks noChangeAspect="1"/>
          </p:cNvPicPr>
          <p:nvPr/>
        </p:nvPicPr>
        <p:blipFill rotWithShape="1">
          <a:blip r:embed="rId2"/>
          <a:srcRect t="9360" b="9118"/>
          <a:stretch/>
        </p:blipFill>
        <p:spPr>
          <a:xfrm>
            <a:off x="20" y="10"/>
            <a:ext cx="12191980" cy="6857990"/>
          </a:xfrm>
          <a:prstGeom prst="rect">
            <a:avLst/>
          </a:prstGeom>
          <a:noFill/>
        </p:spPr>
      </p:pic>
    </p:spTree>
    <p:extLst>
      <p:ext uri="{BB962C8B-B14F-4D97-AF65-F5344CB8AC3E}">
        <p14:creationId xmlns:p14="http://schemas.microsoft.com/office/powerpoint/2010/main" val="921811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5FF43-3B12-7D9E-8890-98388EF1C875}"/>
              </a:ext>
            </a:extLst>
          </p:cNvPr>
          <p:cNvSpPr>
            <a:spLocks noGrp="1"/>
          </p:cNvSpPr>
          <p:nvPr>
            <p:ph type="title"/>
          </p:nvPr>
        </p:nvSpPr>
        <p:spPr/>
        <p:txBody>
          <a:bodyPr/>
          <a:lstStyle/>
          <a:p>
            <a:r>
              <a:rPr lang="en-US"/>
              <a:t>Cannabinoid Hyperemesis Syndrome</a:t>
            </a:r>
          </a:p>
        </p:txBody>
      </p:sp>
      <p:sp>
        <p:nvSpPr>
          <p:cNvPr id="3" name="Content Placeholder 2">
            <a:extLst>
              <a:ext uri="{FF2B5EF4-FFF2-40B4-BE49-F238E27FC236}">
                <a16:creationId xmlns:a16="http://schemas.microsoft.com/office/drawing/2014/main" id="{46CF0846-C066-B7FD-8206-D01A3682D046}"/>
              </a:ext>
            </a:extLst>
          </p:cNvPr>
          <p:cNvSpPr>
            <a:spLocks noGrp="1"/>
          </p:cNvSpPr>
          <p:nvPr>
            <p:ph idx="1"/>
          </p:nvPr>
        </p:nvSpPr>
        <p:spPr>
          <a:xfrm>
            <a:off x="609600" y="1720696"/>
            <a:ext cx="5488044" cy="4009846"/>
          </a:xfrm>
        </p:spPr>
        <p:txBody>
          <a:bodyPr/>
          <a:lstStyle/>
          <a:p>
            <a:pPr>
              <a:lnSpc>
                <a:spcPct val="150000"/>
              </a:lnSpc>
            </a:pPr>
            <a:r>
              <a:rPr lang="en-US" dirty="0">
                <a:ea typeface="Calibri"/>
                <a:cs typeface="Calibri"/>
              </a:rPr>
              <a:t>Affects long-term cannabis users</a:t>
            </a:r>
            <a:endParaRPr lang="en-US" dirty="0"/>
          </a:p>
          <a:p>
            <a:pPr>
              <a:lnSpc>
                <a:spcPct val="150000"/>
              </a:lnSpc>
            </a:pPr>
            <a:r>
              <a:rPr lang="en-US" dirty="0">
                <a:ea typeface="Calibri"/>
                <a:cs typeface="Calibri"/>
              </a:rPr>
              <a:t>Frequent cycles of severe nausea, vomiting, and abdominal pain</a:t>
            </a:r>
          </a:p>
          <a:p>
            <a:pPr>
              <a:lnSpc>
                <a:spcPct val="150000"/>
              </a:lnSpc>
            </a:pPr>
            <a:r>
              <a:rPr lang="en-US" dirty="0">
                <a:ea typeface="Calibri"/>
                <a:cs typeface="Calibri"/>
              </a:rPr>
              <a:t>May cause up to 30 vomiting episodes daily</a:t>
            </a:r>
          </a:p>
          <a:p>
            <a:pPr>
              <a:lnSpc>
                <a:spcPct val="150000"/>
              </a:lnSpc>
            </a:pPr>
            <a:r>
              <a:rPr lang="en-US" dirty="0">
                <a:ea typeface="Calibri"/>
                <a:cs typeface="Calibri"/>
              </a:rPr>
              <a:t>Temporarily relieve symptoms with hot baths and shower</a:t>
            </a:r>
          </a:p>
          <a:p>
            <a:pPr>
              <a:lnSpc>
                <a:spcPct val="150000"/>
              </a:lnSpc>
            </a:pPr>
            <a:r>
              <a:rPr lang="en-US" dirty="0">
                <a:ea typeface="Calibri"/>
                <a:cs typeface="Calibri"/>
              </a:rPr>
              <a:t>Symptoms can come back after starting to use marijuana again</a:t>
            </a:r>
          </a:p>
          <a:p>
            <a:pPr>
              <a:lnSpc>
                <a:spcPct val="150000"/>
              </a:lnSpc>
            </a:pPr>
            <a:endParaRPr lang="en-US">
              <a:ea typeface="Calibri"/>
              <a:cs typeface="Calibri"/>
            </a:endParaRPr>
          </a:p>
        </p:txBody>
      </p:sp>
      <p:pic>
        <p:nvPicPr>
          <p:cNvPr id="4" name="Picture 3" descr="Symptoms of cannabinoid hyperemesis syndrome include nausea, repeated vomiting and abdominal pain.">
            <a:extLst>
              <a:ext uri="{FF2B5EF4-FFF2-40B4-BE49-F238E27FC236}">
                <a16:creationId xmlns:a16="http://schemas.microsoft.com/office/drawing/2014/main" id="{4269A729-30B1-248B-7715-A6C289932793}"/>
              </a:ext>
            </a:extLst>
          </p:cNvPr>
          <p:cNvPicPr>
            <a:picLocks noChangeAspect="1"/>
          </p:cNvPicPr>
          <p:nvPr/>
        </p:nvPicPr>
        <p:blipFill rotWithShape="1">
          <a:blip r:embed="rId3"/>
          <a:srcRect t="27542" r="691" b="11170"/>
          <a:stretch/>
        </p:blipFill>
        <p:spPr>
          <a:xfrm>
            <a:off x="6493773" y="1717353"/>
            <a:ext cx="4286999" cy="3816735"/>
          </a:xfrm>
          <a:prstGeom prst="rect">
            <a:avLst/>
          </a:prstGeom>
        </p:spPr>
      </p:pic>
    </p:spTree>
    <p:extLst>
      <p:ext uri="{BB962C8B-B14F-4D97-AF65-F5344CB8AC3E}">
        <p14:creationId xmlns:p14="http://schemas.microsoft.com/office/powerpoint/2010/main" val="3336914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369C-9ABB-678A-D2E8-02FBC0051F84}"/>
              </a:ext>
            </a:extLst>
          </p:cNvPr>
          <p:cNvSpPr>
            <a:spLocks noGrp="1"/>
          </p:cNvSpPr>
          <p:nvPr>
            <p:ph type="ctrTitle"/>
          </p:nvPr>
        </p:nvSpPr>
        <p:spPr>
          <a:xfrm>
            <a:off x="863600" y="594361"/>
            <a:ext cx="10058400" cy="2593975"/>
          </a:xfrm>
        </p:spPr>
        <p:txBody>
          <a:bodyPr anchor="b">
            <a:normAutofit/>
          </a:bodyPr>
          <a:lstStyle/>
          <a:p>
            <a:r>
              <a:rPr lang="en-US"/>
              <a:t>MYTH OR FACT??? </a:t>
            </a:r>
          </a:p>
        </p:txBody>
      </p:sp>
      <p:sp>
        <p:nvSpPr>
          <p:cNvPr id="3" name="Content Placeholder 2">
            <a:extLst>
              <a:ext uri="{FF2B5EF4-FFF2-40B4-BE49-F238E27FC236}">
                <a16:creationId xmlns:a16="http://schemas.microsoft.com/office/drawing/2014/main" id="{2CB74A3C-42AB-5B1E-1C8E-B6560F9CEB8F}"/>
              </a:ext>
            </a:extLst>
          </p:cNvPr>
          <p:cNvSpPr>
            <a:spLocks noGrp="1"/>
          </p:cNvSpPr>
          <p:nvPr>
            <p:ph type="subTitle" idx="1"/>
          </p:nvPr>
        </p:nvSpPr>
        <p:spPr>
          <a:xfrm>
            <a:off x="863600" y="3261360"/>
            <a:ext cx="8615680" cy="1066800"/>
          </a:xfrm>
        </p:spPr>
        <p:txBody>
          <a:bodyPr wrap="square" anchor="t">
            <a:normAutofit/>
          </a:bodyPr>
          <a:lstStyle/>
          <a:p>
            <a:r>
              <a:rPr lang="en-US" sz="3200">
                <a:ea typeface="Calibri"/>
                <a:cs typeface="Calibri"/>
              </a:rPr>
              <a:t>Marijuana is NOT an addictive substance.</a:t>
            </a:r>
          </a:p>
        </p:txBody>
      </p:sp>
    </p:spTree>
    <p:extLst>
      <p:ext uri="{BB962C8B-B14F-4D97-AF65-F5344CB8AC3E}">
        <p14:creationId xmlns:p14="http://schemas.microsoft.com/office/powerpoint/2010/main" val="1134348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stamp with text&#10;&#10;Description automatically generated">
            <a:extLst>
              <a:ext uri="{FF2B5EF4-FFF2-40B4-BE49-F238E27FC236}">
                <a16:creationId xmlns:a16="http://schemas.microsoft.com/office/drawing/2014/main" id="{F5F5DBF1-6873-A6C3-3EE9-8A94A23F3C27}"/>
              </a:ext>
            </a:extLst>
          </p:cNvPr>
          <p:cNvPicPr>
            <a:picLocks noChangeAspect="1"/>
          </p:cNvPicPr>
          <p:nvPr/>
        </p:nvPicPr>
        <p:blipFill rotWithShape="1">
          <a:blip r:embed="rId2"/>
          <a:srcRect t="7291" b="2709"/>
          <a:stretch/>
        </p:blipFill>
        <p:spPr>
          <a:xfrm>
            <a:off x="20" y="10"/>
            <a:ext cx="12191980" cy="6857990"/>
          </a:xfrm>
          <a:prstGeom prst="rect">
            <a:avLst/>
          </a:prstGeom>
          <a:noFill/>
        </p:spPr>
      </p:pic>
    </p:spTree>
    <p:extLst>
      <p:ext uri="{BB962C8B-B14F-4D97-AF65-F5344CB8AC3E}">
        <p14:creationId xmlns:p14="http://schemas.microsoft.com/office/powerpoint/2010/main" val="1159980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17D6B-10FC-8190-F2D9-5AAC73B95981}"/>
              </a:ext>
            </a:extLst>
          </p:cNvPr>
          <p:cNvSpPr>
            <a:spLocks noGrp="1"/>
          </p:cNvSpPr>
          <p:nvPr>
            <p:ph type="title"/>
          </p:nvPr>
        </p:nvSpPr>
        <p:spPr/>
        <p:txBody>
          <a:bodyPr/>
          <a:lstStyle/>
          <a:p>
            <a:r>
              <a:rPr lang="en-US">
                <a:ea typeface="Cambria"/>
              </a:rPr>
              <a:t>Signs and Symptoms of Addiction</a:t>
            </a:r>
            <a:endParaRPr lang="en-US"/>
          </a:p>
        </p:txBody>
      </p:sp>
      <p:sp>
        <p:nvSpPr>
          <p:cNvPr id="3" name="Content Placeholder 2">
            <a:extLst>
              <a:ext uri="{FF2B5EF4-FFF2-40B4-BE49-F238E27FC236}">
                <a16:creationId xmlns:a16="http://schemas.microsoft.com/office/drawing/2014/main" id="{B23E5228-D2AB-67B2-E985-713B7EF25295}"/>
              </a:ext>
            </a:extLst>
          </p:cNvPr>
          <p:cNvSpPr>
            <a:spLocks noGrp="1"/>
          </p:cNvSpPr>
          <p:nvPr>
            <p:ph idx="1"/>
          </p:nvPr>
        </p:nvSpPr>
        <p:spPr>
          <a:xfrm>
            <a:off x="803934" y="1416039"/>
            <a:ext cx="5403088" cy="4814711"/>
          </a:xfrm>
        </p:spPr>
        <p:txBody>
          <a:bodyPr/>
          <a:lstStyle/>
          <a:p>
            <a:pPr>
              <a:lnSpc>
                <a:spcPct val="150000"/>
              </a:lnSpc>
            </a:pPr>
            <a:r>
              <a:rPr lang="en-US" sz="2400" dirty="0">
                <a:ea typeface="Calibri"/>
                <a:cs typeface="Calibri"/>
              </a:rPr>
              <a:t>Social withdrawal (tired, disconnected)</a:t>
            </a:r>
          </a:p>
          <a:p>
            <a:pPr>
              <a:lnSpc>
                <a:spcPct val="150000"/>
              </a:lnSpc>
            </a:pPr>
            <a:r>
              <a:rPr lang="en-US" sz="2400" dirty="0">
                <a:ea typeface="Calibri"/>
                <a:cs typeface="Calibri"/>
              </a:rPr>
              <a:t>Ignoring dangers and risk</a:t>
            </a:r>
          </a:p>
          <a:p>
            <a:pPr>
              <a:lnSpc>
                <a:spcPct val="150000"/>
              </a:lnSpc>
            </a:pPr>
            <a:r>
              <a:rPr lang="en-US" sz="2400" dirty="0">
                <a:ea typeface="Calibri"/>
                <a:cs typeface="Calibri"/>
              </a:rPr>
              <a:t>Cravings</a:t>
            </a:r>
          </a:p>
          <a:p>
            <a:pPr>
              <a:lnSpc>
                <a:spcPct val="150000"/>
              </a:lnSpc>
            </a:pPr>
            <a:r>
              <a:rPr lang="en-US" sz="2400" dirty="0">
                <a:ea typeface="Calibri"/>
                <a:cs typeface="Calibri"/>
              </a:rPr>
              <a:t>Frustration</a:t>
            </a:r>
          </a:p>
          <a:p>
            <a:pPr>
              <a:lnSpc>
                <a:spcPct val="150000"/>
              </a:lnSpc>
            </a:pPr>
            <a:r>
              <a:rPr lang="en-US" sz="2400" dirty="0">
                <a:ea typeface="Calibri"/>
                <a:cs typeface="Calibri"/>
              </a:rPr>
              <a:t>Trouble in school, work, or relationships</a:t>
            </a:r>
          </a:p>
          <a:p>
            <a:pPr>
              <a:lnSpc>
                <a:spcPct val="150000"/>
              </a:lnSpc>
            </a:pPr>
            <a:r>
              <a:rPr lang="en-US" sz="2400" dirty="0">
                <a:ea typeface="Calibri"/>
                <a:cs typeface="Calibri"/>
              </a:rPr>
              <a:t>Disregarding problems</a:t>
            </a:r>
          </a:p>
          <a:p>
            <a:pPr>
              <a:lnSpc>
                <a:spcPct val="150000"/>
              </a:lnSpc>
            </a:pPr>
            <a:r>
              <a:rPr lang="en-US" sz="2400" dirty="0">
                <a:ea typeface="Calibri"/>
                <a:cs typeface="Calibri"/>
              </a:rPr>
              <a:t>Disproportionate focus</a:t>
            </a:r>
          </a:p>
        </p:txBody>
      </p:sp>
      <p:pic>
        <p:nvPicPr>
          <p:cNvPr id="9" name="Picture 8" descr="Marijuana Addiction: Signs and Symptoms - Bridges Of Hope">
            <a:extLst>
              <a:ext uri="{FF2B5EF4-FFF2-40B4-BE49-F238E27FC236}">
                <a16:creationId xmlns:a16="http://schemas.microsoft.com/office/drawing/2014/main" id="{90169A27-9576-5FBF-8DD7-E861FF5C37EA}"/>
              </a:ext>
            </a:extLst>
          </p:cNvPr>
          <p:cNvPicPr>
            <a:picLocks noChangeAspect="1"/>
          </p:cNvPicPr>
          <p:nvPr/>
        </p:nvPicPr>
        <p:blipFill rotWithShape="1">
          <a:blip r:embed="rId3"/>
          <a:srcRect r="327" b="6746"/>
          <a:stretch/>
        </p:blipFill>
        <p:spPr>
          <a:xfrm>
            <a:off x="6717975" y="1989364"/>
            <a:ext cx="3844620" cy="3596309"/>
          </a:xfrm>
          <a:prstGeom prst="rect">
            <a:avLst/>
          </a:prstGeom>
        </p:spPr>
      </p:pic>
    </p:spTree>
    <p:extLst>
      <p:ext uri="{BB962C8B-B14F-4D97-AF65-F5344CB8AC3E}">
        <p14:creationId xmlns:p14="http://schemas.microsoft.com/office/powerpoint/2010/main" val="572723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18F4-A8EE-C846-A6A0-A0FFDCD65DAE}"/>
              </a:ext>
            </a:extLst>
          </p:cNvPr>
          <p:cNvSpPr>
            <a:spLocks noGrp="1"/>
          </p:cNvSpPr>
          <p:nvPr>
            <p:ph type="title"/>
          </p:nvPr>
        </p:nvSpPr>
        <p:spPr/>
        <p:txBody>
          <a:bodyPr/>
          <a:lstStyle/>
          <a:p>
            <a:r>
              <a:rPr lang="en-US">
                <a:ea typeface="Cambria"/>
              </a:rPr>
              <a:t>Tolerance</a:t>
            </a:r>
            <a:endParaRPr lang="en-US"/>
          </a:p>
        </p:txBody>
      </p:sp>
      <p:sp>
        <p:nvSpPr>
          <p:cNvPr id="3" name="Content Placeholder 2">
            <a:extLst>
              <a:ext uri="{FF2B5EF4-FFF2-40B4-BE49-F238E27FC236}">
                <a16:creationId xmlns:a16="http://schemas.microsoft.com/office/drawing/2014/main" id="{2B7436F7-5E1B-F08B-D075-B9289FC81F20}"/>
              </a:ext>
            </a:extLst>
          </p:cNvPr>
          <p:cNvSpPr>
            <a:spLocks noGrp="1"/>
          </p:cNvSpPr>
          <p:nvPr>
            <p:ph idx="1"/>
          </p:nvPr>
        </p:nvSpPr>
        <p:spPr>
          <a:xfrm>
            <a:off x="505691" y="1442049"/>
            <a:ext cx="4260273" cy="4800600"/>
          </a:xfrm>
        </p:spPr>
        <p:txBody>
          <a:bodyPr/>
          <a:lstStyle/>
          <a:p>
            <a:r>
              <a:rPr lang="en-US">
                <a:cs typeface="Calibri"/>
              </a:rPr>
              <a:t>Regular use of marijuana can lead to tolerance development</a:t>
            </a:r>
          </a:p>
          <a:p>
            <a:endParaRPr lang="en-US">
              <a:cs typeface="Calibri"/>
            </a:endParaRPr>
          </a:p>
          <a:p>
            <a:r>
              <a:rPr lang="en-US">
                <a:cs typeface="Calibri"/>
              </a:rPr>
              <a:t>Tolerance = requiring more drug  to achieve the same effects or "high"</a:t>
            </a:r>
          </a:p>
          <a:p>
            <a:endParaRPr lang="en-US">
              <a:cs typeface="Calibri"/>
            </a:endParaRPr>
          </a:p>
          <a:p>
            <a:r>
              <a:rPr lang="en-US">
                <a:cs typeface="Calibri"/>
              </a:rPr>
              <a:t>"Tolerance Breaks" are recommended for users to restore balance and lower the tolerance</a:t>
            </a:r>
          </a:p>
          <a:p>
            <a:endParaRPr lang="en-US">
              <a:cs typeface="Calibri"/>
            </a:endParaRPr>
          </a:p>
          <a:p>
            <a:r>
              <a:rPr lang="en-US">
                <a:cs typeface="Calibri"/>
              </a:rPr>
              <a:t>Ideal break= ~21 days</a:t>
            </a:r>
          </a:p>
        </p:txBody>
      </p:sp>
      <p:pic>
        <p:nvPicPr>
          <p:cNvPr id="6" name="Picture 5" descr="How to Take a Tolerance Break Without Going Cold Turkey">
            <a:extLst>
              <a:ext uri="{FF2B5EF4-FFF2-40B4-BE49-F238E27FC236}">
                <a16:creationId xmlns:a16="http://schemas.microsoft.com/office/drawing/2014/main" id="{E1C7DF4F-62D0-6B6F-516C-A6A847916D8F}"/>
              </a:ext>
            </a:extLst>
          </p:cNvPr>
          <p:cNvPicPr>
            <a:picLocks noChangeAspect="1"/>
          </p:cNvPicPr>
          <p:nvPr/>
        </p:nvPicPr>
        <p:blipFill rotWithShape="1">
          <a:blip r:embed="rId3"/>
          <a:srcRect r="134" b="12121"/>
          <a:stretch/>
        </p:blipFill>
        <p:spPr>
          <a:xfrm>
            <a:off x="4869295" y="2303317"/>
            <a:ext cx="6355789" cy="2239819"/>
          </a:xfrm>
          <a:prstGeom prst="rect">
            <a:avLst/>
          </a:prstGeom>
        </p:spPr>
      </p:pic>
    </p:spTree>
    <p:extLst>
      <p:ext uri="{BB962C8B-B14F-4D97-AF65-F5344CB8AC3E}">
        <p14:creationId xmlns:p14="http://schemas.microsoft.com/office/powerpoint/2010/main" val="2819139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F2D3-82E3-4ABC-0D3B-94698E49EF71}"/>
              </a:ext>
            </a:extLst>
          </p:cNvPr>
          <p:cNvSpPr>
            <a:spLocks noGrp="1"/>
          </p:cNvSpPr>
          <p:nvPr>
            <p:ph type="title"/>
          </p:nvPr>
        </p:nvSpPr>
        <p:spPr/>
        <p:txBody>
          <a:bodyPr/>
          <a:lstStyle/>
          <a:p>
            <a:r>
              <a:rPr lang="en-US">
                <a:ea typeface="Cambria"/>
              </a:rPr>
              <a:t>Withdrawal</a:t>
            </a:r>
            <a:endParaRPr lang="en-US"/>
          </a:p>
        </p:txBody>
      </p:sp>
      <p:sp>
        <p:nvSpPr>
          <p:cNvPr id="3" name="Content Placeholder 2">
            <a:extLst>
              <a:ext uri="{FF2B5EF4-FFF2-40B4-BE49-F238E27FC236}">
                <a16:creationId xmlns:a16="http://schemas.microsoft.com/office/drawing/2014/main" id="{CE055DC5-1258-8CCE-B2D6-1077AA44EA64}"/>
              </a:ext>
            </a:extLst>
          </p:cNvPr>
          <p:cNvSpPr>
            <a:spLocks noGrp="1"/>
          </p:cNvSpPr>
          <p:nvPr>
            <p:ph idx="1"/>
          </p:nvPr>
        </p:nvSpPr>
        <p:spPr>
          <a:xfrm>
            <a:off x="609600" y="1715655"/>
            <a:ext cx="5299364" cy="4119419"/>
          </a:xfrm>
        </p:spPr>
        <p:txBody>
          <a:bodyPr/>
          <a:lstStyle/>
          <a:p>
            <a:pPr marL="114300" indent="0">
              <a:buNone/>
            </a:pPr>
            <a:r>
              <a:rPr lang="en-US" b="1">
                <a:cs typeface="Calibri"/>
              </a:rPr>
              <a:t>Symptoms:</a:t>
            </a:r>
          </a:p>
          <a:p>
            <a:r>
              <a:rPr lang="en-US">
                <a:cs typeface="Calibri"/>
              </a:rPr>
              <a:t>Anger, irritability, and aggression</a:t>
            </a:r>
          </a:p>
          <a:p>
            <a:r>
              <a:rPr lang="en-US">
                <a:cs typeface="Calibri"/>
              </a:rPr>
              <a:t>Nervousness and anxiety</a:t>
            </a:r>
          </a:p>
          <a:p>
            <a:r>
              <a:rPr lang="en-US">
                <a:cs typeface="Calibri"/>
              </a:rPr>
              <a:t>Restlessness</a:t>
            </a:r>
          </a:p>
          <a:p>
            <a:r>
              <a:rPr lang="en-US">
                <a:cs typeface="Calibri"/>
              </a:rPr>
              <a:t>Decreased appetite or weight</a:t>
            </a:r>
          </a:p>
          <a:p>
            <a:r>
              <a:rPr lang="en-US">
                <a:cs typeface="Calibri"/>
              </a:rPr>
              <a:t>Depression</a:t>
            </a:r>
          </a:p>
          <a:p>
            <a:r>
              <a:rPr lang="en-US">
                <a:cs typeface="Calibri"/>
              </a:rPr>
              <a:t>Insomnia</a:t>
            </a:r>
          </a:p>
          <a:p>
            <a:r>
              <a:rPr lang="en-US">
                <a:cs typeface="Calibri"/>
              </a:rPr>
              <a:t>Strange or unsettling dreams</a:t>
            </a:r>
          </a:p>
          <a:p>
            <a:r>
              <a:rPr lang="en-US">
                <a:cs typeface="Calibri"/>
              </a:rPr>
              <a:t>Headaches, nausea, vomiting, sweating, and abdominal pain</a:t>
            </a:r>
          </a:p>
          <a:p>
            <a:r>
              <a:rPr lang="en-US">
                <a:cs typeface="Calibri"/>
              </a:rPr>
              <a:t>Tremors</a:t>
            </a:r>
          </a:p>
        </p:txBody>
      </p:sp>
      <p:pic>
        <p:nvPicPr>
          <p:cNvPr id="4" name="Picture 3" descr="Dramatic image of a sad teenage girl crying">
            <a:extLst>
              <a:ext uri="{FF2B5EF4-FFF2-40B4-BE49-F238E27FC236}">
                <a16:creationId xmlns:a16="http://schemas.microsoft.com/office/drawing/2014/main" id="{7794E807-791A-DED8-48B2-E7DDCC0E4CA9}"/>
              </a:ext>
            </a:extLst>
          </p:cNvPr>
          <p:cNvPicPr>
            <a:picLocks noChangeAspect="1"/>
          </p:cNvPicPr>
          <p:nvPr/>
        </p:nvPicPr>
        <p:blipFill rotWithShape="1">
          <a:blip r:embed="rId3"/>
          <a:srcRect l="9040" r="-141" b="424"/>
          <a:stretch/>
        </p:blipFill>
        <p:spPr>
          <a:xfrm>
            <a:off x="6168162" y="1991591"/>
            <a:ext cx="4513762" cy="3302002"/>
          </a:xfrm>
          <a:prstGeom prst="rect">
            <a:avLst/>
          </a:prstGeom>
        </p:spPr>
      </p:pic>
    </p:spTree>
    <p:extLst>
      <p:ext uri="{BB962C8B-B14F-4D97-AF65-F5344CB8AC3E}">
        <p14:creationId xmlns:p14="http://schemas.microsoft.com/office/powerpoint/2010/main" val="3102168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369C-9ABB-678A-D2E8-02FBC0051F84}"/>
              </a:ext>
            </a:extLst>
          </p:cNvPr>
          <p:cNvSpPr>
            <a:spLocks noGrp="1"/>
          </p:cNvSpPr>
          <p:nvPr>
            <p:ph type="ctrTitle"/>
          </p:nvPr>
        </p:nvSpPr>
        <p:spPr>
          <a:xfrm>
            <a:off x="863600" y="594361"/>
            <a:ext cx="10058400" cy="2593975"/>
          </a:xfrm>
        </p:spPr>
        <p:txBody>
          <a:bodyPr anchor="b">
            <a:normAutofit/>
          </a:bodyPr>
          <a:lstStyle/>
          <a:p>
            <a:r>
              <a:rPr lang="en-US"/>
              <a:t>MYTH OR FACT??? </a:t>
            </a:r>
          </a:p>
        </p:txBody>
      </p:sp>
      <p:sp>
        <p:nvSpPr>
          <p:cNvPr id="3" name="Content Placeholder 2">
            <a:extLst>
              <a:ext uri="{FF2B5EF4-FFF2-40B4-BE49-F238E27FC236}">
                <a16:creationId xmlns:a16="http://schemas.microsoft.com/office/drawing/2014/main" id="{2CB74A3C-42AB-5B1E-1C8E-B6560F9CEB8F}"/>
              </a:ext>
            </a:extLst>
          </p:cNvPr>
          <p:cNvSpPr>
            <a:spLocks noGrp="1"/>
          </p:cNvSpPr>
          <p:nvPr>
            <p:ph type="subTitle" idx="1"/>
          </p:nvPr>
        </p:nvSpPr>
        <p:spPr>
          <a:xfrm>
            <a:off x="863600" y="3261360"/>
            <a:ext cx="8615680" cy="1066800"/>
          </a:xfrm>
        </p:spPr>
        <p:txBody>
          <a:bodyPr wrap="square" anchor="t">
            <a:normAutofit/>
          </a:bodyPr>
          <a:lstStyle/>
          <a:p>
            <a:r>
              <a:rPr lang="en-US" sz="3200">
                <a:ea typeface="Calibri"/>
                <a:cs typeface="Calibri"/>
              </a:rPr>
              <a:t>Marijuana can be used as treatment for certain medical conditions</a:t>
            </a:r>
          </a:p>
        </p:txBody>
      </p:sp>
    </p:spTree>
    <p:extLst>
      <p:ext uri="{BB962C8B-B14F-4D97-AF65-F5344CB8AC3E}">
        <p14:creationId xmlns:p14="http://schemas.microsoft.com/office/powerpoint/2010/main" val="2564361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ct Icon Images – Browse 31,526 Stock Photos, Vectors, and Video | Adobe  Stock">
            <a:extLst>
              <a:ext uri="{FF2B5EF4-FFF2-40B4-BE49-F238E27FC236}">
                <a16:creationId xmlns:a16="http://schemas.microsoft.com/office/drawing/2014/main" id="{454F2931-0C5F-5D6C-CC02-3FA54225AE0B}"/>
              </a:ext>
            </a:extLst>
          </p:cNvPr>
          <p:cNvPicPr>
            <a:picLocks noChangeAspect="1"/>
          </p:cNvPicPr>
          <p:nvPr/>
        </p:nvPicPr>
        <p:blipFill rotWithShape="1">
          <a:blip r:embed="rId2"/>
          <a:srcRect t="9360" b="9118"/>
          <a:stretch/>
        </p:blipFill>
        <p:spPr>
          <a:xfrm>
            <a:off x="20" y="10"/>
            <a:ext cx="12191980" cy="6857990"/>
          </a:xfrm>
          <a:prstGeom prst="rect">
            <a:avLst/>
          </a:prstGeom>
          <a:noFill/>
        </p:spPr>
      </p:pic>
    </p:spTree>
    <p:extLst>
      <p:ext uri="{BB962C8B-B14F-4D97-AF65-F5344CB8AC3E}">
        <p14:creationId xmlns:p14="http://schemas.microsoft.com/office/powerpoint/2010/main" val="1459754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96AAE-5C20-52D8-CF24-D4C2B8499CD7}"/>
              </a:ext>
            </a:extLst>
          </p:cNvPr>
          <p:cNvSpPr>
            <a:spLocks noGrp="1"/>
          </p:cNvSpPr>
          <p:nvPr>
            <p:ph type="title"/>
          </p:nvPr>
        </p:nvSpPr>
        <p:spPr/>
        <p:txBody>
          <a:bodyPr/>
          <a:lstStyle/>
          <a:p>
            <a:r>
              <a:rPr lang="en-US"/>
              <a:t>What Is Marijuana?</a:t>
            </a:r>
          </a:p>
        </p:txBody>
      </p:sp>
      <p:sp>
        <p:nvSpPr>
          <p:cNvPr id="3" name="Content Placeholder 2">
            <a:extLst>
              <a:ext uri="{FF2B5EF4-FFF2-40B4-BE49-F238E27FC236}">
                <a16:creationId xmlns:a16="http://schemas.microsoft.com/office/drawing/2014/main" id="{67E06296-6894-6D03-0574-B133057059CE}"/>
              </a:ext>
            </a:extLst>
          </p:cNvPr>
          <p:cNvSpPr>
            <a:spLocks noGrp="1"/>
          </p:cNvSpPr>
          <p:nvPr>
            <p:ph idx="1"/>
          </p:nvPr>
        </p:nvSpPr>
        <p:spPr>
          <a:xfrm>
            <a:off x="749300" y="1528619"/>
            <a:ext cx="5778500" cy="4800600"/>
          </a:xfrm>
        </p:spPr>
        <p:txBody>
          <a:bodyPr/>
          <a:lstStyle/>
          <a:p>
            <a:r>
              <a:rPr lang="en-US"/>
              <a:t>Marijuana: dried leaves, flowers, stems, and seeds from </a:t>
            </a:r>
            <a:r>
              <a:rPr lang="en-US" i="1"/>
              <a:t>Cannabis Sativa</a:t>
            </a:r>
            <a:r>
              <a:rPr lang="en-US"/>
              <a:t> or </a:t>
            </a:r>
            <a:r>
              <a:rPr lang="en-US" i="1"/>
              <a:t>Cannabis indica</a:t>
            </a:r>
            <a:r>
              <a:rPr lang="en-US"/>
              <a:t> plant</a:t>
            </a:r>
          </a:p>
          <a:p>
            <a:pPr marL="114300" indent="0">
              <a:buNone/>
            </a:pPr>
            <a:endParaRPr lang="en-US">
              <a:ea typeface="Calibri"/>
              <a:cs typeface="Calibri"/>
            </a:endParaRPr>
          </a:p>
          <a:p>
            <a:r>
              <a:rPr lang="en-US"/>
              <a:t>Street Names: weed, pot, dope, Mary Jane, grass, reefer, herb </a:t>
            </a:r>
          </a:p>
          <a:p>
            <a:pPr marL="114300" indent="0">
              <a:buNone/>
            </a:pPr>
            <a:endParaRPr lang="en-US">
              <a:ea typeface="Calibri"/>
              <a:cs typeface="Calibri"/>
            </a:endParaRPr>
          </a:p>
          <a:p>
            <a:r>
              <a:rPr lang="en-US"/>
              <a:t>Smoked in hand-rolled cigarettes (joints), pipes, water pipes (bongs), or emptied cigars refilled with marijuana (blunts)</a:t>
            </a:r>
          </a:p>
          <a:p>
            <a:endParaRPr lang="en-US"/>
          </a:p>
          <a:p>
            <a:r>
              <a:rPr lang="en-US"/>
              <a:t>Sometimes mixed with various foods to create “edibles”</a:t>
            </a:r>
            <a:endParaRPr lang="en-US">
              <a:ea typeface="Calibri"/>
              <a:cs typeface="Calibri"/>
            </a:endParaRPr>
          </a:p>
        </p:txBody>
      </p:sp>
      <p:pic>
        <p:nvPicPr>
          <p:cNvPr id="21506" name="Picture 2" descr="Photo of marijuana leaves.">
            <a:extLst>
              <a:ext uri="{FF2B5EF4-FFF2-40B4-BE49-F238E27FC236}">
                <a16:creationId xmlns:a16="http://schemas.microsoft.com/office/drawing/2014/main" id="{ED26B0B7-5956-A10A-220E-693C0E8EF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227" y="2153902"/>
            <a:ext cx="3416300" cy="255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87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09E7-827C-7F4F-62F9-10A24BE5CE47}"/>
              </a:ext>
            </a:extLst>
          </p:cNvPr>
          <p:cNvSpPr>
            <a:spLocks noGrp="1"/>
          </p:cNvSpPr>
          <p:nvPr>
            <p:ph type="title"/>
          </p:nvPr>
        </p:nvSpPr>
        <p:spPr/>
        <p:txBody>
          <a:bodyPr/>
          <a:lstStyle/>
          <a:p>
            <a:r>
              <a:rPr lang="en-US"/>
              <a:t>Medical Marijuana</a:t>
            </a:r>
          </a:p>
        </p:txBody>
      </p:sp>
      <p:sp>
        <p:nvSpPr>
          <p:cNvPr id="3" name="Content Placeholder 2">
            <a:extLst>
              <a:ext uri="{FF2B5EF4-FFF2-40B4-BE49-F238E27FC236}">
                <a16:creationId xmlns:a16="http://schemas.microsoft.com/office/drawing/2014/main" id="{925FDAF4-E9F5-B911-DF39-C089E559CE2B}"/>
              </a:ext>
            </a:extLst>
          </p:cNvPr>
          <p:cNvSpPr>
            <a:spLocks noGrp="1"/>
          </p:cNvSpPr>
          <p:nvPr>
            <p:ph idx="1"/>
          </p:nvPr>
        </p:nvSpPr>
        <p:spPr>
          <a:xfrm>
            <a:off x="609600" y="1496291"/>
            <a:ext cx="10160000" cy="1221510"/>
          </a:xfrm>
        </p:spPr>
        <p:txBody>
          <a:bodyPr/>
          <a:lstStyle/>
          <a:p>
            <a:r>
              <a:rPr lang="en-US">
                <a:cs typeface="Calibri"/>
              </a:rPr>
              <a:t>Ease symptoms from medical conditions</a:t>
            </a:r>
          </a:p>
          <a:p>
            <a:r>
              <a:rPr lang="en-US">
                <a:cs typeface="Calibri"/>
              </a:rPr>
              <a:t>Cannabidiol with &lt;0.3% THC is legal under federal law for medical purposes</a:t>
            </a:r>
          </a:p>
          <a:p>
            <a:r>
              <a:rPr lang="en-US">
                <a:cs typeface="Calibri"/>
              </a:rPr>
              <a:t>Can be used for: </a:t>
            </a:r>
          </a:p>
        </p:txBody>
      </p:sp>
      <p:sp>
        <p:nvSpPr>
          <p:cNvPr id="4" name="TextBox 3">
            <a:extLst>
              <a:ext uri="{FF2B5EF4-FFF2-40B4-BE49-F238E27FC236}">
                <a16:creationId xmlns:a16="http://schemas.microsoft.com/office/drawing/2014/main" id="{6DCFE0E1-6F9E-0D30-436E-3BDFB4E0B368}"/>
              </a:ext>
            </a:extLst>
          </p:cNvPr>
          <p:cNvSpPr txBox="1"/>
          <p:nvPr/>
        </p:nvSpPr>
        <p:spPr>
          <a:xfrm>
            <a:off x="790863" y="2706255"/>
            <a:ext cx="4688609"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39445" lvl="1" indent="-285750">
              <a:spcBef>
                <a:spcPct val="20000"/>
              </a:spcBef>
              <a:spcAft>
                <a:spcPct val="0"/>
              </a:spcAft>
              <a:buFont typeface="Courier New,monospace"/>
              <a:buChar char="o"/>
            </a:pPr>
            <a:r>
              <a:rPr lang="en-US" sz="2000">
                <a:cs typeface="Calibri"/>
              </a:rPr>
              <a:t>Alzheimer's Disease</a:t>
            </a:r>
          </a:p>
          <a:p>
            <a:pPr marL="639445" lvl="1" indent="-285750">
              <a:spcBef>
                <a:spcPct val="20000"/>
              </a:spcBef>
              <a:spcAft>
                <a:spcPct val="0"/>
              </a:spcAft>
              <a:buFont typeface="Courier New,monospace"/>
              <a:buChar char="o"/>
            </a:pPr>
            <a:r>
              <a:rPr lang="en-US" sz="2000">
                <a:cs typeface="Calibri"/>
              </a:rPr>
              <a:t>Amyotrophic Lateral Sclerosis (ALS)</a:t>
            </a:r>
          </a:p>
          <a:p>
            <a:pPr marL="639445" lvl="1" indent="-285750">
              <a:spcBef>
                <a:spcPct val="20000"/>
              </a:spcBef>
              <a:spcAft>
                <a:spcPct val="0"/>
              </a:spcAft>
              <a:buFont typeface="Courier New,monospace"/>
              <a:buChar char="o"/>
            </a:pPr>
            <a:r>
              <a:rPr lang="en-US" sz="2000">
                <a:cs typeface="Calibri"/>
              </a:rPr>
              <a:t>HIV/AIDS</a:t>
            </a:r>
          </a:p>
          <a:p>
            <a:pPr marL="639445" lvl="1" indent="-285750">
              <a:spcBef>
                <a:spcPct val="20000"/>
              </a:spcBef>
              <a:spcAft>
                <a:spcPct val="0"/>
              </a:spcAft>
              <a:buFont typeface="Courier New,monospace"/>
              <a:buChar char="o"/>
            </a:pPr>
            <a:r>
              <a:rPr lang="en-US" sz="2000">
                <a:cs typeface="Calibri"/>
              </a:rPr>
              <a:t>Crohn's Disease</a:t>
            </a:r>
          </a:p>
          <a:p>
            <a:pPr marL="639445" lvl="1" indent="-285750">
              <a:spcBef>
                <a:spcPct val="20000"/>
              </a:spcBef>
              <a:spcAft>
                <a:spcPct val="0"/>
              </a:spcAft>
              <a:buFont typeface="Courier New,monospace"/>
              <a:buChar char="o"/>
            </a:pPr>
            <a:r>
              <a:rPr lang="en-US" sz="2000">
                <a:cs typeface="Calibri"/>
              </a:rPr>
              <a:t>Epilepsy and Seizures</a:t>
            </a:r>
          </a:p>
        </p:txBody>
      </p:sp>
      <p:sp>
        <p:nvSpPr>
          <p:cNvPr id="5" name="TextBox 4">
            <a:extLst>
              <a:ext uri="{FF2B5EF4-FFF2-40B4-BE49-F238E27FC236}">
                <a16:creationId xmlns:a16="http://schemas.microsoft.com/office/drawing/2014/main" id="{0CEA80A7-0244-BCBD-5AB4-1A90CC30FC44}"/>
              </a:ext>
            </a:extLst>
          </p:cNvPr>
          <p:cNvSpPr txBox="1"/>
          <p:nvPr/>
        </p:nvSpPr>
        <p:spPr>
          <a:xfrm>
            <a:off x="5108863" y="2293944"/>
            <a:ext cx="602788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3695" lvl="1">
              <a:spcBef>
                <a:spcPct val="20000"/>
              </a:spcBef>
              <a:spcAft>
                <a:spcPct val="0"/>
              </a:spcAft>
              <a:buFont typeface="Courier New,monospace"/>
              <a:buChar char="o"/>
            </a:pPr>
            <a:endParaRPr lang="en-US" sz="2000">
              <a:cs typeface="Calibri"/>
            </a:endParaRPr>
          </a:p>
          <a:p>
            <a:pPr marL="639445" lvl="1" indent="-285750">
              <a:spcBef>
                <a:spcPct val="20000"/>
              </a:spcBef>
              <a:spcAft>
                <a:spcPct val="0"/>
              </a:spcAft>
              <a:buFont typeface="Courier New,monospace"/>
              <a:buChar char="o"/>
            </a:pPr>
            <a:r>
              <a:rPr lang="en-US" sz="2000">
                <a:cs typeface="Calibri"/>
              </a:rPr>
              <a:t>Glaucoma</a:t>
            </a:r>
            <a:endParaRPr lang="en-US">
              <a:cs typeface="Calibri"/>
            </a:endParaRPr>
          </a:p>
          <a:p>
            <a:pPr marL="639445" lvl="1" indent="-285750">
              <a:spcBef>
                <a:spcPct val="20000"/>
              </a:spcBef>
              <a:spcAft>
                <a:spcPct val="0"/>
              </a:spcAft>
              <a:buFont typeface="Courier New,monospace"/>
              <a:buChar char="o"/>
            </a:pPr>
            <a:r>
              <a:rPr lang="en-US" sz="2000">
                <a:cs typeface="Calibri"/>
              </a:rPr>
              <a:t>Multiple Sclerosis and Muscle Spasms</a:t>
            </a:r>
          </a:p>
          <a:p>
            <a:pPr marL="639445" lvl="1" indent="-285750">
              <a:spcBef>
                <a:spcPct val="20000"/>
              </a:spcBef>
              <a:spcAft>
                <a:spcPct val="0"/>
              </a:spcAft>
              <a:buFont typeface="Courier New,monospace"/>
              <a:buChar char="o"/>
            </a:pPr>
            <a:r>
              <a:rPr lang="en-US" sz="2000">
                <a:cs typeface="Calibri"/>
              </a:rPr>
              <a:t>Posttraumatic Stress Disorder (PTSD)</a:t>
            </a:r>
          </a:p>
          <a:p>
            <a:pPr marL="639445" lvl="1" indent="-285750">
              <a:spcBef>
                <a:spcPct val="20000"/>
              </a:spcBef>
              <a:spcAft>
                <a:spcPct val="0"/>
              </a:spcAft>
              <a:buFont typeface="Courier New,monospace"/>
              <a:buChar char="o"/>
            </a:pPr>
            <a:r>
              <a:rPr lang="en-US" sz="2000">
                <a:cs typeface="Calibri"/>
              </a:rPr>
              <a:t>Serious and Ongoing Pain</a:t>
            </a:r>
          </a:p>
          <a:p>
            <a:pPr marL="639445" lvl="1" indent="-285750">
              <a:spcBef>
                <a:spcPct val="20000"/>
              </a:spcBef>
              <a:spcAft>
                <a:spcPct val="0"/>
              </a:spcAft>
              <a:buFont typeface="Courier New,monospace"/>
              <a:buChar char="o"/>
            </a:pPr>
            <a:r>
              <a:rPr lang="en-US" sz="2000">
                <a:cs typeface="Calibri"/>
              </a:rPr>
              <a:t>Serious Nausea/ Vomiting from Cancer Treatment</a:t>
            </a:r>
            <a:endParaRPr lang="en-US">
              <a:cs typeface="Calibri"/>
            </a:endParaRPr>
          </a:p>
        </p:txBody>
      </p:sp>
      <p:sp>
        <p:nvSpPr>
          <p:cNvPr id="7" name="Content Placeholder 2">
            <a:extLst>
              <a:ext uri="{FF2B5EF4-FFF2-40B4-BE49-F238E27FC236}">
                <a16:creationId xmlns:a16="http://schemas.microsoft.com/office/drawing/2014/main" id="{A52F23A9-71E1-A5D6-7572-4712721033A8}"/>
              </a:ext>
            </a:extLst>
          </p:cNvPr>
          <p:cNvSpPr txBox="1">
            <a:spLocks/>
          </p:cNvSpPr>
          <p:nvPr/>
        </p:nvSpPr>
        <p:spPr bwMode="auto">
          <a:xfrm>
            <a:off x="611909" y="4742873"/>
            <a:ext cx="7744604" cy="122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526DB0"/>
              </a:buClr>
              <a:buFont typeface="Arial" panose="020B0604020202020204"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89AAC"/>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DC5924"/>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cs typeface="Calibri"/>
              </a:rPr>
              <a:t>Varies by state </a:t>
            </a:r>
          </a:p>
          <a:p>
            <a:r>
              <a:rPr lang="en-US" dirty="0">
                <a:cs typeface="Calibri"/>
              </a:rPr>
              <a:t>Inhalation, oral, sublingual, rectal, and topical forms available</a:t>
            </a:r>
            <a:endParaRPr lang="en-US" dirty="0">
              <a:ea typeface="Calibri"/>
              <a:cs typeface="Calibri"/>
            </a:endParaRPr>
          </a:p>
          <a:p>
            <a:r>
              <a:rPr lang="en-US" dirty="0">
                <a:ea typeface="Calibri"/>
                <a:cs typeface="Calibri"/>
              </a:rPr>
              <a:t>Must be prescribed by a provider, not available at a marijuana dispensary</a:t>
            </a:r>
          </a:p>
        </p:txBody>
      </p:sp>
      <p:pic>
        <p:nvPicPr>
          <p:cNvPr id="8" name="Picture 7" descr="Cannabis Nurses Will Soon Be In Demand ...">
            <a:extLst>
              <a:ext uri="{FF2B5EF4-FFF2-40B4-BE49-F238E27FC236}">
                <a16:creationId xmlns:a16="http://schemas.microsoft.com/office/drawing/2014/main" id="{0F80B4E3-365F-AF33-EBD4-5BB1179574B1}"/>
              </a:ext>
            </a:extLst>
          </p:cNvPr>
          <p:cNvPicPr>
            <a:picLocks noChangeAspect="1"/>
          </p:cNvPicPr>
          <p:nvPr/>
        </p:nvPicPr>
        <p:blipFill>
          <a:blip r:embed="rId3"/>
          <a:stretch>
            <a:fillRect/>
          </a:stretch>
        </p:blipFill>
        <p:spPr>
          <a:xfrm>
            <a:off x="8877300" y="5424920"/>
            <a:ext cx="2276764" cy="1319069"/>
          </a:xfrm>
          <a:prstGeom prst="rect">
            <a:avLst/>
          </a:prstGeom>
        </p:spPr>
      </p:pic>
    </p:spTree>
    <p:extLst>
      <p:ext uri="{BB962C8B-B14F-4D97-AF65-F5344CB8AC3E}">
        <p14:creationId xmlns:p14="http://schemas.microsoft.com/office/powerpoint/2010/main" val="2053770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369C-9ABB-678A-D2E8-02FBC0051F84}"/>
              </a:ext>
            </a:extLst>
          </p:cNvPr>
          <p:cNvSpPr>
            <a:spLocks noGrp="1"/>
          </p:cNvSpPr>
          <p:nvPr>
            <p:ph type="ctrTitle"/>
          </p:nvPr>
        </p:nvSpPr>
        <p:spPr>
          <a:xfrm>
            <a:off x="863600" y="594361"/>
            <a:ext cx="10058400" cy="2593975"/>
          </a:xfrm>
        </p:spPr>
        <p:txBody>
          <a:bodyPr anchor="b">
            <a:normAutofit/>
          </a:bodyPr>
          <a:lstStyle/>
          <a:p>
            <a:r>
              <a:rPr lang="en-US"/>
              <a:t>MYTH OR FACT??? </a:t>
            </a:r>
          </a:p>
        </p:txBody>
      </p:sp>
      <p:sp>
        <p:nvSpPr>
          <p:cNvPr id="3" name="Content Placeholder 2">
            <a:extLst>
              <a:ext uri="{FF2B5EF4-FFF2-40B4-BE49-F238E27FC236}">
                <a16:creationId xmlns:a16="http://schemas.microsoft.com/office/drawing/2014/main" id="{2CB74A3C-42AB-5B1E-1C8E-B6560F9CEB8F}"/>
              </a:ext>
            </a:extLst>
          </p:cNvPr>
          <p:cNvSpPr>
            <a:spLocks noGrp="1"/>
          </p:cNvSpPr>
          <p:nvPr>
            <p:ph type="subTitle" idx="1"/>
          </p:nvPr>
        </p:nvSpPr>
        <p:spPr>
          <a:xfrm>
            <a:off x="863600" y="3261360"/>
            <a:ext cx="8615680" cy="1066800"/>
          </a:xfrm>
        </p:spPr>
        <p:txBody>
          <a:bodyPr wrap="square" anchor="t">
            <a:normAutofit/>
          </a:bodyPr>
          <a:lstStyle/>
          <a:p>
            <a:r>
              <a:rPr lang="en-US" sz="3200">
                <a:ea typeface="Calibri"/>
                <a:cs typeface="Calibri"/>
              </a:rPr>
              <a:t>Marijuana has no negative effects on mental health.</a:t>
            </a:r>
          </a:p>
        </p:txBody>
      </p:sp>
    </p:spTree>
    <p:extLst>
      <p:ext uri="{BB962C8B-B14F-4D97-AF65-F5344CB8AC3E}">
        <p14:creationId xmlns:p14="http://schemas.microsoft.com/office/powerpoint/2010/main" val="3607774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stamp with text&#10;&#10;Description automatically generated">
            <a:extLst>
              <a:ext uri="{FF2B5EF4-FFF2-40B4-BE49-F238E27FC236}">
                <a16:creationId xmlns:a16="http://schemas.microsoft.com/office/drawing/2014/main" id="{F5F5DBF1-6873-A6C3-3EE9-8A94A23F3C27}"/>
              </a:ext>
            </a:extLst>
          </p:cNvPr>
          <p:cNvPicPr>
            <a:picLocks noChangeAspect="1"/>
          </p:cNvPicPr>
          <p:nvPr/>
        </p:nvPicPr>
        <p:blipFill rotWithShape="1">
          <a:blip r:embed="rId2"/>
          <a:srcRect t="7291" b="2709"/>
          <a:stretch/>
        </p:blipFill>
        <p:spPr>
          <a:xfrm>
            <a:off x="20" y="10"/>
            <a:ext cx="12191980" cy="6857990"/>
          </a:xfrm>
          <a:prstGeom prst="rect">
            <a:avLst/>
          </a:prstGeom>
          <a:noFill/>
        </p:spPr>
      </p:pic>
    </p:spTree>
    <p:extLst>
      <p:ext uri="{BB962C8B-B14F-4D97-AF65-F5344CB8AC3E}">
        <p14:creationId xmlns:p14="http://schemas.microsoft.com/office/powerpoint/2010/main" val="3508281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9A6E-6068-B85E-DC08-87274C54181E}"/>
              </a:ext>
            </a:extLst>
          </p:cNvPr>
          <p:cNvSpPr>
            <a:spLocks noGrp="1"/>
          </p:cNvSpPr>
          <p:nvPr>
            <p:ph type="title"/>
          </p:nvPr>
        </p:nvSpPr>
        <p:spPr/>
        <p:txBody>
          <a:bodyPr/>
          <a:lstStyle/>
          <a:p>
            <a:r>
              <a:rPr lang="en-US">
                <a:ea typeface="Cambria"/>
              </a:rPr>
              <a:t>Mental Health</a:t>
            </a:r>
          </a:p>
        </p:txBody>
      </p:sp>
      <p:sp>
        <p:nvSpPr>
          <p:cNvPr id="3" name="Content Placeholder 2">
            <a:extLst>
              <a:ext uri="{FF2B5EF4-FFF2-40B4-BE49-F238E27FC236}">
                <a16:creationId xmlns:a16="http://schemas.microsoft.com/office/drawing/2014/main" id="{4D2933B3-B548-3580-9675-723B80FBBF92}"/>
              </a:ext>
            </a:extLst>
          </p:cNvPr>
          <p:cNvSpPr>
            <a:spLocks noGrp="1"/>
          </p:cNvSpPr>
          <p:nvPr>
            <p:ph idx="1"/>
          </p:nvPr>
        </p:nvSpPr>
        <p:spPr>
          <a:xfrm>
            <a:off x="766838" y="1878390"/>
            <a:ext cx="4565316" cy="3651553"/>
          </a:xfrm>
        </p:spPr>
        <p:txBody>
          <a:bodyPr/>
          <a:lstStyle/>
          <a:p>
            <a:r>
              <a:rPr lang="en-US">
                <a:cs typeface="Calibri"/>
              </a:rPr>
              <a:t>Regular marijuana use is linked to increased risk of anxiety and depression, and possibly psychotic illnesses</a:t>
            </a:r>
          </a:p>
          <a:p>
            <a:endParaRPr lang="en-US">
              <a:cs typeface="Calibri"/>
            </a:endParaRPr>
          </a:p>
          <a:p>
            <a:r>
              <a:rPr lang="en-US">
                <a:cs typeface="Calibri"/>
              </a:rPr>
              <a:t>Affects how well you think and your concentration</a:t>
            </a:r>
          </a:p>
          <a:p>
            <a:endParaRPr lang="en-US">
              <a:cs typeface="Calibri"/>
            </a:endParaRPr>
          </a:p>
          <a:p>
            <a:r>
              <a:rPr lang="en-US">
                <a:cs typeface="Calibri"/>
              </a:rPr>
              <a:t>Affects motivation</a:t>
            </a:r>
          </a:p>
        </p:txBody>
      </p:sp>
      <p:pic>
        <p:nvPicPr>
          <p:cNvPr id="4" name="Picture 3" descr="Understanding the Long-Term Effects of Marijuana | FHE Health">
            <a:extLst>
              <a:ext uri="{FF2B5EF4-FFF2-40B4-BE49-F238E27FC236}">
                <a16:creationId xmlns:a16="http://schemas.microsoft.com/office/drawing/2014/main" id="{958E6AB7-2483-6AF2-6327-5346BAD7E529}"/>
              </a:ext>
            </a:extLst>
          </p:cNvPr>
          <p:cNvPicPr>
            <a:picLocks noChangeAspect="1"/>
          </p:cNvPicPr>
          <p:nvPr/>
        </p:nvPicPr>
        <p:blipFill rotWithShape="1">
          <a:blip r:embed="rId3"/>
          <a:srcRect t="5901" r="-621" b="10248"/>
          <a:stretch/>
        </p:blipFill>
        <p:spPr>
          <a:xfrm>
            <a:off x="6064301" y="1712988"/>
            <a:ext cx="4835115" cy="4037284"/>
          </a:xfrm>
          <a:prstGeom prst="rect">
            <a:avLst/>
          </a:prstGeom>
        </p:spPr>
      </p:pic>
    </p:spTree>
    <p:extLst>
      <p:ext uri="{BB962C8B-B14F-4D97-AF65-F5344CB8AC3E}">
        <p14:creationId xmlns:p14="http://schemas.microsoft.com/office/powerpoint/2010/main" val="3202782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AAB-1F33-7846-E2CD-FEFCCDA1269A}"/>
              </a:ext>
            </a:extLst>
          </p:cNvPr>
          <p:cNvSpPr>
            <a:spLocks noGrp="1"/>
          </p:cNvSpPr>
          <p:nvPr>
            <p:ph type="title"/>
          </p:nvPr>
        </p:nvSpPr>
        <p:spPr/>
        <p:txBody>
          <a:bodyPr/>
          <a:lstStyle/>
          <a:p>
            <a:r>
              <a:rPr lang="en-US">
                <a:ea typeface="Cambria"/>
              </a:rPr>
              <a:t>Treatments</a:t>
            </a:r>
            <a:endParaRPr lang="en-US"/>
          </a:p>
        </p:txBody>
      </p:sp>
      <p:sp>
        <p:nvSpPr>
          <p:cNvPr id="3" name="Content Placeholder 2">
            <a:extLst>
              <a:ext uri="{FF2B5EF4-FFF2-40B4-BE49-F238E27FC236}">
                <a16:creationId xmlns:a16="http://schemas.microsoft.com/office/drawing/2014/main" id="{CEFBF238-C67D-1DF2-3337-C9D7B3555E63}"/>
              </a:ext>
            </a:extLst>
          </p:cNvPr>
          <p:cNvSpPr>
            <a:spLocks noGrp="1"/>
          </p:cNvSpPr>
          <p:nvPr>
            <p:ph idx="1"/>
          </p:nvPr>
        </p:nvSpPr>
        <p:spPr>
          <a:xfrm>
            <a:off x="609600" y="1600200"/>
            <a:ext cx="4813905" cy="4800600"/>
          </a:xfrm>
        </p:spPr>
        <p:txBody>
          <a:bodyPr/>
          <a:lstStyle/>
          <a:p>
            <a:r>
              <a:rPr lang="en-US">
                <a:cs typeface="Calibri"/>
              </a:rPr>
              <a:t>Cognitive Behavioral Therapy (CBT)</a:t>
            </a:r>
          </a:p>
          <a:p>
            <a:endParaRPr lang="en-US">
              <a:cs typeface="Calibri"/>
            </a:endParaRPr>
          </a:p>
          <a:p>
            <a:r>
              <a:rPr lang="en-US">
                <a:cs typeface="Calibri"/>
              </a:rPr>
              <a:t>Motivational Enhancement Therapy (MET)</a:t>
            </a:r>
          </a:p>
          <a:p>
            <a:endParaRPr lang="en-US">
              <a:cs typeface="Calibri"/>
            </a:endParaRPr>
          </a:p>
          <a:p>
            <a:r>
              <a:rPr lang="en-US">
                <a:cs typeface="Calibri"/>
              </a:rPr>
              <a:t>Group/Individual Therapy</a:t>
            </a:r>
          </a:p>
          <a:p>
            <a:endParaRPr lang="en-US">
              <a:cs typeface="Calibri"/>
            </a:endParaRPr>
          </a:p>
          <a:p>
            <a:r>
              <a:rPr lang="en-US">
                <a:cs typeface="Calibri"/>
              </a:rPr>
              <a:t>Rehabilitation Programs</a:t>
            </a:r>
          </a:p>
          <a:p>
            <a:endParaRPr lang="en-US">
              <a:cs typeface="Calibri"/>
            </a:endParaRPr>
          </a:p>
          <a:p>
            <a:r>
              <a:rPr lang="en-US">
                <a:cs typeface="Calibri"/>
              </a:rPr>
              <a:t>Pharmacological Medications for Withdrawal Symptoms</a:t>
            </a:r>
          </a:p>
          <a:p>
            <a:endParaRPr lang="en-US">
              <a:cs typeface="Calibri"/>
            </a:endParaRPr>
          </a:p>
        </p:txBody>
      </p:sp>
      <p:pic>
        <p:nvPicPr>
          <p:cNvPr id="5" name="Picture 4" descr="A cartoon of two people&#10;&#10;Description automatically generated">
            <a:extLst>
              <a:ext uri="{FF2B5EF4-FFF2-40B4-BE49-F238E27FC236}">
                <a16:creationId xmlns:a16="http://schemas.microsoft.com/office/drawing/2014/main" id="{45295B6F-FB46-3F78-69CB-9CAB633D4AB8}"/>
              </a:ext>
            </a:extLst>
          </p:cNvPr>
          <p:cNvPicPr>
            <a:picLocks noChangeAspect="1"/>
          </p:cNvPicPr>
          <p:nvPr/>
        </p:nvPicPr>
        <p:blipFill rotWithShape="1">
          <a:blip r:embed="rId3"/>
          <a:srcRect b="7738"/>
          <a:stretch/>
        </p:blipFill>
        <p:spPr>
          <a:xfrm>
            <a:off x="5896987" y="2124562"/>
            <a:ext cx="5055810" cy="3193148"/>
          </a:xfrm>
          <a:prstGeom prst="rect">
            <a:avLst/>
          </a:prstGeom>
        </p:spPr>
      </p:pic>
    </p:spTree>
    <p:extLst>
      <p:ext uri="{BB962C8B-B14F-4D97-AF65-F5344CB8AC3E}">
        <p14:creationId xmlns:p14="http://schemas.microsoft.com/office/powerpoint/2010/main" val="937000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8B9D-DB94-FD91-4256-0D503FB4E240}"/>
              </a:ext>
            </a:extLst>
          </p:cNvPr>
          <p:cNvSpPr>
            <a:spLocks noGrp="1"/>
          </p:cNvSpPr>
          <p:nvPr>
            <p:ph type="title"/>
          </p:nvPr>
        </p:nvSpPr>
        <p:spPr/>
        <p:txBody>
          <a:bodyPr/>
          <a:lstStyle/>
          <a:p>
            <a:r>
              <a:rPr lang="en-US"/>
              <a:t>How to Get Help</a:t>
            </a:r>
          </a:p>
        </p:txBody>
      </p:sp>
      <p:sp>
        <p:nvSpPr>
          <p:cNvPr id="3" name="Content Placeholder 2">
            <a:extLst>
              <a:ext uri="{FF2B5EF4-FFF2-40B4-BE49-F238E27FC236}">
                <a16:creationId xmlns:a16="http://schemas.microsoft.com/office/drawing/2014/main" id="{AC2E393D-744D-103D-59F3-195B654111B4}"/>
              </a:ext>
            </a:extLst>
          </p:cNvPr>
          <p:cNvSpPr>
            <a:spLocks noGrp="1"/>
          </p:cNvSpPr>
          <p:nvPr>
            <p:ph idx="1"/>
          </p:nvPr>
        </p:nvSpPr>
        <p:spPr>
          <a:xfrm>
            <a:off x="771237" y="1415473"/>
            <a:ext cx="5668819" cy="5297054"/>
          </a:xfrm>
        </p:spPr>
        <p:txBody>
          <a:bodyPr/>
          <a:lstStyle/>
          <a:p>
            <a:r>
              <a:rPr lang="en-US">
                <a:cs typeface="Calibri"/>
              </a:rPr>
              <a:t>Rehabilitation Centers: </a:t>
            </a:r>
            <a:r>
              <a:rPr lang="en-US" b="1">
                <a:solidFill>
                  <a:srgbClr val="FF0000"/>
                </a:solidFill>
                <a:ea typeface="+mn-lt"/>
                <a:cs typeface="+mn-lt"/>
                <a:hlinkClick r:id="rId3">
                  <a:extLst>
                    <a:ext uri="{A12FA001-AC4F-418D-AE19-62706E023703}">
                      <ahyp:hlinkClr xmlns:ahyp="http://schemas.microsoft.com/office/drawing/2018/hyperlinkcolor" val="tx"/>
                    </a:ext>
                  </a:extLst>
                </a:hlinkClick>
              </a:rPr>
              <a:t>https://americanaddictioncenters.org/treatment-centers</a:t>
            </a:r>
            <a:endParaRPr lang="en-US" b="1">
              <a:solidFill>
                <a:srgbClr val="FF0000"/>
              </a:solidFill>
              <a:cs typeface="Calibri"/>
              <a:hlinkClick r:id="rId3">
                <a:extLst>
                  <a:ext uri="{A12FA001-AC4F-418D-AE19-62706E023703}">
                    <ahyp:hlinkClr xmlns:ahyp="http://schemas.microsoft.com/office/drawing/2018/hyperlinkcolor" val="tx"/>
                  </a:ext>
                </a:extLst>
              </a:hlinkClick>
            </a:endParaRPr>
          </a:p>
          <a:p>
            <a:endParaRPr lang="en-US">
              <a:cs typeface="Calibri"/>
            </a:endParaRPr>
          </a:p>
          <a:p>
            <a:r>
              <a:rPr lang="en-US">
                <a:cs typeface="Calibri"/>
              </a:rPr>
              <a:t>Substance Abuse and Mental Health Services Administration (SAMHSA) National Helpline: </a:t>
            </a:r>
            <a:r>
              <a:rPr lang="en-US" b="1">
                <a:solidFill>
                  <a:srgbClr val="FF0000"/>
                </a:solidFill>
                <a:cs typeface="Calibri"/>
              </a:rPr>
              <a:t>1-(800)-662-4357 </a:t>
            </a:r>
            <a:endParaRPr lang="en-US"/>
          </a:p>
          <a:p>
            <a:endParaRPr lang="en-US" b="1">
              <a:solidFill>
                <a:srgbClr val="FF0000"/>
              </a:solidFill>
              <a:cs typeface="Calibri"/>
            </a:endParaRPr>
          </a:p>
          <a:p>
            <a:r>
              <a:rPr lang="en-US">
                <a:cs typeface="Calibri"/>
              </a:rPr>
              <a:t>American Addiction Centers Helpline: </a:t>
            </a:r>
            <a:r>
              <a:rPr lang="en-US" b="1">
                <a:solidFill>
                  <a:srgbClr val="FF0000"/>
                </a:solidFill>
                <a:cs typeface="Calibri"/>
              </a:rPr>
              <a:t>(866)-959-6117</a:t>
            </a:r>
          </a:p>
          <a:p>
            <a:endParaRPr lang="en-US" b="1">
              <a:solidFill>
                <a:srgbClr val="FF0000"/>
              </a:solidFill>
              <a:cs typeface="Calibri"/>
            </a:endParaRPr>
          </a:p>
          <a:p>
            <a:r>
              <a:rPr lang="en-US">
                <a:cs typeface="Calibri"/>
              </a:rPr>
              <a:t>Reach out to local hospital or call </a:t>
            </a:r>
            <a:r>
              <a:rPr lang="en-US" b="1">
                <a:solidFill>
                  <a:srgbClr val="FF0000"/>
                </a:solidFill>
                <a:cs typeface="Calibri"/>
              </a:rPr>
              <a:t>911</a:t>
            </a:r>
            <a:r>
              <a:rPr lang="en-US">
                <a:cs typeface="Calibri"/>
              </a:rPr>
              <a:t> for emergencies</a:t>
            </a:r>
          </a:p>
        </p:txBody>
      </p:sp>
      <p:pic>
        <p:nvPicPr>
          <p:cNvPr id="4" name="Picture 3" descr="A group of people sitting in chairs&#10;&#10;Description automatically generated">
            <a:extLst>
              <a:ext uri="{FF2B5EF4-FFF2-40B4-BE49-F238E27FC236}">
                <a16:creationId xmlns:a16="http://schemas.microsoft.com/office/drawing/2014/main" id="{78216760-E0FB-F7B4-4E22-EA332762284E}"/>
              </a:ext>
            </a:extLst>
          </p:cNvPr>
          <p:cNvPicPr>
            <a:picLocks noChangeAspect="1"/>
          </p:cNvPicPr>
          <p:nvPr/>
        </p:nvPicPr>
        <p:blipFill>
          <a:blip r:embed="rId4"/>
          <a:stretch>
            <a:fillRect/>
          </a:stretch>
        </p:blipFill>
        <p:spPr>
          <a:xfrm>
            <a:off x="6864205" y="2585315"/>
            <a:ext cx="3497407" cy="1952914"/>
          </a:xfrm>
          <a:prstGeom prst="rect">
            <a:avLst/>
          </a:prstGeom>
        </p:spPr>
      </p:pic>
    </p:spTree>
    <p:extLst>
      <p:ext uri="{BB962C8B-B14F-4D97-AF65-F5344CB8AC3E}">
        <p14:creationId xmlns:p14="http://schemas.microsoft.com/office/powerpoint/2010/main" val="568009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6CD12-D087-6BF8-77CF-955A065E851C}"/>
              </a:ext>
            </a:extLst>
          </p:cNvPr>
          <p:cNvSpPr>
            <a:spLocks noGrp="1"/>
          </p:cNvSpPr>
          <p:nvPr>
            <p:ph type="title"/>
          </p:nvPr>
        </p:nvSpPr>
        <p:spPr>
          <a:xfrm>
            <a:off x="609600" y="577019"/>
            <a:ext cx="10160000" cy="1143000"/>
          </a:xfrm>
        </p:spPr>
        <p:txBody>
          <a:bodyPr/>
          <a:lstStyle/>
          <a:p>
            <a:pPr algn="ctr"/>
            <a:r>
              <a:rPr lang="en-US"/>
              <a:t>Questions?</a:t>
            </a:r>
          </a:p>
        </p:txBody>
      </p:sp>
      <p:pic>
        <p:nvPicPr>
          <p:cNvPr id="9" name="Picture 8" descr="Yellow and blue symbols">
            <a:extLst>
              <a:ext uri="{FF2B5EF4-FFF2-40B4-BE49-F238E27FC236}">
                <a16:creationId xmlns:a16="http://schemas.microsoft.com/office/drawing/2014/main" id="{1CEC7E1F-0D49-F7DC-E0B0-0B8528940F68}"/>
              </a:ext>
            </a:extLst>
          </p:cNvPr>
          <p:cNvPicPr>
            <a:picLocks noChangeAspect="1"/>
          </p:cNvPicPr>
          <p:nvPr/>
        </p:nvPicPr>
        <p:blipFill>
          <a:blip r:embed="rId2"/>
          <a:stretch>
            <a:fillRect/>
          </a:stretch>
        </p:blipFill>
        <p:spPr>
          <a:xfrm>
            <a:off x="3563206" y="2012043"/>
            <a:ext cx="4255205" cy="3317724"/>
          </a:xfrm>
          <a:prstGeom prst="rect">
            <a:avLst/>
          </a:prstGeom>
        </p:spPr>
      </p:pic>
    </p:spTree>
    <p:extLst>
      <p:ext uri="{BB962C8B-B14F-4D97-AF65-F5344CB8AC3E}">
        <p14:creationId xmlns:p14="http://schemas.microsoft.com/office/powerpoint/2010/main" val="3533472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369C-9ABB-678A-D2E8-02FBC0051F84}"/>
              </a:ext>
            </a:extLst>
          </p:cNvPr>
          <p:cNvSpPr>
            <a:spLocks noGrp="1"/>
          </p:cNvSpPr>
          <p:nvPr>
            <p:ph type="ctrTitle"/>
          </p:nvPr>
        </p:nvSpPr>
        <p:spPr>
          <a:xfrm>
            <a:off x="863600" y="594361"/>
            <a:ext cx="10058400" cy="2593975"/>
          </a:xfrm>
        </p:spPr>
        <p:txBody>
          <a:bodyPr anchor="b">
            <a:normAutofit/>
          </a:bodyPr>
          <a:lstStyle/>
          <a:p>
            <a:r>
              <a:rPr lang="en-US"/>
              <a:t>MYTH OR FACT??? </a:t>
            </a:r>
          </a:p>
        </p:txBody>
      </p:sp>
      <p:sp>
        <p:nvSpPr>
          <p:cNvPr id="3" name="Content Placeholder 2">
            <a:extLst>
              <a:ext uri="{FF2B5EF4-FFF2-40B4-BE49-F238E27FC236}">
                <a16:creationId xmlns:a16="http://schemas.microsoft.com/office/drawing/2014/main" id="{2CB74A3C-42AB-5B1E-1C8E-B6560F9CEB8F}"/>
              </a:ext>
            </a:extLst>
          </p:cNvPr>
          <p:cNvSpPr>
            <a:spLocks noGrp="1"/>
          </p:cNvSpPr>
          <p:nvPr>
            <p:ph type="subTitle" idx="1"/>
          </p:nvPr>
        </p:nvSpPr>
        <p:spPr>
          <a:xfrm>
            <a:off x="863600" y="3261360"/>
            <a:ext cx="8615680" cy="1066800"/>
          </a:xfrm>
        </p:spPr>
        <p:txBody>
          <a:bodyPr wrap="square" anchor="t">
            <a:normAutofit/>
          </a:bodyPr>
          <a:lstStyle/>
          <a:p>
            <a:r>
              <a:rPr lang="en-US" sz="3200" dirty="0"/>
              <a:t>Marijuana stays only in the lungs and will not test positive on a blood test!</a:t>
            </a:r>
          </a:p>
        </p:txBody>
      </p:sp>
    </p:spTree>
    <p:extLst>
      <p:ext uri="{BB962C8B-B14F-4D97-AF65-F5344CB8AC3E}">
        <p14:creationId xmlns:p14="http://schemas.microsoft.com/office/powerpoint/2010/main" val="54273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stamp with text&#10;&#10;Description automatically generated">
            <a:extLst>
              <a:ext uri="{FF2B5EF4-FFF2-40B4-BE49-F238E27FC236}">
                <a16:creationId xmlns:a16="http://schemas.microsoft.com/office/drawing/2014/main" id="{F5F5DBF1-6873-A6C3-3EE9-8A94A23F3C27}"/>
              </a:ext>
            </a:extLst>
          </p:cNvPr>
          <p:cNvPicPr>
            <a:picLocks noChangeAspect="1"/>
          </p:cNvPicPr>
          <p:nvPr/>
        </p:nvPicPr>
        <p:blipFill rotWithShape="1">
          <a:blip r:embed="rId2"/>
          <a:srcRect t="7291" b="2709"/>
          <a:stretch/>
        </p:blipFill>
        <p:spPr>
          <a:xfrm>
            <a:off x="20" y="10"/>
            <a:ext cx="12191980" cy="6857990"/>
          </a:xfrm>
          <a:prstGeom prst="rect">
            <a:avLst/>
          </a:prstGeom>
          <a:noFill/>
        </p:spPr>
      </p:pic>
    </p:spTree>
    <p:extLst>
      <p:ext uri="{BB962C8B-B14F-4D97-AF65-F5344CB8AC3E}">
        <p14:creationId xmlns:p14="http://schemas.microsoft.com/office/powerpoint/2010/main" val="1218574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F6EFE-A3DD-D6C6-C6B2-BCCED17390C0}"/>
              </a:ext>
            </a:extLst>
          </p:cNvPr>
          <p:cNvSpPr>
            <a:spLocks noGrp="1"/>
          </p:cNvSpPr>
          <p:nvPr>
            <p:ph type="title"/>
          </p:nvPr>
        </p:nvSpPr>
        <p:spPr/>
        <p:txBody>
          <a:bodyPr/>
          <a:lstStyle/>
          <a:p>
            <a:r>
              <a:rPr lang="en-US"/>
              <a:t>How Does It Work?</a:t>
            </a:r>
          </a:p>
        </p:txBody>
      </p:sp>
      <p:sp>
        <p:nvSpPr>
          <p:cNvPr id="3" name="Content Placeholder 2">
            <a:extLst>
              <a:ext uri="{FF2B5EF4-FFF2-40B4-BE49-F238E27FC236}">
                <a16:creationId xmlns:a16="http://schemas.microsoft.com/office/drawing/2014/main" id="{344F48D3-FD02-AA70-151D-3287D6E2550D}"/>
              </a:ext>
            </a:extLst>
          </p:cNvPr>
          <p:cNvSpPr>
            <a:spLocks noGrp="1"/>
          </p:cNvSpPr>
          <p:nvPr>
            <p:ph idx="1"/>
          </p:nvPr>
        </p:nvSpPr>
        <p:spPr>
          <a:xfrm>
            <a:off x="720657" y="1499040"/>
            <a:ext cx="5168516" cy="4679648"/>
          </a:xfrm>
        </p:spPr>
        <p:txBody>
          <a:bodyPr/>
          <a:lstStyle/>
          <a:p>
            <a:r>
              <a:rPr lang="en-US" dirty="0"/>
              <a:t>(1) The plant contains a mind-altering chemical, THC, and other similar compounds</a:t>
            </a:r>
            <a:endParaRPr lang="en-US">
              <a:ea typeface="Calibri"/>
              <a:cs typeface="Calibri"/>
            </a:endParaRPr>
          </a:p>
          <a:p>
            <a:endParaRPr lang="en-US">
              <a:ea typeface="Calibri"/>
              <a:cs typeface="Calibri"/>
            </a:endParaRPr>
          </a:p>
          <a:p>
            <a:r>
              <a:rPr lang="en-US" dirty="0">
                <a:ea typeface="Calibri"/>
                <a:cs typeface="Calibri"/>
              </a:rPr>
              <a:t>(2) THC passes from lungs into blood stream </a:t>
            </a:r>
          </a:p>
          <a:p>
            <a:endParaRPr lang="en-US">
              <a:ea typeface="Calibri"/>
              <a:cs typeface="Calibri"/>
            </a:endParaRPr>
          </a:p>
          <a:p>
            <a:r>
              <a:rPr lang="en-US" dirty="0">
                <a:ea typeface="Calibri"/>
                <a:cs typeface="Calibri"/>
              </a:rPr>
              <a:t>(3) The blood carries the chemical to the brain and other organs in the body</a:t>
            </a:r>
          </a:p>
          <a:p>
            <a:endParaRPr lang="en-US">
              <a:ea typeface="Calibri"/>
              <a:cs typeface="Calibri"/>
            </a:endParaRPr>
          </a:p>
          <a:p>
            <a:r>
              <a:rPr lang="en-US" dirty="0">
                <a:ea typeface="Calibri"/>
                <a:cs typeface="Calibri"/>
              </a:rPr>
              <a:t>(4) THC causes a "high" that affects coordination, memory, pleasure, and judgement</a:t>
            </a:r>
          </a:p>
          <a:p>
            <a:endParaRPr lang="en-US">
              <a:ea typeface="Calibri"/>
              <a:cs typeface="Calibri"/>
            </a:endParaRPr>
          </a:p>
        </p:txBody>
      </p:sp>
      <p:pic>
        <p:nvPicPr>
          <p:cNvPr id="4" name="Picture 3" descr="A diagram of a brain&#10;&#10;Description automatically generated">
            <a:extLst>
              <a:ext uri="{FF2B5EF4-FFF2-40B4-BE49-F238E27FC236}">
                <a16:creationId xmlns:a16="http://schemas.microsoft.com/office/drawing/2014/main" id="{17DEDC9E-118D-8AE1-2F92-AF3E3207AA73}"/>
              </a:ext>
            </a:extLst>
          </p:cNvPr>
          <p:cNvPicPr>
            <a:picLocks noChangeAspect="1"/>
          </p:cNvPicPr>
          <p:nvPr/>
        </p:nvPicPr>
        <p:blipFill>
          <a:blip r:embed="rId3"/>
          <a:stretch>
            <a:fillRect/>
          </a:stretch>
        </p:blipFill>
        <p:spPr>
          <a:xfrm>
            <a:off x="6018769" y="1758085"/>
            <a:ext cx="4962346" cy="3332836"/>
          </a:xfrm>
          <a:prstGeom prst="rect">
            <a:avLst/>
          </a:prstGeom>
        </p:spPr>
      </p:pic>
    </p:spTree>
    <p:extLst>
      <p:ext uri="{BB962C8B-B14F-4D97-AF65-F5344CB8AC3E}">
        <p14:creationId xmlns:p14="http://schemas.microsoft.com/office/powerpoint/2010/main" val="3794645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6A7F-7C1B-6622-CEB4-1462FD12834E}"/>
              </a:ext>
            </a:extLst>
          </p:cNvPr>
          <p:cNvSpPr>
            <a:spLocks noGrp="1"/>
          </p:cNvSpPr>
          <p:nvPr>
            <p:ph type="title"/>
          </p:nvPr>
        </p:nvSpPr>
        <p:spPr/>
        <p:txBody>
          <a:bodyPr/>
          <a:lstStyle/>
          <a:p>
            <a:r>
              <a:rPr lang="en-US"/>
              <a:t>Did You Know?</a:t>
            </a:r>
          </a:p>
        </p:txBody>
      </p:sp>
      <p:sp>
        <p:nvSpPr>
          <p:cNvPr id="3" name="Content Placeholder 2">
            <a:extLst>
              <a:ext uri="{FF2B5EF4-FFF2-40B4-BE49-F238E27FC236}">
                <a16:creationId xmlns:a16="http://schemas.microsoft.com/office/drawing/2014/main" id="{C6D773EF-04C0-6F54-8A71-B6518950010C}"/>
              </a:ext>
            </a:extLst>
          </p:cNvPr>
          <p:cNvSpPr>
            <a:spLocks noGrp="1"/>
          </p:cNvSpPr>
          <p:nvPr>
            <p:ph idx="1"/>
          </p:nvPr>
        </p:nvSpPr>
        <p:spPr>
          <a:xfrm>
            <a:off x="528782" y="1958109"/>
            <a:ext cx="6627091" cy="3819237"/>
          </a:xfrm>
        </p:spPr>
        <p:txBody>
          <a:bodyPr/>
          <a:lstStyle/>
          <a:p>
            <a:r>
              <a:rPr lang="en-US" dirty="0"/>
              <a:t>In 2021, </a:t>
            </a:r>
            <a:r>
              <a:rPr lang="en-US" b="1" dirty="0">
                <a:solidFill>
                  <a:srgbClr val="FF0000"/>
                </a:solidFill>
              </a:rPr>
              <a:t>11.8 million</a:t>
            </a:r>
            <a:r>
              <a:rPr lang="en-US" b="1" dirty="0"/>
              <a:t> </a:t>
            </a:r>
            <a:r>
              <a:rPr lang="en-US" dirty="0"/>
              <a:t>young adults ages 18 to 25 reported using marijuana within the past year</a:t>
            </a:r>
          </a:p>
          <a:p>
            <a:endParaRPr lang="en-US"/>
          </a:p>
          <a:p>
            <a:r>
              <a:rPr lang="en-US" dirty="0"/>
              <a:t>In 2022, </a:t>
            </a:r>
            <a:r>
              <a:rPr lang="en-US" b="1" dirty="0">
                <a:solidFill>
                  <a:srgbClr val="FF0000"/>
                </a:solidFill>
              </a:rPr>
              <a:t>20.7% </a:t>
            </a:r>
            <a:r>
              <a:rPr lang="en-US" dirty="0"/>
              <a:t>of 12</a:t>
            </a:r>
            <a:r>
              <a:rPr lang="en-US" baseline="30000" dirty="0"/>
              <a:t>th</a:t>
            </a:r>
            <a:r>
              <a:rPr lang="en-US" dirty="0"/>
              <a:t> graders reported using marijuana in the past year and </a:t>
            </a:r>
            <a:r>
              <a:rPr lang="en-US" b="1" dirty="0">
                <a:solidFill>
                  <a:srgbClr val="FF0000"/>
                </a:solidFill>
              </a:rPr>
              <a:t>6.3%</a:t>
            </a:r>
            <a:r>
              <a:rPr lang="en-US" dirty="0"/>
              <a:t> reported using marijuana daily</a:t>
            </a:r>
            <a:endParaRPr lang="en-US" dirty="0">
              <a:ea typeface="Calibri"/>
              <a:cs typeface="Calibri"/>
            </a:endParaRPr>
          </a:p>
          <a:p>
            <a:endParaRPr lang="en-US"/>
          </a:p>
          <a:p>
            <a:r>
              <a:rPr lang="en-US" dirty="0"/>
              <a:t>In 2022, nearly </a:t>
            </a:r>
            <a:r>
              <a:rPr lang="en-US" b="1" dirty="0">
                <a:solidFill>
                  <a:srgbClr val="FF0000"/>
                </a:solidFill>
              </a:rPr>
              <a:t>20.6% </a:t>
            </a:r>
            <a:r>
              <a:rPr lang="en-US" dirty="0"/>
              <a:t>of 12</a:t>
            </a:r>
            <a:r>
              <a:rPr lang="en-US" baseline="30000" dirty="0"/>
              <a:t>th</a:t>
            </a:r>
            <a:r>
              <a:rPr lang="en-US" dirty="0"/>
              <a:t> graders reported that they vaped marijuana in the past year and </a:t>
            </a:r>
            <a:r>
              <a:rPr lang="en-US" b="1" dirty="0">
                <a:solidFill>
                  <a:srgbClr val="FF0000"/>
                </a:solidFill>
              </a:rPr>
              <a:t>2.1% </a:t>
            </a:r>
            <a:r>
              <a:rPr lang="en-US" dirty="0"/>
              <a:t>reported doing so daily</a:t>
            </a:r>
            <a:endParaRPr lang="en-US" dirty="0">
              <a:ea typeface="Calibri"/>
              <a:cs typeface="Calibri"/>
            </a:endParaRPr>
          </a:p>
        </p:txBody>
      </p:sp>
      <p:pic>
        <p:nvPicPr>
          <p:cNvPr id="4" name="Picture 3" descr="Cannabis Use Disorder 'Common' Among Marijuana Users, Study Finds - The New  York Times">
            <a:extLst>
              <a:ext uri="{FF2B5EF4-FFF2-40B4-BE49-F238E27FC236}">
                <a16:creationId xmlns:a16="http://schemas.microsoft.com/office/drawing/2014/main" id="{799AFC71-09E4-EBF9-4418-B1A18AB21C87}"/>
              </a:ext>
            </a:extLst>
          </p:cNvPr>
          <p:cNvPicPr>
            <a:picLocks noChangeAspect="1"/>
          </p:cNvPicPr>
          <p:nvPr/>
        </p:nvPicPr>
        <p:blipFill>
          <a:blip r:embed="rId3"/>
          <a:stretch>
            <a:fillRect/>
          </a:stretch>
        </p:blipFill>
        <p:spPr>
          <a:xfrm>
            <a:off x="7229764" y="2437884"/>
            <a:ext cx="3539836" cy="1970688"/>
          </a:xfrm>
          <a:prstGeom prst="rect">
            <a:avLst/>
          </a:prstGeom>
        </p:spPr>
      </p:pic>
    </p:spTree>
    <p:extLst>
      <p:ext uri="{BB962C8B-B14F-4D97-AF65-F5344CB8AC3E}">
        <p14:creationId xmlns:p14="http://schemas.microsoft.com/office/powerpoint/2010/main" val="92288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41E8-2B9B-DB11-103F-72BE7CBE0659}"/>
              </a:ext>
            </a:extLst>
          </p:cNvPr>
          <p:cNvSpPr>
            <a:spLocks noGrp="1"/>
          </p:cNvSpPr>
          <p:nvPr>
            <p:ph type="title"/>
          </p:nvPr>
        </p:nvSpPr>
        <p:spPr>
          <a:xfrm>
            <a:off x="738996" y="274638"/>
            <a:ext cx="10160000" cy="1143000"/>
          </a:xfrm>
        </p:spPr>
        <p:txBody>
          <a:bodyPr/>
          <a:lstStyle/>
          <a:p>
            <a:r>
              <a:rPr lang="en-US" sz="4000">
                <a:ea typeface="Cambria"/>
              </a:rPr>
              <a:t>What Do These Celebrities Have In Common?</a:t>
            </a:r>
          </a:p>
        </p:txBody>
      </p:sp>
      <p:pic>
        <p:nvPicPr>
          <p:cNvPr id="4" name="Picture 3" descr="A person in a pink dress&#10;&#10;Description automatically generated">
            <a:extLst>
              <a:ext uri="{FF2B5EF4-FFF2-40B4-BE49-F238E27FC236}">
                <a16:creationId xmlns:a16="http://schemas.microsoft.com/office/drawing/2014/main" id="{678FB5A2-FD92-A098-D944-233BCB7B2098}"/>
              </a:ext>
            </a:extLst>
          </p:cNvPr>
          <p:cNvPicPr>
            <a:picLocks noChangeAspect="1"/>
          </p:cNvPicPr>
          <p:nvPr/>
        </p:nvPicPr>
        <p:blipFill rotWithShape="1">
          <a:blip r:embed="rId3"/>
          <a:srcRect l="5138" t="4457" r="395" b="16667"/>
          <a:stretch/>
        </p:blipFill>
        <p:spPr>
          <a:xfrm>
            <a:off x="-937" y="1618378"/>
            <a:ext cx="2908986" cy="2431082"/>
          </a:xfrm>
          <a:prstGeom prst="rect">
            <a:avLst/>
          </a:prstGeom>
        </p:spPr>
      </p:pic>
      <p:pic>
        <p:nvPicPr>
          <p:cNvPr id="5" name="Picture 4" descr="Brad Pitt">
            <a:extLst>
              <a:ext uri="{FF2B5EF4-FFF2-40B4-BE49-F238E27FC236}">
                <a16:creationId xmlns:a16="http://schemas.microsoft.com/office/drawing/2014/main" id="{2C5D97C0-AD28-36A0-967E-D08E255E83CE}"/>
              </a:ext>
            </a:extLst>
          </p:cNvPr>
          <p:cNvPicPr>
            <a:picLocks noChangeAspect="1"/>
          </p:cNvPicPr>
          <p:nvPr/>
        </p:nvPicPr>
        <p:blipFill rotWithShape="1">
          <a:blip r:embed="rId4"/>
          <a:srcRect l="4314" t="721" r="11939" b="2522"/>
          <a:stretch/>
        </p:blipFill>
        <p:spPr>
          <a:xfrm>
            <a:off x="2911929" y="1623787"/>
            <a:ext cx="2905430" cy="2426200"/>
          </a:xfrm>
          <a:prstGeom prst="rect">
            <a:avLst/>
          </a:prstGeom>
        </p:spPr>
      </p:pic>
      <p:pic>
        <p:nvPicPr>
          <p:cNvPr id="7" name="Picture 6" descr="Miley Cyrus Feels “Harshly Judged” Over Her Controversial Bangerz Era |  Teen Vogue">
            <a:extLst>
              <a:ext uri="{FF2B5EF4-FFF2-40B4-BE49-F238E27FC236}">
                <a16:creationId xmlns:a16="http://schemas.microsoft.com/office/drawing/2014/main" id="{2C6CA350-7EB6-4A6C-1DB7-B7678C671854}"/>
              </a:ext>
            </a:extLst>
          </p:cNvPr>
          <p:cNvPicPr>
            <a:picLocks noChangeAspect="1"/>
          </p:cNvPicPr>
          <p:nvPr/>
        </p:nvPicPr>
        <p:blipFill rotWithShape="1">
          <a:blip r:embed="rId5"/>
          <a:srcRect l="19209" r="18644" b="-508"/>
          <a:stretch/>
        </p:blipFill>
        <p:spPr>
          <a:xfrm>
            <a:off x="5826580" y="1623333"/>
            <a:ext cx="2862578" cy="2427544"/>
          </a:xfrm>
          <a:prstGeom prst="rect">
            <a:avLst/>
          </a:prstGeom>
        </p:spPr>
      </p:pic>
      <p:pic>
        <p:nvPicPr>
          <p:cNvPr id="8" name="Picture 7" descr="Woody Harrelson: Biography, Actor, 2024 Golden Globe Nominee">
            <a:extLst>
              <a:ext uri="{FF2B5EF4-FFF2-40B4-BE49-F238E27FC236}">
                <a16:creationId xmlns:a16="http://schemas.microsoft.com/office/drawing/2014/main" id="{EE2988A0-426C-2793-CB5D-12A78CF51532}"/>
              </a:ext>
            </a:extLst>
          </p:cNvPr>
          <p:cNvPicPr>
            <a:picLocks noChangeAspect="1"/>
          </p:cNvPicPr>
          <p:nvPr/>
        </p:nvPicPr>
        <p:blipFill>
          <a:blip r:embed="rId6"/>
          <a:stretch>
            <a:fillRect/>
          </a:stretch>
        </p:blipFill>
        <p:spPr>
          <a:xfrm>
            <a:off x="8687711" y="1622048"/>
            <a:ext cx="2603123" cy="2435833"/>
          </a:xfrm>
          <a:prstGeom prst="rect">
            <a:avLst/>
          </a:prstGeom>
        </p:spPr>
      </p:pic>
      <p:pic>
        <p:nvPicPr>
          <p:cNvPr id="9" name="Picture 8" descr="Snoop Dogg (@SnoopDogg) / X">
            <a:extLst>
              <a:ext uri="{FF2B5EF4-FFF2-40B4-BE49-F238E27FC236}">
                <a16:creationId xmlns:a16="http://schemas.microsoft.com/office/drawing/2014/main" id="{71FC188B-5C26-330C-F049-784AC6EE5E97}"/>
              </a:ext>
            </a:extLst>
          </p:cNvPr>
          <p:cNvPicPr>
            <a:picLocks noChangeAspect="1"/>
          </p:cNvPicPr>
          <p:nvPr/>
        </p:nvPicPr>
        <p:blipFill rotWithShape="1">
          <a:blip r:embed="rId7"/>
          <a:srcRect l="230" t="-142" r="-1230" b="13592"/>
          <a:stretch/>
        </p:blipFill>
        <p:spPr>
          <a:xfrm>
            <a:off x="2903192" y="4308559"/>
            <a:ext cx="2919657" cy="2551704"/>
          </a:xfrm>
          <a:prstGeom prst="rect">
            <a:avLst/>
          </a:prstGeom>
        </p:spPr>
      </p:pic>
      <p:pic>
        <p:nvPicPr>
          <p:cNvPr id="10" name="Picture 9" descr="Jennifer Lawrence: Biography, Actor, 2024 Golden Globe Nominee">
            <a:extLst>
              <a:ext uri="{FF2B5EF4-FFF2-40B4-BE49-F238E27FC236}">
                <a16:creationId xmlns:a16="http://schemas.microsoft.com/office/drawing/2014/main" id="{CE321DD1-BD65-231A-01C4-01CD266F43B0}"/>
              </a:ext>
            </a:extLst>
          </p:cNvPr>
          <p:cNvPicPr>
            <a:picLocks noChangeAspect="1"/>
          </p:cNvPicPr>
          <p:nvPr/>
        </p:nvPicPr>
        <p:blipFill rotWithShape="1">
          <a:blip r:embed="rId8"/>
          <a:srcRect l="450" t="9702" r="-869" b="24593"/>
          <a:stretch/>
        </p:blipFill>
        <p:spPr>
          <a:xfrm>
            <a:off x="5824337" y="4054144"/>
            <a:ext cx="2869242" cy="2805000"/>
          </a:xfrm>
          <a:prstGeom prst="rect">
            <a:avLst/>
          </a:prstGeom>
        </p:spPr>
      </p:pic>
    </p:spTree>
    <p:extLst>
      <p:ext uri="{BB962C8B-B14F-4D97-AF65-F5344CB8AC3E}">
        <p14:creationId xmlns:p14="http://schemas.microsoft.com/office/powerpoint/2010/main" val="3731093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9CA0-39FC-8589-8CF3-0FD3DB903CBC}"/>
              </a:ext>
            </a:extLst>
          </p:cNvPr>
          <p:cNvSpPr>
            <a:spLocks noGrp="1"/>
          </p:cNvSpPr>
          <p:nvPr>
            <p:ph type="title"/>
          </p:nvPr>
        </p:nvSpPr>
        <p:spPr/>
        <p:txBody>
          <a:bodyPr/>
          <a:lstStyle/>
          <a:p>
            <a:r>
              <a:rPr lang="en-US"/>
              <a:t>Short Term Effects</a:t>
            </a:r>
          </a:p>
        </p:txBody>
      </p:sp>
      <p:pic>
        <p:nvPicPr>
          <p:cNvPr id="7" name="Content Placeholder 6" descr="Short-term effects of marijuana may include dizziness, altered senses, impaired memory, nausea, dry mouth and more.">
            <a:extLst>
              <a:ext uri="{FF2B5EF4-FFF2-40B4-BE49-F238E27FC236}">
                <a16:creationId xmlns:a16="http://schemas.microsoft.com/office/drawing/2014/main" id="{EFD1C1D8-A163-9797-968E-52C72677E105}"/>
              </a:ext>
            </a:extLst>
          </p:cNvPr>
          <p:cNvPicPr>
            <a:picLocks noGrp="1" noChangeAspect="1"/>
          </p:cNvPicPr>
          <p:nvPr>
            <p:ph idx="1"/>
          </p:nvPr>
        </p:nvPicPr>
        <p:blipFill rotWithShape="1">
          <a:blip r:embed="rId3"/>
          <a:srcRect t="7933" b="12500"/>
          <a:stretch/>
        </p:blipFill>
        <p:spPr>
          <a:xfrm>
            <a:off x="8073300" y="641004"/>
            <a:ext cx="2590287" cy="5702563"/>
          </a:xfrm>
        </p:spPr>
      </p:pic>
      <p:sp>
        <p:nvSpPr>
          <p:cNvPr id="10" name="Content Placeholder 2">
            <a:extLst>
              <a:ext uri="{FF2B5EF4-FFF2-40B4-BE49-F238E27FC236}">
                <a16:creationId xmlns:a16="http://schemas.microsoft.com/office/drawing/2014/main" id="{BFF3ACD8-0FBA-717F-9FE3-6D3FADBA8DFF}"/>
              </a:ext>
            </a:extLst>
          </p:cNvPr>
          <p:cNvSpPr txBox="1">
            <a:spLocks/>
          </p:cNvSpPr>
          <p:nvPr/>
        </p:nvSpPr>
        <p:spPr bwMode="auto">
          <a:xfrm>
            <a:off x="1103213" y="1418847"/>
            <a:ext cx="6627091" cy="49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526DB0"/>
              </a:buClr>
              <a:buFont typeface="Arial" panose="020B0604020202020204"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89AAC"/>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DC5924"/>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150000"/>
              </a:lnSpc>
              <a:buClr>
                <a:srgbClr val="7FD13B"/>
              </a:buClr>
            </a:pPr>
            <a:r>
              <a:rPr lang="en-US" dirty="0">
                <a:ea typeface="Calibri"/>
                <a:cs typeface="Calibri"/>
              </a:rPr>
              <a:t>Changed senses (smell, taste, etc.)</a:t>
            </a:r>
          </a:p>
          <a:p>
            <a:pPr>
              <a:lnSpc>
                <a:spcPct val="150000"/>
              </a:lnSpc>
              <a:buClr>
                <a:srgbClr val="7FD13B"/>
              </a:buClr>
            </a:pPr>
            <a:r>
              <a:rPr lang="en-US" dirty="0">
                <a:ea typeface="Calibri"/>
                <a:cs typeface="Calibri"/>
              </a:rPr>
              <a:t>Changes in mood</a:t>
            </a:r>
          </a:p>
          <a:p>
            <a:pPr>
              <a:lnSpc>
                <a:spcPct val="150000"/>
              </a:lnSpc>
              <a:buClr>
                <a:srgbClr val="7FD13B"/>
              </a:buClr>
            </a:pPr>
            <a:r>
              <a:rPr lang="en-US" dirty="0">
                <a:solidFill>
                  <a:srgbClr val="000000"/>
                </a:solidFill>
                <a:latin typeface="Calibri"/>
                <a:ea typeface="Calibri"/>
                <a:cs typeface="Calibri"/>
              </a:rPr>
              <a:t>Change body movement (imbalance, uncoordinated)</a:t>
            </a:r>
          </a:p>
          <a:p>
            <a:pPr>
              <a:lnSpc>
                <a:spcPct val="150000"/>
              </a:lnSpc>
              <a:buClr>
                <a:srgbClr val="7FD13B"/>
              </a:buClr>
            </a:pPr>
            <a:r>
              <a:rPr lang="en-US" dirty="0">
                <a:solidFill>
                  <a:srgbClr val="000000"/>
                </a:solidFill>
                <a:latin typeface="Calibri"/>
                <a:ea typeface="Calibri"/>
                <a:cs typeface="Calibri"/>
              </a:rPr>
              <a:t>Difficulty thinking and problem-solving</a:t>
            </a:r>
          </a:p>
          <a:p>
            <a:pPr>
              <a:lnSpc>
                <a:spcPct val="150000"/>
              </a:lnSpc>
              <a:buClr>
                <a:srgbClr val="7FD13B"/>
              </a:buClr>
            </a:pPr>
            <a:r>
              <a:rPr lang="en-US" dirty="0">
                <a:solidFill>
                  <a:srgbClr val="000000"/>
                </a:solidFill>
                <a:latin typeface="Calibri"/>
                <a:ea typeface="Calibri"/>
                <a:cs typeface="Calibri"/>
              </a:rPr>
              <a:t>Impaired memory</a:t>
            </a:r>
          </a:p>
          <a:p>
            <a:pPr>
              <a:lnSpc>
                <a:spcPct val="150000"/>
              </a:lnSpc>
              <a:buClr>
                <a:srgbClr val="7FD13B"/>
              </a:buClr>
            </a:pPr>
            <a:r>
              <a:rPr lang="en-US" dirty="0">
                <a:solidFill>
                  <a:srgbClr val="000000"/>
                </a:solidFill>
                <a:latin typeface="Calibri"/>
                <a:ea typeface="Calibri"/>
                <a:cs typeface="Calibri"/>
              </a:rPr>
              <a:t>Hallucinations</a:t>
            </a:r>
          </a:p>
          <a:p>
            <a:pPr>
              <a:lnSpc>
                <a:spcPct val="150000"/>
              </a:lnSpc>
              <a:buClr>
                <a:srgbClr val="7FD13B"/>
              </a:buClr>
            </a:pPr>
            <a:r>
              <a:rPr lang="en-US" dirty="0">
                <a:solidFill>
                  <a:srgbClr val="000000"/>
                </a:solidFill>
                <a:latin typeface="Calibri"/>
                <a:ea typeface="Calibri"/>
                <a:cs typeface="Calibri"/>
              </a:rPr>
              <a:t>Delusions</a:t>
            </a:r>
          </a:p>
          <a:p>
            <a:pPr>
              <a:lnSpc>
                <a:spcPct val="150000"/>
              </a:lnSpc>
              <a:buClr>
                <a:srgbClr val="7FD13B"/>
              </a:buClr>
            </a:pPr>
            <a:r>
              <a:rPr lang="en-US" dirty="0">
                <a:solidFill>
                  <a:srgbClr val="000000"/>
                </a:solidFill>
                <a:latin typeface="Calibri"/>
                <a:ea typeface="Calibri"/>
                <a:cs typeface="Calibri"/>
              </a:rPr>
              <a:t>Psychosis (do not know real from fake)</a:t>
            </a:r>
          </a:p>
          <a:p>
            <a:pPr>
              <a:lnSpc>
                <a:spcPct val="150000"/>
              </a:lnSpc>
              <a:buClr>
                <a:srgbClr val="7FD13B"/>
              </a:buClr>
            </a:pPr>
            <a:endParaRPr lang="en-US" sz="1800">
              <a:solidFill>
                <a:srgbClr val="000000"/>
              </a:solidFill>
              <a:latin typeface="Arial"/>
              <a:ea typeface="Calibri"/>
              <a:cs typeface="Arial"/>
            </a:endParaRPr>
          </a:p>
        </p:txBody>
      </p:sp>
    </p:spTree>
    <p:extLst>
      <p:ext uri="{BB962C8B-B14F-4D97-AF65-F5344CB8AC3E}">
        <p14:creationId xmlns:p14="http://schemas.microsoft.com/office/powerpoint/2010/main" val="444081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F144C-3770-EF89-C08B-60C47059976C}"/>
              </a:ext>
            </a:extLst>
          </p:cNvPr>
          <p:cNvSpPr>
            <a:spLocks noGrp="1"/>
          </p:cNvSpPr>
          <p:nvPr>
            <p:ph type="title"/>
          </p:nvPr>
        </p:nvSpPr>
        <p:spPr/>
        <p:txBody>
          <a:bodyPr/>
          <a:lstStyle/>
          <a:p>
            <a:r>
              <a:rPr lang="en-US"/>
              <a:t>Long Term Effects</a:t>
            </a:r>
          </a:p>
        </p:txBody>
      </p:sp>
      <p:sp>
        <p:nvSpPr>
          <p:cNvPr id="3" name="Content Placeholder 2">
            <a:extLst>
              <a:ext uri="{FF2B5EF4-FFF2-40B4-BE49-F238E27FC236}">
                <a16:creationId xmlns:a16="http://schemas.microsoft.com/office/drawing/2014/main" id="{4D499DE2-1750-CD78-7596-A6415FA6B4A8}"/>
              </a:ext>
            </a:extLst>
          </p:cNvPr>
          <p:cNvSpPr>
            <a:spLocks noGrp="1"/>
          </p:cNvSpPr>
          <p:nvPr>
            <p:ph idx="1"/>
          </p:nvPr>
        </p:nvSpPr>
        <p:spPr>
          <a:xfrm>
            <a:off x="609600" y="1600200"/>
            <a:ext cx="5412155" cy="4800600"/>
          </a:xfrm>
        </p:spPr>
        <p:txBody>
          <a:bodyPr/>
          <a:lstStyle/>
          <a:p>
            <a:pPr>
              <a:lnSpc>
                <a:spcPct val="150000"/>
              </a:lnSpc>
            </a:pPr>
            <a:r>
              <a:rPr lang="en-US" dirty="0">
                <a:ea typeface="Calibri"/>
                <a:cs typeface="Calibri"/>
              </a:rPr>
              <a:t>Brain development</a:t>
            </a:r>
            <a:endParaRPr lang="en-US"/>
          </a:p>
          <a:p>
            <a:pPr>
              <a:lnSpc>
                <a:spcPct val="150000"/>
              </a:lnSpc>
            </a:pPr>
            <a:r>
              <a:rPr lang="en-US" dirty="0">
                <a:ea typeface="Calibri"/>
                <a:cs typeface="Calibri"/>
              </a:rPr>
              <a:t>Psychological disorders (cognitive impairment, anxiety, paranoia, and increased risk of psychosis)</a:t>
            </a:r>
          </a:p>
          <a:p>
            <a:pPr>
              <a:lnSpc>
                <a:spcPct val="150000"/>
              </a:lnSpc>
            </a:pPr>
            <a:r>
              <a:rPr lang="en-US" dirty="0">
                <a:solidFill>
                  <a:srgbClr val="000000"/>
                </a:solidFill>
                <a:ea typeface="+mn-lt"/>
                <a:cs typeface="+mn-lt"/>
              </a:rPr>
              <a:t>Loss of attention</a:t>
            </a:r>
            <a:endParaRPr lang="en-US" dirty="0"/>
          </a:p>
          <a:p>
            <a:pPr>
              <a:lnSpc>
                <a:spcPct val="150000"/>
              </a:lnSpc>
            </a:pPr>
            <a:r>
              <a:rPr lang="en-US" dirty="0">
                <a:solidFill>
                  <a:srgbClr val="000000"/>
                </a:solidFill>
                <a:ea typeface="+mn-lt"/>
                <a:cs typeface="+mn-lt"/>
              </a:rPr>
              <a:t>Loss of memory</a:t>
            </a:r>
          </a:p>
          <a:p>
            <a:pPr>
              <a:lnSpc>
                <a:spcPct val="150000"/>
              </a:lnSpc>
            </a:pPr>
            <a:r>
              <a:rPr lang="en-US" dirty="0">
                <a:solidFill>
                  <a:srgbClr val="000000"/>
                </a:solidFill>
                <a:ea typeface="+mn-lt"/>
                <a:cs typeface="+mn-lt"/>
              </a:rPr>
              <a:t>Decline of immune system</a:t>
            </a:r>
          </a:p>
          <a:p>
            <a:pPr>
              <a:lnSpc>
                <a:spcPct val="150000"/>
              </a:lnSpc>
            </a:pPr>
            <a:endParaRPr lang="en-US" sz="1500">
              <a:solidFill>
                <a:srgbClr val="040C28"/>
              </a:solidFill>
              <a:ea typeface="+mn-lt"/>
              <a:cs typeface="+mn-lt"/>
            </a:endParaRPr>
          </a:p>
        </p:txBody>
      </p:sp>
      <p:pic>
        <p:nvPicPr>
          <p:cNvPr id="4" name="Picture 3" descr="A person in bed holding a clock&#10;&#10;Description automatically generated">
            <a:extLst>
              <a:ext uri="{FF2B5EF4-FFF2-40B4-BE49-F238E27FC236}">
                <a16:creationId xmlns:a16="http://schemas.microsoft.com/office/drawing/2014/main" id="{CEEFC2E8-DACD-39D7-1356-393C33A60B71}"/>
              </a:ext>
            </a:extLst>
          </p:cNvPr>
          <p:cNvPicPr>
            <a:picLocks noChangeAspect="1"/>
          </p:cNvPicPr>
          <p:nvPr/>
        </p:nvPicPr>
        <p:blipFill>
          <a:blip r:embed="rId3"/>
          <a:stretch>
            <a:fillRect/>
          </a:stretch>
        </p:blipFill>
        <p:spPr>
          <a:xfrm>
            <a:off x="6028960" y="1835064"/>
            <a:ext cx="4347795" cy="3176953"/>
          </a:xfrm>
          <a:prstGeom prst="rect">
            <a:avLst/>
          </a:prstGeom>
        </p:spPr>
      </p:pic>
    </p:spTree>
    <p:extLst>
      <p:ext uri="{BB962C8B-B14F-4D97-AF65-F5344CB8AC3E}">
        <p14:creationId xmlns:p14="http://schemas.microsoft.com/office/powerpoint/2010/main" val="5491752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16BAFEBF95704EA2C65FDB864F1809" ma:contentTypeVersion="12" ma:contentTypeDescription="Create a new document." ma:contentTypeScope="" ma:versionID="d4c6a7f785e2287b6fa13bb65afb7dce">
  <xsd:schema xmlns:xsd="http://www.w3.org/2001/XMLSchema" xmlns:xs="http://www.w3.org/2001/XMLSchema" xmlns:p="http://schemas.microsoft.com/office/2006/metadata/properties" xmlns:ns2="0866a6bf-f334-48a3-855b-107b272bb9d5" xmlns:ns3="0edba7a2-73f6-4f03-8649-d16b0c5b28ba" targetNamespace="http://schemas.microsoft.com/office/2006/metadata/properties" ma:root="true" ma:fieldsID="3634b1cc874b5317238fa98a43a26791" ns2:_="" ns3:_="">
    <xsd:import namespace="0866a6bf-f334-48a3-855b-107b272bb9d5"/>
    <xsd:import namespace="0edba7a2-73f6-4f03-8649-d16b0c5b28b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66a6bf-f334-48a3-855b-107b272bb9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df61fcd-f6c0-416d-b287-a9bbd31ef307"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dba7a2-73f6-4f03-8649-d16b0c5b28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b8ccc11-5cd6-4c4e-841b-ebbdad8bb871}" ma:internalName="TaxCatchAll" ma:showField="CatchAllData" ma:web="0edba7a2-73f6-4f03-8649-d16b0c5b28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AEC287-6751-4069-9F97-AF6F34F3ED86}">
  <ds:schemaRefs>
    <ds:schemaRef ds:uri="0866a6bf-f334-48a3-855b-107b272bb9d5"/>
    <ds:schemaRef ds:uri="0edba7a2-73f6-4f03-8649-d16b0c5b28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8662A0E-2E5C-401C-9C97-54D3226E6D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1040</Words>
  <Application>Microsoft Office PowerPoint</Application>
  <PresentationFormat>Widescreen</PresentationFormat>
  <Paragraphs>168</Paragraphs>
  <Slides>26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Cambria</vt:lpstr>
      <vt:lpstr>Courier New,monospace</vt:lpstr>
      <vt:lpstr>Adjacency</vt:lpstr>
      <vt:lpstr>Marijuana</vt:lpstr>
      <vt:lpstr>What Is Marijuana?</vt:lpstr>
      <vt:lpstr>MYTH OR FACT??? </vt:lpstr>
      <vt:lpstr>PowerPoint Presentation</vt:lpstr>
      <vt:lpstr>How Does It Work?</vt:lpstr>
      <vt:lpstr>Did You Know?</vt:lpstr>
      <vt:lpstr>What Do These Celebrities Have In Common?</vt:lpstr>
      <vt:lpstr>Short Term Effects</vt:lpstr>
      <vt:lpstr>Long Term Effects</vt:lpstr>
      <vt:lpstr>MYTH OR FACT??? </vt:lpstr>
      <vt:lpstr>PowerPoint Presentation</vt:lpstr>
      <vt:lpstr>Cannabinoid Hyperemesis Syndrome</vt:lpstr>
      <vt:lpstr>MYTH OR FACT??? </vt:lpstr>
      <vt:lpstr>PowerPoint Presentation</vt:lpstr>
      <vt:lpstr>Signs and Symptoms of Addiction</vt:lpstr>
      <vt:lpstr>Tolerance</vt:lpstr>
      <vt:lpstr>Withdrawal</vt:lpstr>
      <vt:lpstr>MYTH OR FACT??? </vt:lpstr>
      <vt:lpstr>PowerPoint Presentation</vt:lpstr>
      <vt:lpstr>Medical Marijuana</vt:lpstr>
      <vt:lpstr>MYTH OR FACT??? </vt:lpstr>
      <vt:lpstr>PowerPoint Presentation</vt:lpstr>
      <vt:lpstr>Mental Health</vt:lpstr>
      <vt:lpstr>Treatments</vt:lpstr>
      <vt:lpstr>How to Get Help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Turan</dc:creator>
  <cp:lastModifiedBy>Diana Turan</cp:lastModifiedBy>
  <cp:revision>109</cp:revision>
  <dcterms:created xsi:type="dcterms:W3CDTF">2024-05-29T16:59:45Z</dcterms:created>
  <dcterms:modified xsi:type="dcterms:W3CDTF">2024-09-05T18:14:41Z</dcterms:modified>
</cp:coreProperties>
</file>